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7" r:id="rId3"/>
    <p:sldId id="288" r:id="rId4"/>
    <p:sldId id="284" r:id="rId5"/>
    <p:sldId id="258" r:id="rId6"/>
    <p:sldId id="259" r:id="rId7"/>
    <p:sldId id="289" r:id="rId8"/>
    <p:sldId id="260" r:id="rId9"/>
    <p:sldId id="261" r:id="rId10"/>
    <p:sldId id="262" r:id="rId11"/>
    <p:sldId id="263" r:id="rId12"/>
    <p:sldId id="264" r:id="rId13"/>
    <p:sldId id="265" r:id="rId14"/>
    <p:sldId id="266" r:id="rId15"/>
    <p:sldId id="267" r:id="rId16"/>
    <p:sldId id="268" r:id="rId17"/>
    <p:sldId id="269" r:id="rId18"/>
    <p:sldId id="270" r:id="rId19"/>
    <p:sldId id="285"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5050"/>
    <a:srgbClr val="FF3399"/>
    <a:srgbClr val="FFFFFF"/>
    <a:srgbClr val="000000"/>
    <a:srgbClr val="00660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00" autoAdjust="0"/>
    <p:restoredTop sz="94660"/>
  </p:normalViewPr>
  <p:slideViewPr>
    <p:cSldViewPr snapToGrid="0">
      <p:cViewPr varScale="1">
        <p:scale>
          <a:sx n="86" d="100"/>
          <a:sy n="86" d="100"/>
        </p:scale>
        <p:origin x="118" y="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2484148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2221736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776083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9573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30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112425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824197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AA08B9-6591-4162-B4DA-F9DD96B7DC78}"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71705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7AA08B9-6591-4162-B4DA-F9DD96B7DC78}" type="datetimeFigureOut">
              <a:rPr lang="en-GB" smtClean="0"/>
              <a:t>27/07/2026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380087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AA08B9-6591-4162-B4DA-F9DD96B7DC78}" type="datetimeFigureOut">
              <a:rPr lang="en-GB" smtClean="0"/>
              <a:t>27/07/2026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2863528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AA08B9-6591-4162-B4DA-F9DD96B7DC78}" type="datetimeFigureOut">
              <a:rPr lang="en-GB" smtClean="0"/>
              <a:t>27/07/2026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663854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AA08B9-6591-4162-B4DA-F9DD96B7DC78}"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78204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AA08B9-6591-4162-B4DA-F9DD96B7DC78}"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303090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AA08B9-6591-4162-B4DA-F9DD96B7DC78}" type="datetimeFigureOut">
              <a:rPr lang="en-GB" smtClean="0"/>
              <a:t>27/07/2026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C5FAF-F985-4469-88B5-AEBE38B9E928}" type="slidenum">
              <a:rPr lang="en-GB" smtClean="0"/>
              <a:t>‹#›</a:t>
            </a:fld>
            <a:endParaRPr lang="en-GB"/>
          </a:p>
        </p:txBody>
      </p:sp>
    </p:spTree>
    <p:extLst>
      <p:ext uri="{BB962C8B-B14F-4D97-AF65-F5344CB8AC3E}">
        <p14:creationId xmlns:p14="http://schemas.microsoft.com/office/powerpoint/2010/main" val="264353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2052742"/>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5"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4.png"/><Relationship Id="rId1" Type="http://schemas.openxmlformats.org/officeDocument/2006/relationships/slideLayout" Target="../slideLayouts/slideLayout13.xml"/><Relationship Id="rId5" Type="http://schemas.openxmlformats.org/officeDocument/2006/relationships/image" Target="../media/image36.jpe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95999" y="5950059"/>
            <a:ext cx="511519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altLang="de-DE" sz="2400" dirty="0">
                <a:latin typeface="Arial" panose="020B0604020202020204" pitchFamily="34" charset="0"/>
                <a:cs typeface="Arial" panose="020B0604020202020204" pitchFamily="34" charset="0"/>
              </a:rPr>
              <a:t>UNPLAB-BrMeth_Ch-6[</a:t>
            </a:r>
            <a:r>
              <a:rPr lang="de-DE" altLang="de-DE" sz="2400" dirty="0" err="1">
                <a:latin typeface="Arial" panose="020B0604020202020204" pitchFamily="34" charset="0"/>
                <a:cs typeface="Arial" panose="020B0604020202020204" pitchFamily="34" charset="0"/>
              </a:rPr>
              <a:t>RecSel</a:t>
            </a:r>
            <a:r>
              <a:rPr lang="de-DE" altLang="de-DE" sz="2400" dirty="0">
                <a:latin typeface="Arial" panose="020B0604020202020204" pitchFamily="34" charset="0"/>
                <a:cs typeface="Arial" panose="020B0604020202020204" pitchFamily="34" charset="0"/>
              </a:rPr>
              <a:t> II] </a:t>
            </a:r>
            <a:r>
              <a:rPr lang="de-DE" sz="2400" dirty="0" err="1">
                <a:latin typeface="Arial" panose="020B0604020202020204" pitchFamily="34" charset="0"/>
                <a:cs typeface="Arial" panose="020B0604020202020204" pitchFamily="34" charset="0"/>
              </a:rPr>
              <a:t>Recurrent</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Selection</a:t>
            </a:r>
            <a:r>
              <a:rPr lang="de-DE" sz="2400" dirty="0">
                <a:latin typeface="Arial" panose="020B0604020202020204" pitchFamily="34" charset="0"/>
                <a:cs typeface="Arial" panose="020B0604020202020204" pitchFamily="34" charset="0"/>
              </a:rPr>
              <a:t> II</a:t>
            </a:r>
            <a:endParaRPr lang="en-GB" sz="2400" dirty="0">
              <a:latin typeface="Arial" panose="020B0604020202020204" pitchFamily="34" charset="0"/>
              <a:cs typeface="Arial" panose="020B0604020202020204" pitchFamily="34" charset="0"/>
            </a:endParaRPr>
          </a:p>
        </p:txBody>
      </p:sp>
      <p:sp>
        <p:nvSpPr>
          <p:cNvPr id="7" name="Right Triangle 6"/>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a:t>
            </a:fld>
            <a:endParaRPr lang="en-GB"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8728D1FC-1351-446C-A25E-CC17E0E37DC5}"/>
              </a:ext>
            </a:extLst>
          </p:cNvPr>
          <p:cNvSpPr txBox="1"/>
          <p:nvPr/>
        </p:nvSpPr>
        <p:spPr>
          <a:xfrm>
            <a:off x="86149" y="3568625"/>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0946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1029"/>
          <p:cNvSpPr/>
          <p:nvPr/>
        </p:nvSpPr>
        <p:spPr>
          <a:xfrm>
            <a:off x="8641724" y="2811591"/>
            <a:ext cx="3410245" cy="381420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6" name="Rectangle 1025"/>
          <p:cNvSpPr/>
          <p:nvPr/>
        </p:nvSpPr>
        <p:spPr>
          <a:xfrm>
            <a:off x="68893" y="43841"/>
            <a:ext cx="2987458" cy="675779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722" descr="Diagonal weit nach oben"/>
          <p:cNvSpPr>
            <a:spLocks noChangeArrowheads="1"/>
          </p:cNvSpPr>
          <p:nvPr/>
        </p:nvSpPr>
        <p:spPr bwMode="auto">
          <a:xfrm>
            <a:off x="3248967" y="5702927"/>
            <a:ext cx="3126316" cy="922867"/>
          </a:xfrm>
          <a:prstGeom prst="rect">
            <a:avLst/>
          </a:prstGeom>
          <a:pattFill prst="wdUpDiag">
            <a:fgClr>
              <a:srgbClr val="000000"/>
            </a:fgClr>
            <a:bgClr>
              <a:srgbClr val="FFFFFF"/>
            </a:bgClr>
          </a:pattFill>
          <a:ln w="19050">
            <a:solidFill>
              <a:srgbClr val="0000FF"/>
            </a:solidFill>
            <a:miter lim="800000"/>
            <a:headEnd/>
            <a:tailEnd/>
          </a:ln>
        </p:spPr>
        <p:txBody>
          <a:bodyPr wrap="none" anchor="ctr"/>
          <a:lstStyle/>
          <a:p>
            <a:pPr defTabSz="1219170" fontAlgn="base">
              <a:spcBef>
                <a:spcPct val="0"/>
              </a:spcBef>
              <a:spcAft>
                <a:spcPct val="0"/>
              </a:spcAft>
            </a:pPr>
            <a:endParaRPr lang="en-GB" kern="0" dirty="0">
              <a:solidFill>
                <a:srgbClr val="0000FF"/>
              </a:solidFill>
              <a:cs typeface="Arial" charset="0"/>
            </a:endParaRPr>
          </a:p>
        </p:txBody>
      </p:sp>
      <p:sp>
        <p:nvSpPr>
          <p:cNvPr id="54" name="Text Box 300"/>
          <p:cNvSpPr txBox="1">
            <a:spLocks noChangeArrowheads="1"/>
          </p:cNvSpPr>
          <p:nvPr/>
        </p:nvSpPr>
        <p:spPr bwMode="auto">
          <a:xfrm>
            <a:off x="3255317" y="86659"/>
            <a:ext cx="3119966"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spcBef>
                <a:spcPct val="50000"/>
              </a:spcBef>
            </a:pPr>
            <a:r>
              <a:rPr lang="en-GB" altLang="en-US" dirty="0">
                <a:solidFill>
                  <a:prstClr val="black"/>
                </a:solidFill>
              </a:rPr>
              <a:t>Base population</a:t>
            </a:r>
            <a:br>
              <a:rPr lang="en-GB" altLang="en-US" dirty="0">
                <a:solidFill>
                  <a:prstClr val="black"/>
                </a:solidFill>
              </a:rPr>
            </a:br>
            <a:r>
              <a:rPr lang="en-GB" altLang="en-US" dirty="0">
                <a:solidFill>
                  <a:prstClr val="black"/>
                </a:solidFill>
              </a:rPr>
              <a:t>Select individuals</a:t>
            </a:r>
            <a:endParaRPr lang="en-GB" altLang="en-US" b="1" dirty="0">
              <a:solidFill>
                <a:prstClr val="black"/>
              </a:solidFill>
            </a:endParaRPr>
          </a:p>
        </p:txBody>
      </p:sp>
      <p:sp>
        <p:nvSpPr>
          <p:cNvPr id="55" name="Text Box 301"/>
          <p:cNvSpPr txBox="1">
            <a:spLocks noChangeArrowheads="1"/>
          </p:cNvSpPr>
          <p:nvPr/>
        </p:nvSpPr>
        <p:spPr bwMode="auto">
          <a:xfrm>
            <a:off x="3251083" y="1409874"/>
            <a:ext cx="3124200" cy="5909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lnSpc>
                <a:spcPct val="90000"/>
              </a:lnSpc>
            </a:pPr>
            <a:r>
              <a:rPr lang="en-GB" altLang="en-US" dirty="0">
                <a:solidFill>
                  <a:prstClr val="black"/>
                </a:solidFill>
              </a:rPr>
              <a:t>Select families &amp;  individuals within</a:t>
            </a:r>
            <a:endParaRPr lang="en-GB" altLang="en-US" b="1" dirty="0">
              <a:solidFill>
                <a:prstClr val="black"/>
              </a:solidFill>
            </a:endParaRPr>
          </a:p>
        </p:txBody>
      </p:sp>
      <p:sp>
        <p:nvSpPr>
          <p:cNvPr id="56" name="Text Box 302"/>
          <p:cNvSpPr txBox="1">
            <a:spLocks noChangeArrowheads="1"/>
          </p:cNvSpPr>
          <p:nvPr/>
        </p:nvSpPr>
        <p:spPr bwMode="auto">
          <a:xfrm>
            <a:off x="3248967" y="2751265"/>
            <a:ext cx="3126316" cy="590931"/>
          </a:xfrm>
          <a:prstGeom prst="rect">
            <a:avLst/>
          </a:prstGeom>
          <a:solidFill>
            <a:schemeClr val="bg1"/>
          </a:solidFill>
          <a:ln>
            <a:noFill/>
          </a:ln>
          <a:effectLst>
            <a:outerShdw blurRad="50800" dist="38100" dir="2700000" algn="tl" rotWithShape="0">
              <a:prstClr val="black">
                <a:alpha val="40000"/>
              </a:prstClr>
            </a:outerShdw>
          </a:effectLst>
        </p:spPr>
        <p:txBody>
          <a:bodyPr>
            <a:spAutoFit/>
          </a:bodyPr>
          <a:lstStyle/>
          <a:p>
            <a:pPr defTabSz="1219170">
              <a:lnSpc>
                <a:spcPct val="90000"/>
              </a:lnSpc>
            </a:pPr>
            <a:r>
              <a:rPr lang="en-GB" altLang="en-US" dirty="0">
                <a:solidFill>
                  <a:prstClr val="black"/>
                </a:solidFill>
              </a:rPr>
              <a:t>Select families &amp; individuals within</a:t>
            </a:r>
            <a:endParaRPr lang="en-GB" altLang="en-US" b="1" dirty="0">
              <a:solidFill>
                <a:prstClr val="black"/>
              </a:solidFill>
            </a:endParaRPr>
          </a:p>
        </p:txBody>
      </p:sp>
      <p:sp>
        <p:nvSpPr>
          <p:cNvPr id="57" name="Text Box 304"/>
          <p:cNvSpPr txBox="1">
            <a:spLocks noChangeArrowheads="1"/>
          </p:cNvSpPr>
          <p:nvPr/>
        </p:nvSpPr>
        <p:spPr bwMode="auto">
          <a:xfrm>
            <a:off x="3255317" y="4146679"/>
            <a:ext cx="3124200"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spcBef>
                <a:spcPct val="50000"/>
              </a:spcBef>
            </a:pPr>
            <a:r>
              <a:rPr lang="en-GB" altLang="en-US" dirty="0">
                <a:solidFill>
                  <a:prstClr val="black"/>
                </a:solidFill>
              </a:rPr>
              <a:t>Select families &amp; individuals within</a:t>
            </a:r>
            <a:endParaRPr lang="en-GB" altLang="en-US" i="1" dirty="0">
              <a:solidFill>
                <a:prstClr val="black"/>
              </a:solidFill>
            </a:endParaRPr>
          </a:p>
        </p:txBody>
      </p:sp>
      <p:cxnSp>
        <p:nvCxnSpPr>
          <p:cNvPr id="324" name="AutoShape 724"/>
          <p:cNvCxnSpPr>
            <a:cxnSpLocks noChangeShapeType="1"/>
            <a:stCxn id="325" idx="2"/>
            <a:endCxn id="4" idx="1"/>
          </p:cNvCxnSpPr>
          <p:nvPr/>
        </p:nvCxnSpPr>
        <p:spPr bwMode="auto">
          <a:xfrm>
            <a:off x="1574300" y="5327880"/>
            <a:ext cx="1674667" cy="836481"/>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6" name="Textfeld 375"/>
          <p:cNvSpPr txBox="1"/>
          <p:nvPr/>
        </p:nvSpPr>
        <p:spPr>
          <a:xfrm>
            <a:off x="6588010" y="84372"/>
            <a:ext cx="548023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[III] Recurrent selection labelled </a:t>
            </a:r>
          </a:p>
          <a:p>
            <a:pPr defTabSz="1219170"/>
            <a:r>
              <a:rPr lang="en-GB" sz="2400" dirty="0">
                <a:solidFill>
                  <a:prstClr val="black"/>
                </a:solidFill>
                <a:latin typeface="Arial"/>
              </a:rPr>
              <a:t>‘Ear-to-Row Method’ à la </a:t>
            </a:r>
            <a:r>
              <a:rPr lang="en-GB" sz="2400" dirty="0">
                <a:solidFill>
                  <a:srgbClr val="0000FF"/>
                </a:solidFill>
                <a:latin typeface="Arial"/>
              </a:rPr>
              <a:t>ILLINOIS</a:t>
            </a:r>
            <a:r>
              <a:rPr lang="en-GB" sz="2400" dirty="0">
                <a:solidFill>
                  <a:prstClr val="black"/>
                </a:solidFill>
                <a:latin typeface="Arial"/>
              </a:rPr>
              <a:t> </a:t>
            </a:r>
          </a:p>
        </p:txBody>
      </p:sp>
      <p:sp>
        <p:nvSpPr>
          <p:cNvPr id="385" name="Text Box 259"/>
          <p:cNvSpPr txBox="1">
            <a:spLocks noChangeArrowheads="1"/>
          </p:cNvSpPr>
          <p:nvPr/>
        </p:nvSpPr>
        <p:spPr bwMode="auto">
          <a:xfrm>
            <a:off x="3921225" y="5979694"/>
            <a:ext cx="1019782" cy="369332"/>
          </a:xfrm>
          <a:prstGeom prst="rect">
            <a:avLst/>
          </a:prstGeom>
          <a:solidFill>
            <a:schemeClr val="bg1"/>
          </a:solidFill>
          <a:ln w="9525">
            <a:solidFill>
              <a:srgbClr val="0000FF"/>
            </a:solidFill>
            <a:miter lim="800000"/>
            <a:headEnd/>
            <a:tailEnd/>
          </a:ln>
        </p:spPr>
        <p:txBody>
          <a:bodyPr wrap="square">
            <a:spAutoFit/>
          </a:bodyPr>
          <a:lstStyle/>
          <a:p>
            <a:pPr defTabSz="1219170" fontAlgn="base">
              <a:spcBef>
                <a:spcPct val="50000"/>
              </a:spcBef>
              <a:spcAft>
                <a:spcPct val="0"/>
              </a:spcAft>
            </a:pPr>
            <a:r>
              <a:rPr lang="en-GB" altLang="de-DE" dirty="0">
                <a:solidFill>
                  <a:srgbClr val="0000FF"/>
                </a:solidFill>
                <a:cs typeface="Arial" charset="0"/>
              </a:rPr>
              <a:t>Cultivar</a:t>
            </a:r>
          </a:p>
        </p:txBody>
      </p:sp>
      <p:grpSp>
        <p:nvGrpSpPr>
          <p:cNvPr id="2" name="Gruppieren 1"/>
          <p:cNvGrpSpPr/>
          <p:nvPr/>
        </p:nvGrpSpPr>
        <p:grpSpPr>
          <a:xfrm>
            <a:off x="104822" y="110610"/>
            <a:ext cx="2673861" cy="6595617"/>
            <a:chOff x="78616" y="44552"/>
            <a:chExt cx="2005396" cy="4946713"/>
          </a:xfrm>
        </p:grpSpPr>
        <p:sp>
          <p:nvSpPr>
            <p:cNvPr id="5" name="Rectangle 230"/>
            <p:cNvSpPr>
              <a:spLocks noChangeArrowheads="1"/>
            </p:cNvSpPr>
            <p:nvPr/>
          </p:nvSpPr>
          <p:spPr bwMode="auto">
            <a:xfrm>
              <a:off x="179012" y="44552"/>
              <a:ext cx="1905000" cy="6556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6" name="AutoShape 231"/>
            <p:cNvSpPr>
              <a:spLocks noChangeArrowheads="1"/>
            </p:cNvSpPr>
            <p:nvPr/>
          </p:nvSpPr>
          <p:spPr bwMode="auto">
            <a:xfrm rot="5400000">
              <a:off x="1474412" y="11440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 name="AutoShape 232"/>
            <p:cNvSpPr>
              <a:spLocks noChangeArrowheads="1"/>
            </p:cNvSpPr>
            <p:nvPr/>
          </p:nvSpPr>
          <p:spPr bwMode="auto">
            <a:xfrm rot="5400000">
              <a:off x="1322012" y="11440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 name="AutoShape 233"/>
            <p:cNvSpPr>
              <a:spLocks noChangeArrowheads="1"/>
            </p:cNvSpPr>
            <p:nvPr/>
          </p:nvSpPr>
          <p:spPr bwMode="auto">
            <a:xfrm rot="5400000">
              <a:off x="1169612" y="114403"/>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 name="AutoShape 234"/>
            <p:cNvSpPr>
              <a:spLocks noChangeArrowheads="1"/>
            </p:cNvSpPr>
            <p:nvPr/>
          </p:nvSpPr>
          <p:spPr bwMode="auto">
            <a:xfrm rot="5400000">
              <a:off x="1017212" y="11440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 name="AutoShape 235"/>
            <p:cNvSpPr>
              <a:spLocks noChangeArrowheads="1"/>
            </p:cNvSpPr>
            <p:nvPr/>
          </p:nvSpPr>
          <p:spPr bwMode="auto">
            <a:xfrm rot="5400000">
              <a:off x="866400" y="115989"/>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 name="AutoShape 236"/>
            <p:cNvSpPr>
              <a:spLocks noChangeArrowheads="1"/>
            </p:cNvSpPr>
            <p:nvPr/>
          </p:nvSpPr>
          <p:spPr bwMode="auto">
            <a:xfrm rot="5400000">
              <a:off x="712412" y="114403"/>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 name="AutoShape 237"/>
            <p:cNvSpPr>
              <a:spLocks noChangeArrowheads="1"/>
            </p:cNvSpPr>
            <p:nvPr/>
          </p:nvSpPr>
          <p:spPr bwMode="auto">
            <a:xfrm rot="5400000">
              <a:off x="560012" y="11440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3" name="AutoShape 238"/>
            <p:cNvSpPr>
              <a:spLocks noChangeArrowheads="1"/>
            </p:cNvSpPr>
            <p:nvPr/>
          </p:nvSpPr>
          <p:spPr bwMode="auto">
            <a:xfrm rot="5400000">
              <a:off x="407612" y="11440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4" name="AutoShape 239"/>
            <p:cNvSpPr>
              <a:spLocks noChangeArrowheads="1"/>
            </p:cNvSpPr>
            <p:nvPr/>
          </p:nvSpPr>
          <p:spPr bwMode="auto">
            <a:xfrm rot="5400000">
              <a:off x="255212" y="11440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 name="AutoShape 240"/>
            <p:cNvSpPr>
              <a:spLocks noChangeArrowheads="1"/>
            </p:cNvSpPr>
            <p:nvPr/>
          </p:nvSpPr>
          <p:spPr bwMode="auto">
            <a:xfrm rot="5400000">
              <a:off x="1628400" y="115989"/>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 name="AutoShape 241"/>
            <p:cNvSpPr>
              <a:spLocks noChangeArrowheads="1"/>
            </p:cNvSpPr>
            <p:nvPr/>
          </p:nvSpPr>
          <p:spPr bwMode="auto">
            <a:xfrm rot="5400000">
              <a:off x="1780800" y="115989"/>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 name="AutoShape 242"/>
            <p:cNvSpPr>
              <a:spLocks noChangeArrowheads="1"/>
            </p:cNvSpPr>
            <p:nvPr/>
          </p:nvSpPr>
          <p:spPr bwMode="auto">
            <a:xfrm rot="5400000">
              <a:off x="1933200" y="115989"/>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 name="AutoShape 243"/>
            <p:cNvSpPr>
              <a:spLocks noChangeArrowheads="1"/>
            </p:cNvSpPr>
            <p:nvPr/>
          </p:nvSpPr>
          <p:spPr bwMode="auto">
            <a:xfrm rot="5400000">
              <a:off x="1474412" y="26045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 name="AutoShape 244"/>
            <p:cNvSpPr>
              <a:spLocks noChangeArrowheads="1"/>
            </p:cNvSpPr>
            <p:nvPr/>
          </p:nvSpPr>
          <p:spPr bwMode="auto">
            <a:xfrm rot="5400000">
              <a:off x="1322012" y="26045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 name="AutoShape 245"/>
            <p:cNvSpPr>
              <a:spLocks noChangeArrowheads="1"/>
            </p:cNvSpPr>
            <p:nvPr/>
          </p:nvSpPr>
          <p:spPr bwMode="auto">
            <a:xfrm rot="5400000">
              <a:off x="1169612" y="26045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1" name="AutoShape 246"/>
            <p:cNvSpPr>
              <a:spLocks noChangeArrowheads="1"/>
            </p:cNvSpPr>
            <p:nvPr/>
          </p:nvSpPr>
          <p:spPr bwMode="auto">
            <a:xfrm rot="5400000">
              <a:off x="1017212" y="26045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2" name="AutoShape 247"/>
            <p:cNvSpPr>
              <a:spLocks noChangeArrowheads="1"/>
            </p:cNvSpPr>
            <p:nvPr/>
          </p:nvSpPr>
          <p:spPr bwMode="auto">
            <a:xfrm rot="5400000">
              <a:off x="866400" y="262039"/>
              <a:ext cx="58738"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 name="AutoShape 248"/>
            <p:cNvSpPr>
              <a:spLocks noChangeArrowheads="1"/>
            </p:cNvSpPr>
            <p:nvPr/>
          </p:nvSpPr>
          <p:spPr bwMode="auto">
            <a:xfrm rot="5400000">
              <a:off x="712412" y="26045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 name="AutoShape 249"/>
            <p:cNvSpPr>
              <a:spLocks noChangeArrowheads="1"/>
            </p:cNvSpPr>
            <p:nvPr/>
          </p:nvSpPr>
          <p:spPr bwMode="auto">
            <a:xfrm rot="5400000">
              <a:off x="560012" y="26045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 name="AutoShape 250"/>
            <p:cNvSpPr>
              <a:spLocks noChangeArrowheads="1"/>
            </p:cNvSpPr>
            <p:nvPr/>
          </p:nvSpPr>
          <p:spPr bwMode="auto">
            <a:xfrm rot="5400000">
              <a:off x="407612" y="26045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 name="AutoShape 251"/>
            <p:cNvSpPr>
              <a:spLocks noChangeArrowheads="1"/>
            </p:cNvSpPr>
            <p:nvPr/>
          </p:nvSpPr>
          <p:spPr bwMode="auto">
            <a:xfrm rot="5400000">
              <a:off x="255212" y="26045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 name="AutoShape 252"/>
            <p:cNvSpPr>
              <a:spLocks noChangeArrowheads="1"/>
            </p:cNvSpPr>
            <p:nvPr/>
          </p:nvSpPr>
          <p:spPr bwMode="auto">
            <a:xfrm rot="5400000">
              <a:off x="1628400" y="262039"/>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8" name="AutoShape 253"/>
            <p:cNvSpPr>
              <a:spLocks noChangeArrowheads="1"/>
            </p:cNvSpPr>
            <p:nvPr/>
          </p:nvSpPr>
          <p:spPr bwMode="auto">
            <a:xfrm rot="5400000">
              <a:off x="1780800" y="262039"/>
              <a:ext cx="58738"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9" name="AutoShape 254"/>
            <p:cNvSpPr>
              <a:spLocks noChangeArrowheads="1"/>
            </p:cNvSpPr>
            <p:nvPr/>
          </p:nvSpPr>
          <p:spPr bwMode="auto">
            <a:xfrm rot="5400000">
              <a:off x="1933200" y="262039"/>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0" name="AutoShape 255"/>
            <p:cNvSpPr>
              <a:spLocks noChangeArrowheads="1"/>
            </p:cNvSpPr>
            <p:nvPr/>
          </p:nvSpPr>
          <p:spPr bwMode="auto">
            <a:xfrm rot="5400000">
              <a:off x="1473618" y="40570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1" name="AutoShape 256"/>
            <p:cNvSpPr>
              <a:spLocks noChangeArrowheads="1"/>
            </p:cNvSpPr>
            <p:nvPr/>
          </p:nvSpPr>
          <p:spPr bwMode="auto">
            <a:xfrm rot="5400000">
              <a:off x="1321218" y="405709"/>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2" name="AutoShape 257"/>
            <p:cNvSpPr>
              <a:spLocks noChangeArrowheads="1"/>
            </p:cNvSpPr>
            <p:nvPr/>
          </p:nvSpPr>
          <p:spPr bwMode="auto">
            <a:xfrm rot="5400000">
              <a:off x="1168818" y="40570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3" name="AutoShape 258"/>
            <p:cNvSpPr>
              <a:spLocks noChangeArrowheads="1"/>
            </p:cNvSpPr>
            <p:nvPr/>
          </p:nvSpPr>
          <p:spPr bwMode="auto">
            <a:xfrm rot="5400000">
              <a:off x="1016418" y="40570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4" name="AutoShape 259"/>
            <p:cNvSpPr>
              <a:spLocks noChangeArrowheads="1"/>
            </p:cNvSpPr>
            <p:nvPr/>
          </p:nvSpPr>
          <p:spPr bwMode="auto">
            <a:xfrm rot="5400000">
              <a:off x="865606" y="407296"/>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5" name="AutoShape 260"/>
            <p:cNvSpPr>
              <a:spLocks noChangeArrowheads="1"/>
            </p:cNvSpPr>
            <p:nvPr/>
          </p:nvSpPr>
          <p:spPr bwMode="auto">
            <a:xfrm rot="5400000">
              <a:off x="711618" y="40570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6" name="AutoShape 261"/>
            <p:cNvSpPr>
              <a:spLocks noChangeArrowheads="1"/>
            </p:cNvSpPr>
            <p:nvPr/>
          </p:nvSpPr>
          <p:spPr bwMode="auto">
            <a:xfrm rot="5400000">
              <a:off x="559218" y="405709"/>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7" name="AutoShape 262"/>
            <p:cNvSpPr>
              <a:spLocks noChangeArrowheads="1"/>
            </p:cNvSpPr>
            <p:nvPr/>
          </p:nvSpPr>
          <p:spPr bwMode="auto">
            <a:xfrm rot="5400000">
              <a:off x="406818" y="405709"/>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8" name="AutoShape 263"/>
            <p:cNvSpPr>
              <a:spLocks noChangeArrowheads="1"/>
            </p:cNvSpPr>
            <p:nvPr/>
          </p:nvSpPr>
          <p:spPr bwMode="auto">
            <a:xfrm rot="5400000">
              <a:off x="254418" y="405709"/>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 name="AutoShape 264"/>
            <p:cNvSpPr>
              <a:spLocks noChangeArrowheads="1"/>
            </p:cNvSpPr>
            <p:nvPr/>
          </p:nvSpPr>
          <p:spPr bwMode="auto">
            <a:xfrm rot="5400000">
              <a:off x="1627606" y="407296"/>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0" name="AutoShape 265"/>
            <p:cNvSpPr>
              <a:spLocks noChangeArrowheads="1"/>
            </p:cNvSpPr>
            <p:nvPr/>
          </p:nvSpPr>
          <p:spPr bwMode="auto">
            <a:xfrm rot="5400000">
              <a:off x="1780006" y="407296"/>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 name="AutoShape 266"/>
            <p:cNvSpPr>
              <a:spLocks noChangeArrowheads="1"/>
            </p:cNvSpPr>
            <p:nvPr/>
          </p:nvSpPr>
          <p:spPr bwMode="auto">
            <a:xfrm rot="5400000">
              <a:off x="1932406" y="407296"/>
              <a:ext cx="60325"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 name="AutoShape 267"/>
            <p:cNvSpPr>
              <a:spLocks noChangeArrowheads="1"/>
            </p:cNvSpPr>
            <p:nvPr/>
          </p:nvSpPr>
          <p:spPr bwMode="auto">
            <a:xfrm rot="5400000">
              <a:off x="1473618" y="551759"/>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3" name="AutoShape 268"/>
            <p:cNvSpPr>
              <a:spLocks noChangeArrowheads="1"/>
            </p:cNvSpPr>
            <p:nvPr/>
          </p:nvSpPr>
          <p:spPr bwMode="auto">
            <a:xfrm rot="5400000">
              <a:off x="1321218" y="55175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4" name="AutoShape 269"/>
            <p:cNvSpPr>
              <a:spLocks noChangeArrowheads="1"/>
            </p:cNvSpPr>
            <p:nvPr/>
          </p:nvSpPr>
          <p:spPr bwMode="auto">
            <a:xfrm rot="5400000">
              <a:off x="1168818" y="551759"/>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5" name="AutoShape 270"/>
            <p:cNvSpPr>
              <a:spLocks noChangeArrowheads="1"/>
            </p:cNvSpPr>
            <p:nvPr/>
          </p:nvSpPr>
          <p:spPr bwMode="auto">
            <a:xfrm rot="5400000">
              <a:off x="1016418" y="55175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6" name="AutoShape 271"/>
            <p:cNvSpPr>
              <a:spLocks noChangeArrowheads="1"/>
            </p:cNvSpPr>
            <p:nvPr/>
          </p:nvSpPr>
          <p:spPr bwMode="auto">
            <a:xfrm rot="5400000">
              <a:off x="865606" y="553346"/>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7" name="AutoShape 272"/>
            <p:cNvSpPr>
              <a:spLocks noChangeArrowheads="1"/>
            </p:cNvSpPr>
            <p:nvPr/>
          </p:nvSpPr>
          <p:spPr bwMode="auto">
            <a:xfrm rot="5400000">
              <a:off x="711618" y="55175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8" name="AutoShape 273"/>
            <p:cNvSpPr>
              <a:spLocks noChangeArrowheads="1"/>
            </p:cNvSpPr>
            <p:nvPr/>
          </p:nvSpPr>
          <p:spPr bwMode="auto">
            <a:xfrm rot="5400000">
              <a:off x="559218" y="55175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9" name="AutoShape 274"/>
            <p:cNvSpPr>
              <a:spLocks noChangeArrowheads="1"/>
            </p:cNvSpPr>
            <p:nvPr/>
          </p:nvSpPr>
          <p:spPr bwMode="auto">
            <a:xfrm rot="5400000">
              <a:off x="406818" y="551759"/>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50" name="AutoShape 275"/>
            <p:cNvSpPr>
              <a:spLocks noChangeArrowheads="1"/>
            </p:cNvSpPr>
            <p:nvPr/>
          </p:nvSpPr>
          <p:spPr bwMode="auto">
            <a:xfrm rot="5400000">
              <a:off x="254418" y="55175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51" name="AutoShape 276"/>
            <p:cNvSpPr>
              <a:spLocks noChangeArrowheads="1"/>
            </p:cNvSpPr>
            <p:nvPr/>
          </p:nvSpPr>
          <p:spPr bwMode="auto">
            <a:xfrm rot="5400000">
              <a:off x="1627606" y="553346"/>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52" name="AutoShape 277"/>
            <p:cNvSpPr>
              <a:spLocks noChangeArrowheads="1"/>
            </p:cNvSpPr>
            <p:nvPr/>
          </p:nvSpPr>
          <p:spPr bwMode="auto">
            <a:xfrm rot="5400000">
              <a:off x="1780006" y="553346"/>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53" name="AutoShape 278"/>
            <p:cNvSpPr>
              <a:spLocks noChangeArrowheads="1"/>
            </p:cNvSpPr>
            <p:nvPr/>
          </p:nvSpPr>
          <p:spPr bwMode="auto">
            <a:xfrm rot="5400000">
              <a:off x="1932406" y="553346"/>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cxnSp>
          <p:nvCxnSpPr>
            <p:cNvPr id="58" name="AutoShape 305"/>
            <p:cNvCxnSpPr>
              <a:cxnSpLocks noChangeShapeType="1"/>
            </p:cNvCxnSpPr>
            <p:nvPr/>
          </p:nvCxnSpPr>
          <p:spPr bwMode="auto">
            <a:xfrm flipH="1">
              <a:off x="215525" y="435077"/>
              <a:ext cx="68262" cy="787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306"/>
            <p:cNvCxnSpPr>
              <a:cxnSpLocks noChangeShapeType="1"/>
            </p:cNvCxnSpPr>
            <p:nvPr/>
          </p:nvCxnSpPr>
          <p:spPr bwMode="auto">
            <a:xfrm flipH="1">
              <a:off x="363162" y="582715"/>
              <a:ext cx="71438" cy="62071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307"/>
            <p:cNvCxnSpPr>
              <a:cxnSpLocks noChangeShapeType="1"/>
            </p:cNvCxnSpPr>
            <p:nvPr/>
          </p:nvCxnSpPr>
          <p:spPr bwMode="auto">
            <a:xfrm>
              <a:off x="1909387" y="435077"/>
              <a:ext cx="42863" cy="76041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308"/>
            <p:cNvCxnSpPr>
              <a:cxnSpLocks noChangeShapeType="1"/>
            </p:cNvCxnSpPr>
            <p:nvPr/>
          </p:nvCxnSpPr>
          <p:spPr bwMode="auto">
            <a:xfrm>
              <a:off x="439362" y="431902"/>
              <a:ext cx="82550" cy="79216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311"/>
            <p:cNvCxnSpPr>
              <a:cxnSpLocks noChangeShapeType="1"/>
            </p:cNvCxnSpPr>
            <p:nvPr/>
          </p:nvCxnSpPr>
          <p:spPr bwMode="auto">
            <a:xfrm flipH="1">
              <a:off x="1156912" y="579540"/>
              <a:ext cx="49213" cy="64928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312"/>
            <p:cNvCxnSpPr>
              <a:cxnSpLocks noChangeShapeType="1"/>
            </p:cNvCxnSpPr>
            <p:nvPr/>
          </p:nvCxnSpPr>
          <p:spPr bwMode="auto">
            <a:xfrm>
              <a:off x="1195012" y="141390"/>
              <a:ext cx="122238" cy="108267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AutoShape 313"/>
            <p:cNvCxnSpPr>
              <a:cxnSpLocks noChangeShapeType="1"/>
            </p:cNvCxnSpPr>
            <p:nvPr/>
          </p:nvCxnSpPr>
          <p:spPr bwMode="auto">
            <a:xfrm>
              <a:off x="1353762" y="439840"/>
              <a:ext cx="114300" cy="77787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AutoShape 314"/>
            <p:cNvCxnSpPr>
              <a:cxnSpLocks noChangeShapeType="1"/>
              <a:stCxn id="28" idx="1"/>
            </p:cNvCxnSpPr>
            <p:nvPr/>
          </p:nvCxnSpPr>
          <p:spPr bwMode="auto">
            <a:xfrm flipH="1">
              <a:off x="1790325" y="255690"/>
              <a:ext cx="22225" cy="9906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6" name="AutoShape 318"/>
            <p:cNvSpPr>
              <a:spLocks noChangeArrowheads="1"/>
            </p:cNvSpPr>
            <p:nvPr/>
          </p:nvSpPr>
          <p:spPr bwMode="auto">
            <a:xfrm>
              <a:off x="136150" y="1000320"/>
              <a:ext cx="61912"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67" name="AutoShape 319"/>
            <p:cNvSpPr>
              <a:spLocks noChangeArrowheads="1"/>
            </p:cNvSpPr>
            <p:nvPr/>
          </p:nvSpPr>
          <p:spPr bwMode="auto">
            <a:xfrm>
              <a:off x="136150" y="1146370"/>
              <a:ext cx="61912"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68" name="AutoShape 320"/>
            <p:cNvSpPr>
              <a:spLocks noChangeArrowheads="1"/>
            </p:cNvSpPr>
            <p:nvPr/>
          </p:nvSpPr>
          <p:spPr bwMode="auto">
            <a:xfrm>
              <a:off x="136150" y="1290832"/>
              <a:ext cx="61912"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69" name="AutoShape 321"/>
            <p:cNvSpPr>
              <a:spLocks noChangeArrowheads="1"/>
            </p:cNvSpPr>
            <p:nvPr/>
          </p:nvSpPr>
          <p:spPr bwMode="auto">
            <a:xfrm>
              <a:off x="136150" y="1436882"/>
              <a:ext cx="61912" cy="58738"/>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0" name="AutoShape 322"/>
            <p:cNvSpPr>
              <a:spLocks noChangeArrowheads="1"/>
            </p:cNvSpPr>
            <p:nvPr/>
          </p:nvSpPr>
          <p:spPr bwMode="auto">
            <a:xfrm>
              <a:off x="136150" y="1582932"/>
              <a:ext cx="61912"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1" name="Line 323"/>
            <p:cNvSpPr>
              <a:spLocks noChangeShapeType="1"/>
            </p:cNvSpPr>
            <p:nvPr/>
          </p:nvSpPr>
          <p:spPr bwMode="auto">
            <a:xfrm>
              <a:off x="213937" y="1024132"/>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72" name="AutoShape 326"/>
            <p:cNvSpPr>
              <a:spLocks noChangeArrowheads="1"/>
            </p:cNvSpPr>
            <p:nvPr/>
          </p:nvSpPr>
          <p:spPr bwMode="auto">
            <a:xfrm>
              <a:off x="285375" y="1001907"/>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3" name="AutoShape 327"/>
            <p:cNvSpPr>
              <a:spLocks noChangeArrowheads="1"/>
            </p:cNvSpPr>
            <p:nvPr/>
          </p:nvSpPr>
          <p:spPr bwMode="auto">
            <a:xfrm>
              <a:off x="285375" y="1147957"/>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4" name="AutoShape 328"/>
            <p:cNvSpPr>
              <a:spLocks noChangeArrowheads="1"/>
            </p:cNvSpPr>
            <p:nvPr/>
          </p:nvSpPr>
          <p:spPr bwMode="auto">
            <a:xfrm>
              <a:off x="285375" y="1292420"/>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5" name="AutoShape 329"/>
            <p:cNvSpPr>
              <a:spLocks noChangeArrowheads="1"/>
            </p:cNvSpPr>
            <p:nvPr/>
          </p:nvSpPr>
          <p:spPr bwMode="auto">
            <a:xfrm>
              <a:off x="285375" y="1438470"/>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6" name="AutoShape 330"/>
            <p:cNvSpPr>
              <a:spLocks noChangeArrowheads="1"/>
            </p:cNvSpPr>
            <p:nvPr/>
          </p:nvSpPr>
          <p:spPr bwMode="auto">
            <a:xfrm>
              <a:off x="285375" y="1584520"/>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7" name="Line 331"/>
            <p:cNvSpPr>
              <a:spLocks noChangeShapeType="1"/>
            </p:cNvSpPr>
            <p:nvPr/>
          </p:nvSpPr>
          <p:spPr bwMode="auto">
            <a:xfrm>
              <a:off x="363162" y="1025720"/>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78" name="AutoShape 334"/>
            <p:cNvSpPr>
              <a:spLocks noChangeArrowheads="1"/>
            </p:cNvSpPr>
            <p:nvPr/>
          </p:nvSpPr>
          <p:spPr bwMode="auto">
            <a:xfrm>
              <a:off x="445712" y="997145"/>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9" name="AutoShape 335"/>
            <p:cNvSpPr>
              <a:spLocks noChangeArrowheads="1"/>
            </p:cNvSpPr>
            <p:nvPr/>
          </p:nvSpPr>
          <p:spPr bwMode="auto">
            <a:xfrm>
              <a:off x="445712" y="1143195"/>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0" name="AutoShape 336"/>
            <p:cNvSpPr>
              <a:spLocks noChangeArrowheads="1"/>
            </p:cNvSpPr>
            <p:nvPr/>
          </p:nvSpPr>
          <p:spPr bwMode="auto">
            <a:xfrm>
              <a:off x="445712" y="1287657"/>
              <a:ext cx="61913"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1" name="AutoShape 337"/>
            <p:cNvSpPr>
              <a:spLocks noChangeArrowheads="1"/>
            </p:cNvSpPr>
            <p:nvPr/>
          </p:nvSpPr>
          <p:spPr bwMode="auto">
            <a:xfrm>
              <a:off x="445712" y="1433707"/>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2" name="AutoShape 338"/>
            <p:cNvSpPr>
              <a:spLocks noChangeArrowheads="1"/>
            </p:cNvSpPr>
            <p:nvPr/>
          </p:nvSpPr>
          <p:spPr bwMode="auto">
            <a:xfrm>
              <a:off x="445712" y="1579757"/>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3" name="Line 339"/>
            <p:cNvSpPr>
              <a:spLocks noChangeShapeType="1"/>
            </p:cNvSpPr>
            <p:nvPr/>
          </p:nvSpPr>
          <p:spPr bwMode="auto">
            <a:xfrm>
              <a:off x="523500" y="1020957"/>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84" name="AutoShape 342"/>
            <p:cNvSpPr>
              <a:spLocks noChangeArrowheads="1"/>
            </p:cNvSpPr>
            <p:nvPr/>
          </p:nvSpPr>
          <p:spPr bwMode="auto">
            <a:xfrm>
              <a:off x="607637" y="1003495"/>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5" name="AutoShape 343"/>
            <p:cNvSpPr>
              <a:spLocks noChangeArrowheads="1"/>
            </p:cNvSpPr>
            <p:nvPr/>
          </p:nvSpPr>
          <p:spPr bwMode="auto">
            <a:xfrm>
              <a:off x="607637" y="1149545"/>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6" name="AutoShape 344"/>
            <p:cNvSpPr>
              <a:spLocks noChangeArrowheads="1"/>
            </p:cNvSpPr>
            <p:nvPr/>
          </p:nvSpPr>
          <p:spPr bwMode="auto">
            <a:xfrm>
              <a:off x="607637" y="1294007"/>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7" name="AutoShape 345"/>
            <p:cNvSpPr>
              <a:spLocks noChangeArrowheads="1"/>
            </p:cNvSpPr>
            <p:nvPr/>
          </p:nvSpPr>
          <p:spPr bwMode="auto">
            <a:xfrm>
              <a:off x="607637" y="1440057"/>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8" name="AutoShape 346"/>
            <p:cNvSpPr>
              <a:spLocks noChangeArrowheads="1"/>
            </p:cNvSpPr>
            <p:nvPr/>
          </p:nvSpPr>
          <p:spPr bwMode="auto">
            <a:xfrm>
              <a:off x="607637" y="1586107"/>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9" name="Line 347"/>
            <p:cNvSpPr>
              <a:spLocks noChangeShapeType="1"/>
            </p:cNvSpPr>
            <p:nvPr/>
          </p:nvSpPr>
          <p:spPr bwMode="auto">
            <a:xfrm>
              <a:off x="685425" y="1027307"/>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90" name="AutoShape 350"/>
            <p:cNvSpPr>
              <a:spLocks noChangeArrowheads="1"/>
            </p:cNvSpPr>
            <p:nvPr/>
          </p:nvSpPr>
          <p:spPr bwMode="auto">
            <a:xfrm>
              <a:off x="753687" y="1000320"/>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1" name="AutoShape 351"/>
            <p:cNvSpPr>
              <a:spLocks noChangeArrowheads="1"/>
            </p:cNvSpPr>
            <p:nvPr/>
          </p:nvSpPr>
          <p:spPr bwMode="auto">
            <a:xfrm>
              <a:off x="753687" y="1146370"/>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2" name="AutoShape 352"/>
            <p:cNvSpPr>
              <a:spLocks noChangeArrowheads="1"/>
            </p:cNvSpPr>
            <p:nvPr/>
          </p:nvSpPr>
          <p:spPr bwMode="auto">
            <a:xfrm>
              <a:off x="753687" y="1290832"/>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3" name="AutoShape 353"/>
            <p:cNvSpPr>
              <a:spLocks noChangeArrowheads="1"/>
            </p:cNvSpPr>
            <p:nvPr/>
          </p:nvSpPr>
          <p:spPr bwMode="auto">
            <a:xfrm>
              <a:off x="753687" y="1436882"/>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4" name="AutoShape 354"/>
            <p:cNvSpPr>
              <a:spLocks noChangeArrowheads="1"/>
            </p:cNvSpPr>
            <p:nvPr/>
          </p:nvSpPr>
          <p:spPr bwMode="auto">
            <a:xfrm>
              <a:off x="753687" y="1582932"/>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5" name="Line 355"/>
            <p:cNvSpPr>
              <a:spLocks noChangeShapeType="1"/>
            </p:cNvSpPr>
            <p:nvPr/>
          </p:nvSpPr>
          <p:spPr bwMode="auto">
            <a:xfrm>
              <a:off x="831475" y="1024132"/>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96" name="AutoShape 358"/>
            <p:cNvSpPr>
              <a:spLocks noChangeArrowheads="1"/>
            </p:cNvSpPr>
            <p:nvPr/>
          </p:nvSpPr>
          <p:spPr bwMode="auto">
            <a:xfrm>
              <a:off x="915612" y="997145"/>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7" name="AutoShape 359"/>
            <p:cNvSpPr>
              <a:spLocks noChangeArrowheads="1"/>
            </p:cNvSpPr>
            <p:nvPr/>
          </p:nvSpPr>
          <p:spPr bwMode="auto">
            <a:xfrm>
              <a:off x="915612" y="1143195"/>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8" name="AutoShape 360"/>
            <p:cNvSpPr>
              <a:spLocks noChangeArrowheads="1"/>
            </p:cNvSpPr>
            <p:nvPr/>
          </p:nvSpPr>
          <p:spPr bwMode="auto">
            <a:xfrm>
              <a:off x="915612" y="1287657"/>
              <a:ext cx="61913"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9" name="AutoShape 361"/>
            <p:cNvSpPr>
              <a:spLocks noChangeArrowheads="1"/>
            </p:cNvSpPr>
            <p:nvPr/>
          </p:nvSpPr>
          <p:spPr bwMode="auto">
            <a:xfrm>
              <a:off x="915612" y="1433707"/>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0" name="AutoShape 362"/>
            <p:cNvSpPr>
              <a:spLocks noChangeArrowheads="1"/>
            </p:cNvSpPr>
            <p:nvPr/>
          </p:nvSpPr>
          <p:spPr bwMode="auto">
            <a:xfrm>
              <a:off x="915612" y="1579757"/>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1" name="Line 363"/>
            <p:cNvSpPr>
              <a:spLocks noChangeShapeType="1"/>
            </p:cNvSpPr>
            <p:nvPr/>
          </p:nvSpPr>
          <p:spPr bwMode="auto">
            <a:xfrm>
              <a:off x="993400" y="1020957"/>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02" name="AutoShape 366"/>
            <p:cNvSpPr>
              <a:spLocks noChangeArrowheads="1"/>
            </p:cNvSpPr>
            <p:nvPr/>
          </p:nvSpPr>
          <p:spPr bwMode="auto">
            <a:xfrm>
              <a:off x="1082300" y="997145"/>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3" name="AutoShape 367"/>
            <p:cNvSpPr>
              <a:spLocks noChangeArrowheads="1"/>
            </p:cNvSpPr>
            <p:nvPr/>
          </p:nvSpPr>
          <p:spPr bwMode="auto">
            <a:xfrm>
              <a:off x="1082300" y="1143195"/>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4" name="AutoShape 368"/>
            <p:cNvSpPr>
              <a:spLocks noChangeArrowheads="1"/>
            </p:cNvSpPr>
            <p:nvPr/>
          </p:nvSpPr>
          <p:spPr bwMode="auto">
            <a:xfrm>
              <a:off x="1082300" y="1287657"/>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5" name="AutoShape 369"/>
            <p:cNvSpPr>
              <a:spLocks noChangeArrowheads="1"/>
            </p:cNvSpPr>
            <p:nvPr/>
          </p:nvSpPr>
          <p:spPr bwMode="auto">
            <a:xfrm>
              <a:off x="1082300" y="1433707"/>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6" name="AutoShape 370"/>
            <p:cNvSpPr>
              <a:spLocks noChangeArrowheads="1"/>
            </p:cNvSpPr>
            <p:nvPr/>
          </p:nvSpPr>
          <p:spPr bwMode="auto">
            <a:xfrm>
              <a:off x="1082300" y="1579757"/>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7" name="Line 371"/>
            <p:cNvSpPr>
              <a:spLocks noChangeShapeType="1"/>
            </p:cNvSpPr>
            <p:nvPr/>
          </p:nvSpPr>
          <p:spPr bwMode="auto">
            <a:xfrm>
              <a:off x="1160087" y="1020957"/>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08" name="AutoShape 374"/>
            <p:cNvSpPr>
              <a:spLocks noChangeArrowheads="1"/>
            </p:cNvSpPr>
            <p:nvPr/>
          </p:nvSpPr>
          <p:spPr bwMode="auto">
            <a:xfrm>
              <a:off x="1244225" y="998732"/>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9" name="AutoShape 375"/>
            <p:cNvSpPr>
              <a:spLocks noChangeArrowheads="1"/>
            </p:cNvSpPr>
            <p:nvPr/>
          </p:nvSpPr>
          <p:spPr bwMode="auto">
            <a:xfrm>
              <a:off x="1244225" y="1144782"/>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0" name="AutoShape 376"/>
            <p:cNvSpPr>
              <a:spLocks noChangeArrowheads="1"/>
            </p:cNvSpPr>
            <p:nvPr/>
          </p:nvSpPr>
          <p:spPr bwMode="auto">
            <a:xfrm>
              <a:off x="1244225" y="1289245"/>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1" name="AutoShape 377"/>
            <p:cNvSpPr>
              <a:spLocks noChangeArrowheads="1"/>
            </p:cNvSpPr>
            <p:nvPr/>
          </p:nvSpPr>
          <p:spPr bwMode="auto">
            <a:xfrm>
              <a:off x="1244225" y="1435295"/>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2" name="AutoShape 378"/>
            <p:cNvSpPr>
              <a:spLocks noChangeArrowheads="1"/>
            </p:cNvSpPr>
            <p:nvPr/>
          </p:nvSpPr>
          <p:spPr bwMode="auto">
            <a:xfrm>
              <a:off x="1244225" y="1581345"/>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3" name="Line 379"/>
            <p:cNvSpPr>
              <a:spLocks noChangeShapeType="1"/>
            </p:cNvSpPr>
            <p:nvPr/>
          </p:nvSpPr>
          <p:spPr bwMode="auto">
            <a:xfrm>
              <a:off x="1322012" y="1022545"/>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14" name="AutoShape 382"/>
            <p:cNvSpPr>
              <a:spLocks noChangeArrowheads="1"/>
            </p:cNvSpPr>
            <p:nvPr/>
          </p:nvSpPr>
          <p:spPr bwMode="auto">
            <a:xfrm>
              <a:off x="1563312" y="997145"/>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5" name="AutoShape 383"/>
            <p:cNvSpPr>
              <a:spLocks noChangeArrowheads="1"/>
            </p:cNvSpPr>
            <p:nvPr/>
          </p:nvSpPr>
          <p:spPr bwMode="auto">
            <a:xfrm>
              <a:off x="1563312" y="1143195"/>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6" name="AutoShape 384"/>
            <p:cNvSpPr>
              <a:spLocks noChangeArrowheads="1"/>
            </p:cNvSpPr>
            <p:nvPr/>
          </p:nvSpPr>
          <p:spPr bwMode="auto">
            <a:xfrm>
              <a:off x="1563312" y="1287657"/>
              <a:ext cx="61913"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7" name="AutoShape 385"/>
            <p:cNvSpPr>
              <a:spLocks noChangeArrowheads="1"/>
            </p:cNvSpPr>
            <p:nvPr/>
          </p:nvSpPr>
          <p:spPr bwMode="auto">
            <a:xfrm>
              <a:off x="1563312" y="1433707"/>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8" name="AutoShape 386"/>
            <p:cNvSpPr>
              <a:spLocks noChangeArrowheads="1"/>
            </p:cNvSpPr>
            <p:nvPr/>
          </p:nvSpPr>
          <p:spPr bwMode="auto">
            <a:xfrm>
              <a:off x="1563312" y="1579757"/>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9" name="Line 387"/>
            <p:cNvSpPr>
              <a:spLocks noChangeShapeType="1"/>
            </p:cNvSpPr>
            <p:nvPr/>
          </p:nvSpPr>
          <p:spPr bwMode="auto">
            <a:xfrm>
              <a:off x="1641100" y="1020957"/>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20" name="AutoShape 390"/>
            <p:cNvSpPr>
              <a:spLocks noChangeArrowheads="1"/>
            </p:cNvSpPr>
            <p:nvPr/>
          </p:nvSpPr>
          <p:spPr bwMode="auto">
            <a:xfrm>
              <a:off x="1714125" y="1003495"/>
              <a:ext cx="61912"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1" name="AutoShape 391"/>
            <p:cNvSpPr>
              <a:spLocks noChangeArrowheads="1"/>
            </p:cNvSpPr>
            <p:nvPr/>
          </p:nvSpPr>
          <p:spPr bwMode="auto">
            <a:xfrm>
              <a:off x="1714125" y="1149545"/>
              <a:ext cx="61912"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2" name="AutoShape 392"/>
            <p:cNvSpPr>
              <a:spLocks noChangeArrowheads="1"/>
            </p:cNvSpPr>
            <p:nvPr/>
          </p:nvSpPr>
          <p:spPr bwMode="auto">
            <a:xfrm>
              <a:off x="1714125" y="1294007"/>
              <a:ext cx="61912"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3" name="AutoShape 393"/>
            <p:cNvSpPr>
              <a:spLocks noChangeArrowheads="1"/>
            </p:cNvSpPr>
            <p:nvPr/>
          </p:nvSpPr>
          <p:spPr bwMode="auto">
            <a:xfrm>
              <a:off x="1714125" y="1440057"/>
              <a:ext cx="61912" cy="58738"/>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4" name="AutoShape 394"/>
            <p:cNvSpPr>
              <a:spLocks noChangeArrowheads="1"/>
            </p:cNvSpPr>
            <p:nvPr/>
          </p:nvSpPr>
          <p:spPr bwMode="auto">
            <a:xfrm>
              <a:off x="1714125" y="1586107"/>
              <a:ext cx="61912"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5" name="Line 395"/>
            <p:cNvSpPr>
              <a:spLocks noChangeShapeType="1"/>
            </p:cNvSpPr>
            <p:nvPr/>
          </p:nvSpPr>
          <p:spPr bwMode="auto">
            <a:xfrm>
              <a:off x="1791912" y="1027307"/>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26" name="AutoShape 398"/>
            <p:cNvSpPr>
              <a:spLocks noChangeArrowheads="1"/>
            </p:cNvSpPr>
            <p:nvPr/>
          </p:nvSpPr>
          <p:spPr bwMode="auto">
            <a:xfrm>
              <a:off x="1399800" y="997145"/>
              <a:ext cx="61912"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7" name="AutoShape 399"/>
            <p:cNvSpPr>
              <a:spLocks noChangeArrowheads="1"/>
            </p:cNvSpPr>
            <p:nvPr/>
          </p:nvSpPr>
          <p:spPr bwMode="auto">
            <a:xfrm>
              <a:off x="1399800" y="1143195"/>
              <a:ext cx="61912"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8" name="AutoShape 400"/>
            <p:cNvSpPr>
              <a:spLocks noChangeArrowheads="1"/>
            </p:cNvSpPr>
            <p:nvPr/>
          </p:nvSpPr>
          <p:spPr bwMode="auto">
            <a:xfrm>
              <a:off x="1399800" y="1287657"/>
              <a:ext cx="61912"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9" name="AutoShape 401"/>
            <p:cNvSpPr>
              <a:spLocks noChangeArrowheads="1"/>
            </p:cNvSpPr>
            <p:nvPr/>
          </p:nvSpPr>
          <p:spPr bwMode="auto">
            <a:xfrm>
              <a:off x="1399800" y="1433707"/>
              <a:ext cx="61912" cy="58738"/>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30" name="AutoShape 402"/>
            <p:cNvSpPr>
              <a:spLocks noChangeArrowheads="1"/>
            </p:cNvSpPr>
            <p:nvPr/>
          </p:nvSpPr>
          <p:spPr bwMode="auto">
            <a:xfrm>
              <a:off x="1399800" y="1579757"/>
              <a:ext cx="61912"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31" name="Line 403"/>
            <p:cNvSpPr>
              <a:spLocks noChangeShapeType="1"/>
            </p:cNvSpPr>
            <p:nvPr/>
          </p:nvSpPr>
          <p:spPr bwMode="auto">
            <a:xfrm>
              <a:off x="1477587" y="1020957"/>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32" name="AutoShape 406"/>
            <p:cNvSpPr>
              <a:spLocks noChangeArrowheads="1"/>
            </p:cNvSpPr>
            <p:nvPr/>
          </p:nvSpPr>
          <p:spPr bwMode="auto">
            <a:xfrm>
              <a:off x="1876050" y="998732"/>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33" name="AutoShape 407"/>
            <p:cNvSpPr>
              <a:spLocks noChangeArrowheads="1"/>
            </p:cNvSpPr>
            <p:nvPr/>
          </p:nvSpPr>
          <p:spPr bwMode="auto">
            <a:xfrm>
              <a:off x="1876050" y="1144782"/>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34" name="AutoShape 408"/>
            <p:cNvSpPr>
              <a:spLocks noChangeArrowheads="1"/>
            </p:cNvSpPr>
            <p:nvPr/>
          </p:nvSpPr>
          <p:spPr bwMode="auto">
            <a:xfrm>
              <a:off x="1876050" y="1289245"/>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35" name="AutoShape 409"/>
            <p:cNvSpPr>
              <a:spLocks noChangeArrowheads="1"/>
            </p:cNvSpPr>
            <p:nvPr/>
          </p:nvSpPr>
          <p:spPr bwMode="auto">
            <a:xfrm>
              <a:off x="1876050" y="1435295"/>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36" name="AutoShape 410"/>
            <p:cNvSpPr>
              <a:spLocks noChangeArrowheads="1"/>
            </p:cNvSpPr>
            <p:nvPr/>
          </p:nvSpPr>
          <p:spPr bwMode="auto">
            <a:xfrm>
              <a:off x="1876050" y="1581345"/>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37" name="Line 411"/>
            <p:cNvSpPr>
              <a:spLocks noChangeShapeType="1"/>
            </p:cNvSpPr>
            <p:nvPr/>
          </p:nvSpPr>
          <p:spPr bwMode="auto">
            <a:xfrm>
              <a:off x="1953837" y="1022545"/>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cxnSp>
          <p:nvCxnSpPr>
            <p:cNvPr id="138" name="AutoShape 412"/>
            <p:cNvCxnSpPr>
              <a:cxnSpLocks noChangeShapeType="1"/>
            </p:cNvCxnSpPr>
            <p:nvPr/>
          </p:nvCxnSpPr>
          <p:spPr bwMode="auto">
            <a:xfrm>
              <a:off x="590175" y="436665"/>
              <a:ext cx="96837" cy="79851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9" name="AutoShape 413"/>
            <p:cNvCxnSpPr>
              <a:cxnSpLocks noChangeShapeType="1"/>
            </p:cNvCxnSpPr>
            <p:nvPr/>
          </p:nvCxnSpPr>
          <p:spPr bwMode="auto">
            <a:xfrm>
              <a:off x="742575" y="138215"/>
              <a:ext cx="92075" cy="110331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 name="AutoShape 414"/>
            <p:cNvCxnSpPr>
              <a:cxnSpLocks noChangeShapeType="1"/>
            </p:cNvCxnSpPr>
            <p:nvPr/>
          </p:nvCxnSpPr>
          <p:spPr bwMode="auto">
            <a:xfrm>
              <a:off x="898150" y="293790"/>
              <a:ext cx="95250" cy="93345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1" name="AutoShape 415"/>
            <p:cNvCxnSpPr>
              <a:cxnSpLocks noChangeShapeType="1"/>
            </p:cNvCxnSpPr>
            <p:nvPr/>
          </p:nvCxnSpPr>
          <p:spPr bwMode="auto">
            <a:xfrm>
              <a:off x="1501400" y="590652"/>
              <a:ext cx="139700" cy="6223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2" name="AutoShape 432"/>
            <p:cNvSpPr>
              <a:spLocks noChangeArrowheads="1"/>
            </p:cNvSpPr>
            <p:nvPr/>
          </p:nvSpPr>
          <p:spPr bwMode="auto">
            <a:xfrm>
              <a:off x="179012" y="1998850"/>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43" name="AutoShape 433"/>
            <p:cNvSpPr>
              <a:spLocks noChangeArrowheads="1"/>
            </p:cNvSpPr>
            <p:nvPr/>
          </p:nvSpPr>
          <p:spPr bwMode="auto">
            <a:xfrm>
              <a:off x="179012" y="2144900"/>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44" name="AutoShape 434"/>
            <p:cNvSpPr>
              <a:spLocks noChangeArrowheads="1"/>
            </p:cNvSpPr>
            <p:nvPr/>
          </p:nvSpPr>
          <p:spPr bwMode="auto">
            <a:xfrm>
              <a:off x="179012" y="2289363"/>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45" name="AutoShape 435"/>
            <p:cNvSpPr>
              <a:spLocks noChangeArrowheads="1"/>
            </p:cNvSpPr>
            <p:nvPr/>
          </p:nvSpPr>
          <p:spPr bwMode="auto">
            <a:xfrm>
              <a:off x="179012" y="243541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46" name="AutoShape 436"/>
            <p:cNvSpPr>
              <a:spLocks noChangeArrowheads="1"/>
            </p:cNvSpPr>
            <p:nvPr/>
          </p:nvSpPr>
          <p:spPr bwMode="auto">
            <a:xfrm>
              <a:off x="179012" y="258146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47" name="Line 437"/>
            <p:cNvSpPr>
              <a:spLocks noChangeShapeType="1"/>
            </p:cNvSpPr>
            <p:nvPr/>
          </p:nvSpPr>
          <p:spPr bwMode="auto">
            <a:xfrm>
              <a:off x="256800" y="202266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48" name="AutoShape 440"/>
            <p:cNvSpPr>
              <a:spLocks noChangeArrowheads="1"/>
            </p:cNvSpPr>
            <p:nvPr/>
          </p:nvSpPr>
          <p:spPr bwMode="auto">
            <a:xfrm>
              <a:off x="328237" y="200043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49" name="AutoShape 441"/>
            <p:cNvSpPr>
              <a:spLocks noChangeArrowheads="1"/>
            </p:cNvSpPr>
            <p:nvPr/>
          </p:nvSpPr>
          <p:spPr bwMode="auto">
            <a:xfrm>
              <a:off x="328237" y="214648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0" name="AutoShape 442"/>
            <p:cNvSpPr>
              <a:spLocks noChangeArrowheads="1"/>
            </p:cNvSpPr>
            <p:nvPr/>
          </p:nvSpPr>
          <p:spPr bwMode="auto">
            <a:xfrm>
              <a:off x="328237" y="2290950"/>
              <a:ext cx="61913"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1" name="AutoShape 443"/>
            <p:cNvSpPr>
              <a:spLocks noChangeArrowheads="1"/>
            </p:cNvSpPr>
            <p:nvPr/>
          </p:nvSpPr>
          <p:spPr bwMode="auto">
            <a:xfrm>
              <a:off x="328237" y="243700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2" name="AutoShape 444"/>
            <p:cNvSpPr>
              <a:spLocks noChangeArrowheads="1"/>
            </p:cNvSpPr>
            <p:nvPr/>
          </p:nvSpPr>
          <p:spPr bwMode="auto">
            <a:xfrm>
              <a:off x="328237" y="2583050"/>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3" name="Line 445"/>
            <p:cNvSpPr>
              <a:spLocks noChangeShapeType="1"/>
            </p:cNvSpPr>
            <p:nvPr/>
          </p:nvSpPr>
          <p:spPr bwMode="auto">
            <a:xfrm>
              <a:off x="406025" y="2024250"/>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54" name="AutoShape 448"/>
            <p:cNvSpPr>
              <a:spLocks noChangeArrowheads="1"/>
            </p:cNvSpPr>
            <p:nvPr/>
          </p:nvSpPr>
          <p:spPr bwMode="auto">
            <a:xfrm>
              <a:off x="488575" y="199567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5" name="AutoShape 449"/>
            <p:cNvSpPr>
              <a:spLocks noChangeArrowheads="1"/>
            </p:cNvSpPr>
            <p:nvPr/>
          </p:nvSpPr>
          <p:spPr bwMode="auto">
            <a:xfrm>
              <a:off x="488575" y="214172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6" name="AutoShape 450"/>
            <p:cNvSpPr>
              <a:spLocks noChangeArrowheads="1"/>
            </p:cNvSpPr>
            <p:nvPr/>
          </p:nvSpPr>
          <p:spPr bwMode="auto">
            <a:xfrm>
              <a:off x="488575" y="228618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7" name="AutoShape 451"/>
            <p:cNvSpPr>
              <a:spLocks noChangeArrowheads="1"/>
            </p:cNvSpPr>
            <p:nvPr/>
          </p:nvSpPr>
          <p:spPr bwMode="auto">
            <a:xfrm>
              <a:off x="488575" y="243223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8" name="AutoShape 452"/>
            <p:cNvSpPr>
              <a:spLocks noChangeArrowheads="1"/>
            </p:cNvSpPr>
            <p:nvPr/>
          </p:nvSpPr>
          <p:spPr bwMode="auto">
            <a:xfrm>
              <a:off x="488575" y="257828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9" name="Line 453"/>
            <p:cNvSpPr>
              <a:spLocks noChangeShapeType="1"/>
            </p:cNvSpPr>
            <p:nvPr/>
          </p:nvSpPr>
          <p:spPr bwMode="auto">
            <a:xfrm>
              <a:off x="566362" y="201948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60" name="AutoShape 456"/>
            <p:cNvSpPr>
              <a:spLocks noChangeArrowheads="1"/>
            </p:cNvSpPr>
            <p:nvPr/>
          </p:nvSpPr>
          <p:spPr bwMode="auto">
            <a:xfrm>
              <a:off x="650500" y="200202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1" name="AutoShape 457"/>
            <p:cNvSpPr>
              <a:spLocks noChangeArrowheads="1"/>
            </p:cNvSpPr>
            <p:nvPr/>
          </p:nvSpPr>
          <p:spPr bwMode="auto">
            <a:xfrm>
              <a:off x="650500" y="214807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2" name="AutoShape 458"/>
            <p:cNvSpPr>
              <a:spLocks noChangeArrowheads="1"/>
            </p:cNvSpPr>
            <p:nvPr/>
          </p:nvSpPr>
          <p:spPr bwMode="auto">
            <a:xfrm>
              <a:off x="650500" y="229253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3" name="AutoShape 459"/>
            <p:cNvSpPr>
              <a:spLocks noChangeArrowheads="1"/>
            </p:cNvSpPr>
            <p:nvPr/>
          </p:nvSpPr>
          <p:spPr bwMode="auto">
            <a:xfrm>
              <a:off x="650500" y="243858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4" name="AutoShape 460"/>
            <p:cNvSpPr>
              <a:spLocks noChangeArrowheads="1"/>
            </p:cNvSpPr>
            <p:nvPr/>
          </p:nvSpPr>
          <p:spPr bwMode="auto">
            <a:xfrm>
              <a:off x="650500" y="258463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5" name="Line 461"/>
            <p:cNvSpPr>
              <a:spLocks noChangeShapeType="1"/>
            </p:cNvSpPr>
            <p:nvPr/>
          </p:nvSpPr>
          <p:spPr bwMode="auto">
            <a:xfrm>
              <a:off x="728287" y="202583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66" name="AutoShape 464"/>
            <p:cNvSpPr>
              <a:spLocks noChangeArrowheads="1"/>
            </p:cNvSpPr>
            <p:nvPr/>
          </p:nvSpPr>
          <p:spPr bwMode="auto">
            <a:xfrm>
              <a:off x="796550" y="199885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7" name="AutoShape 465"/>
            <p:cNvSpPr>
              <a:spLocks noChangeArrowheads="1"/>
            </p:cNvSpPr>
            <p:nvPr/>
          </p:nvSpPr>
          <p:spPr bwMode="auto">
            <a:xfrm>
              <a:off x="796550" y="214490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8" name="AutoShape 466"/>
            <p:cNvSpPr>
              <a:spLocks noChangeArrowheads="1"/>
            </p:cNvSpPr>
            <p:nvPr/>
          </p:nvSpPr>
          <p:spPr bwMode="auto">
            <a:xfrm>
              <a:off x="796550" y="228936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9" name="AutoShape 467"/>
            <p:cNvSpPr>
              <a:spLocks noChangeArrowheads="1"/>
            </p:cNvSpPr>
            <p:nvPr/>
          </p:nvSpPr>
          <p:spPr bwMode="auto">
            <a:xfrm>
              <a:off x="796550" y="243541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0" name="AutoShape 468"/>
            <p:cNvSpPr>
              <a:spLocks noChangeArrowheads="1"/>
            </p:cNvSpPr>
            <p:nvPr/>
          </p:nvSpPr>
          <p:spPr bwMode="auto">
            <a:xfrm>
              <a:off x="796550" y="258146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1" name="Line 469"/>
            <p:cNvSpPr>
              <a:spLocks noChangeShapeType="1"/>
            </p:cNvSpPr>
            <p:nvPr/>
          </p:nvSpPr>
          <p:spPr bwMode="auto">
            <a:xfrm>
              <a:off x="874337" y="202266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72" name="AutoShape 472"/>
            <p:cNvSpPr>
              <a:spLocks noChangeArrowheads="1"/>
            </p:cNvSpPr>
            <p:nvPr/>
          </p:nvSpPr>
          <p:spPr bwMode="auto">
            <a:xfrm>
              <a:off x="958475" y="199567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3" name="AutoShape 473"/>
            <p:cNvSpPr>
              <a:spLocks noChangeArrowheads="1"/>
            </p:cNvSpPr>
            <p:nvPr/>
          </p:nvSpPr>
          <p:spPr bwMode="auto">
            <a:xfrm>
              <a:off x="958475" y="214172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4" name="AutoShape 474"/>
            <p:cNvSpPr>
              <a:spLocks noChangeArrowheads="1"/>
            </p:cNvSpPr>
            <p:nvPr/>
          </p:nvSpPr>
          <p:spPr bwMode="auto">
            <a:xfrm>
              <a:off x="958475" y="228618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5" name="AutoShape 475"/>
            <p:cNvSpPr>
              <a:spLocks noChangeArrowheads="1"/>
            </p:cNvSpPr>
            <p:nvPr/>
          </p:nvSpPr>
          <p:spPr bwMode="auto">
            <a:xfrm>
              <a:off x="958475" y="243223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6" name="AutoShape 476"/>
            <p:cNvSpPr>
              <a:spLocks noChangeArrowheads="1"/>
            </p:cNvSpPr>
            <p:nvPr/>
          </p:nvSpPr>
          <p:spPr bwMode="auto">
            <a:xfrm>
              <a:off x="958475" y="257828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7" name="Line 477"/>
            <p:cNvSpPr>
              <a:spLocks noChangeShapeType="1"/>
            </p:cNvSpPr>
            <p:nvPr/>
          </p:nvSpPr>
          <p:spPr bwMode="auto">
            <a:xfrm>
              <a:off x="1036262" y="201948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78" name="AutoShape 480"/>
            <p:cNvSpPr>
              <a:spLocks noChangeArrowheads="1"/>
            </p:cNvSpPr>
            <p:nvPr/>
          </p:nvSpPr>
          <p:spPr bwMode="auto">
            <a:xfrm>
              <a:off x="1125162" y="199567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9" name="AutoShape 481"/>
            <p:cNvSpPr>
              <a:spLocks noChangeArrowheads="1"/>
            </p:cNvSpPr>
            <p:nvPr/>
          </p:nvSpPr>
          <p:spPr bwMode="auto">
            <a:xfrm>
              <a:off x="1125162" y="214172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0" name="AutoShape 482"/>
            <p:cNvSpPr>
              <a:spLocks noChangeArrowheads="1"/>
            </p:cNvSpPr>
            <p:nvPr/>
          </p:nvSpPr>
          <p:spPr bwMode="auto">
            <a:xfrm>
              <a:off x="1125162" y="2286188"/>
              <a:ext cx="61913"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1" name="AutoShape 483"/>
            <p:cNvSpPr>
              <a:spLocks noChangeArrowheads="1"/>
            </p:cNvSpPr>
            <p:nvPr/>
          </p:nvSpPr>
          <p:spPr bwMode="auto">
            <a:xfrm>
              <a:off x="1125162" y="243223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2" name="AutoShape 484"/>
            <p:cNvSpPr>
              <a:spLocks noChangeArrowheads="1"/>
            </p:cNvSpPr>
            <p:nvPr/>
          </p:nvSpPr>
          <p:spPr bwMode="auto">
            <a:xfrm>
              <a:off x="1125162" y="257828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3" name="Line 485"/>
            <p:cNvSpPr>
              <a:spLocks noChangeShapeType="1"/>
            </p:cNvSpPr>
            <p:nvPr/>
          </p:nvSpPr>
          <p:spPr bwMode="auto">
            <a:xfrm>
              <a:off x="1202950" y="201948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84" name="AutoShape 488"/>
            <p:cNvSpPr>
              <a:spLocks noChangeArrowheads="1"/>
            </p:cNvSpPr>
            <p:nvPr/>
          </p:nvSpPr>
          <p:spPr bwMode="auto">
            <a:xfrm>
              <a:off x="1287087" y="199726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5" name="AutoShape 489"/>
            <p:cNvSpPr>
              <a:spLocks noChangeArrowheads="1"/>
            </p:cNvSpPr>
            <p:nvPr/>
          </p:nvSpPr>
          <p:spPr bwMode="auto">
            <a:xfrm>
              <a:off x="1287087" y="214331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6" name="AutoShape 490"/>
            <p:cNvSpPr>
              <a:spLocks noChangeArrowheads="1"/>
            </p:cNvSpPr>
            <p:nvPr/>
          </p:nvSpPr>
          <p:spPr bwMode="auto">
            <a:xfrm>
              <a:off x="1287087" y="2287775"/>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7" name="AutoShape 491"/>
            <p:cNvSpPr>
              <a:spLocks noChangeArrowheads="1"/>
            </p:cNvSpPr>
            <p:nvPr/>
          </p:nvSpPr>
          <p:spPr bwMode="auto">
            <a:xfrm>
              <a:off x="1287087" y="2433825"/>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8" name="AutoShape 492"/>
            <p:cNvSpPr>
              <a:spLocks noChangeArrowheads="1"/>
            </p:cNvSpPr>
            <p:nvPr/>
          </p:nvSpPr>
          <p:spPr bwMode="auto">
            <a:xfrm>
              <a:off x="1287087" y="2579875"/>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9" name="Line 493"/>
            <p:cNvSpPr>
              <a:spLocks noChangeShapeType="1"/>
            </p:cNvSpPr>
            <p:nvPr/>
          </p:nvSpPr>
          <p:spPr bwMode="auto">
            <a:xfrm>
              <a:off x="1364875" y="2021075"/>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90" name="AutoShape 496"/>
            <p:cNvSpPr>
              <a:spLocks noChangeArrowheads="1"/>
            </p:cNvSpPr>
            <p:nvPr/>
          </p:nvSpPr>
          <p:spPr bwMode="auto">
            <a:xfrm>
              <a:off x="1606175" y="199567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1" name="AutoShape 497"/>
            <p:cNvSpPr>
              <a:spLocks noChangeArrowheads="1"/>
            </p:cNvSpPr>
            <p:nvPr/>
          </p:nvSpPr>
          <p:spPr bwMode="auto">
            <a:xfrm>
              <a:off x="1606175" y="214172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2" name="AutoShape 498"/>
            <p:cNvSpPr>
              <a:spLocks noChangeArrowheads="1"/>
            </p:cNvSpPr>
            <p:nvPr/>
          </p:nvSpPr>
          <p:spPr bwMode="auto">
            <a:xfrm>
              <a:off x="1606175" y="228618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3" name="AutoShape 499"/>
            <p:cNvSpPr>
              <a:spLocks noChangeArrowheads="1"/>
            </p:cNvSpPr>
            <p:nvPr/>
          </p:nvSpPr>
          <p:spPr bwMode="auto">
            <a:xfrm>
              <a:off x="1606175" y="243223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4" name="AutoShape 500"/>
            <p:cNvSpPr>
              <a:spLocks noChangeArrowheads="1"/>
            </p:cNvSpPr>
            <p:nvPr/>
          </p:nvSpPr>
          <p:spPr bwMode="auto">
            <a:xfrm>
              <a:off x="1606175" y="257828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5" name="Line 501"/>
            <p:cNvSpPr>
              <a:spLocks noChangeShapeType="1"/>
            </p:cNvSpPr>
            <p:nvPr/>
          </p:nvSpPr>
          <p:spPr bwMode="auto">
            <a:xfrm>
              <a:off x="1683962" y="201948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196" name="AutoShape 504"/>
            <p:cNvSpPr>
              <a:spLocks noChangeArrowheads="1"/>
            </p:cNvSpPr>
            <p:nvPr/>
          </p:nvSpPr>
          <p:spPr bwMode="auto">
            <a:xfrm>
              <a:off x="1756987" y="2002025"/>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7" name="AutoShape 505"/>
            <p:cNvSpPr>
              <a:spLocks noChangeArrowheads="1"/>
            </p:cNvSpPr>
            <p:nvPr/>
          </p:nvSpPr>
          <p:spPr bwMode="auto">
            <a:xfrm>
              <a:off x="1756987" y="214807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8" name="AutoShape 506"/>
            <p:cNvSpPr>
              <a:spLocks noChangeArrowheads="1"/>
            </p:cNvSpPr>
            <p:nvPr/>
          </p:nvSpPr>
          <p:spPr bwMode="auto">
            <a:xfrm>
              <a:off x="1756987" y="2292538"/>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9" name="AutoShape 507"/>
            <p:cNvSpPr>
              <a:spLocks noChangeArrowheads="1"/>
            </p:cNvSpPr>
            <p:nvPr/>
          </p:nvSpPr>
          <p:spPr bwMode="auto">
            <a:xfrm>
              <a:off x="1756987" y="243858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0" name="AutoShape 508"/>
            <p:cNvSpPr>
              <a:spLocks noChangeArrowheads="1"/>
            </p:cNvSpPr>
            <p:nvPr/>
          </p:nvSpPr>
          <p:spPr bwMode="auto">
            <a:xfrm>
              <a:off x="1756987" y="258463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1" name="Line 509"/>
            <p:cNvSpPr>
              <a:spLocks noChangeShapeType="1"/>
            </p:cNvSpPr>
            <p:nvPr/>
          </p:nvSpPr>
          <p:spPr bwMode="auto">
            <a:xfrm>
              <a:off x="1834775" y="202583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02" name="AutoShape 512"/>
            <p:cNvSpPr>
              <a:spLocks noChangeArrowheads="1"/>
            </p:cNvSpPr>
            <p:nvPr/>
          </p:nvSpPr>
          <p:spPr bwMode="auto">
            <a:xfrm>
              <a:off x="1442662" y="1995675"/>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3" name="AutoShape 513"/>
            <p:cNvSpPr>
              <a:spLocks noChangeArrowheads="1"/>
            </p:cNvSpPr>
            <p:nvPr/>
          </p:nvSpPr>
          <p:spPr bwMode="auto">
            <a:xfrm>
              <a:off x="1442662" y="214172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4" name="AutoShape 514"/>
            <p:cNvSpPr>
              <a:spLocks noChangeArrowheads="1"/>
            </p:cNvSpPr>
            <p:nvPr/>
          </p:nvSpPr>
          <p:spPr bwMode="auto">
            <a:xfrm>
              <a:off x="1442662" y="2286188"/>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5" name="AutoShape 515"/>
            <p:cNvSpPr>
              <a:spLocks noChangeArrowheads="1"/>
            </p:cNvSpPr>
            <p:nvPr/>
          </p:nvSpPr>
          <p:spPr bwMode="auto">
            <a:xfrm>
              <a:off x="1442662" y="243223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6" name="AutoShape 516"/>
            <p:cNvSpPr>
              <a:spLocks noChangeArrowheads="1"/>
            </p:cNvSpPr>
            <p:nvPr/>
          </p:nvSpPr>
          <p:spPr bwMode="auto">
            <a:xfrm>
              <a:off x="1442662" y="257828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7" name="Line 517"/>
            <p:cNvSpPr>
              <a:spLocks noChangeShapeType="1"/>
            </p:cNvSpPr>
            <p:nvPr/>
          </p:nvSpPr>
          <p:spPr bwMode="auto">
            <a:xfrm>
              <a:off x="1520450" y="201948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08" name="AutoShape 520"/>
            <p:cNvSpPr>
              <a:spLocks noChangeArrowheads="1"/>
            </p:cNvSpPr>
            <p:nvPr/>
          </p:nvSpPr>
          <p:spPr bwMode="auto">
            <a:xfrm>
              <a:off x="1918912" y="1997263"/>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9" name="AutoShape 521"/>
            <p:cNvSpPr>
              <a:spLocks noChangeArrowheads="1"/>
            </p:cNvSpPr>
            <p:nvPr/>
          </p:nvSpPr>
          <p:spPr bwMode="auto">
            <a:xfrm>
              <a:off x="1918912" y="2143313"/>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10" name="AutoShape 522"/>
            <p:cNvSpPr>
              <a:spLocks noChangeArrowheads="1"/>
            </p:cNvSpPr>
            <p:nvPr/>
          </p:nvSpPr>
          <p:spPr bwMode="auto">
            <a:xfrm>
              <a:off x="1918912" y="2287775"/>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11" name="AutoShape 523"/>
            <p:cNvSpPr>
              <a:spLocks noChangeArrowheads="1"/>
            </p:cNvSpPr>
            <p:nvPr/>
          </p:nvSpPr>
          <p:spPr bwMode="auto">
            <a:xfrm>
              <a:off x="1918912" y="243382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12" name="AutoShape 524"/>
            <p:cNvSpPr>
              <a:spLocks noChangeArrowheads="1"/>
            </p:cNvSpPr>
            <p:nvPr/>
          </p:nvSpPr>
          <p:spPr bwMode="auto">
            <a:xfrm>
              <a:off x="1918912" y="257987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13" name="Line 525"/>
            <p:cNvSpPr>
              <a:spLocks noChangeShapeType="1"/>
            </p:cNvSpPr>
            <p:nvPr/>
          </p:nvSpPr>
          <p:spPr bwMode="auto">
            <a:xfrm>
              <a:off x="1996700" y="2021075"/>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cxnSp>
          <p:nvCxnSpPr>
            <p:cNvPr id="214" name="AutoShape 526"/>
            <p:cNvCxnSpPr>
              <a:cxnSpLocks noChangeShapeType="1"/>
              <a:stCxn id="153" idx="0"/>
              <a:endCxn id="66" idx="2"/>
            </p:cNvCxnSpPr>
            <p:nvPr/>
          </p:nvCxnSpPr>
          <p:spPr bwMode="auto">
            <a:xfrm flipH="1" flipV="1">
              <a:off x="180860" y="1059057"/>
              <a:ext cx="225165" cy="9651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5" name="AutoShape 528"/>
            <p:cNvCxnSpPr>
              <a:cxnSpLocks noChangeShapeType="1"/>
              <a:stCxn id="70" idx="2"/>
              <a:endCxn id="142" idx="3"/>
            </p:cNvCxnSpPr>
            <p:nvPr/>
          </p:nvCxnSpPr>
          <p:spPr bwMode="auto">
            <a:xfrm>
              <a:off x="180859" y="1641670"/>
              <a:ext cx="15356" cy="41591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6" name="AutoShape 529"/>
            <p:cNvCxnSpPr>
              <a:cxnSpLocks noChangeShapeType="1"/>
              <a:stCxn id="82" idx="2"/>
              <a:endCxn id="159" idx="0"/>
            </p:cNvCxnSpPr>
            <p:nvPr/>
          </p:nvCxnSpPr>
          <p:spPr bwMode="auto">
            <a:xfrm>
              <a:off x="490422" y="1638495"/>
              <a:ext cx="75940"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7" name="AutoShape 530"/>
            <p:cNvCxnSpPr>
              <a:cxnSpLocks noChangeShapeType="1"/>
              <a:stCxn id="81" idx="2"/>
              <a:endCxn id="160" idx="3"/>
            </p:cNvCxnSpPr>
            <p:nvPr/>
          </p:nvCxnSpPr>
          <p:spPr bwMode="auto">
            <a:xfrm>
              <a:off x="490422" y="1492445"/>
              <a:ext cx="177281" cy="56831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8" name="AutoShape 531"/>
            <p:cNvCxnSpPr>
              <a:cxnSpLocks noChangeShapeType="1"/>
              <a:stCxn id="100" idx="2"/>
              <a:endCxn id="171" idx="0"/>
            </p:cNvCxnSpPr>
            <p:nvPr/>
          </p:nvCxnSpPr>
          <p:spPr bwMode="auto">
            <a:xfrm flipH="1">
              <a:off x="874337" y="1638495"/>
              <a:ext cx="85985" cy="38416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9" name="AutoShape 533"/>
            <p:cNvCxnSpPr>
              <a:cxnSpLocks noChangeShapeType="1"/>
              <a:stCxn id="99" idx="2"/>
              <a:endCxn id="177" idx="0"/>
            </p:cNvCxnSpPr>
            <p:nvPr/>
          </p:nvCxnSpPr>
          <p:spPr bwMode="auto">
            <a:xfrm>
              <a:off x="960322" y="1492445"/>
              <a:ext cx="75940" cy="52704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0" name="AutoShape 535"/>
            <p:cNvCxnSpPr>
              <a:cxnSpLocks noChangeShapeType="1"/>
              <a:stCxn id="126" idx="2"/>
              <a:endCxn id="183" idx="0"/>
            </p:cNvCxnSpPr>
            <p:nvPr/>
          </p:nvCxnSpPr>
          <p:spPr bwMode="auto">
            <a:xfrm flipH="1">
              <a:off x="1202950" y="1055882"/>
              <a:ext cx="241560" cy="96360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1" name="AutoShape 536"/>
            <p:cNvCxnSpPr>
              <a:cxnSpLocks noChangeShapeType="1"/>
              <a:stCxn id="130" idx="2"/>
            </p:cNvCxnSpPr>
            <p:nvPr/>
          </p:nvCxnSpPr>
          <p:spPr bwMode="auto">
            <a:xfrm flipH="1">
              <a:off x="1366462" y="1638495"/>
              <a:ext cx="78047"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2" name="AutoShape 537"/>
            <p:cNvCxnSpPr>
              <a:cxnSpLocks noChangeShapeType="1"/>
              <a:stCxn id="207" idx="0"/>
              <a:endCxn id="117" idx="2"/>
            </p:cNvCxnSpPr>
            <p:nvPr/>
          </p:nvCxnSpPr>
          <p:spPr bwMode="auto">
            <a:xfrm flipV="1">
              <a:off x="1520450" y="1492445"/>
              <a:ext cx="87572" cy="52704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3" name="AutoShape 538"/>
            <p:cNvCxnSpPr>
              <a:cxnSpLocks noChangeShapeType="1"/>
              <a:stCxn id="118" idx="2"/>
              <a:endCxn id="195" idx="0"/>
            </p:cNvCxnSpPr>
            <p:nvPr/>
          </p:nvCxnSpPr>
          <p:spPr bwMode="auto">
            <a:xfrm>
              <a:off x="1608022" y="1638495"/>
              <a:ext cx="75940"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4" name="AutoShape 540"/>
            <p:cNvCxnSpPr>
              <a:cxnSpLocks noChangeShapeType="1"/>
              <a:stCxn id="120" idx="2"/>
              <a:endCxn id="201" idx="0"/>
            </p:cNvCxnSpPr>
            <p:nvPr/>
          </p:nvCxnSpPr>
          <p:spPr bwMode="auto">
            <a:xfrm>
              <a:off x="1758835" y="1062232"/>
              <a:ext cx="75940" cy="96360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5" name="AutoShape 541"/>
            <p:cNvCxnSpPr>
              <a:cxnSpLocks noChangeShapeType="1"/>
              <a:stCxn id="124" idx="2"/>
              <a:endCxn id="213" idx="0"/>
            </p:cNvCxnSpPr>
            <p:nvPr/>
          </p:nvCxnSpPr>
          <p:spPr bwMode="auto">
            <a:xfrm>
              <a:off x="1758834" y="1644845"/>
              <a:ext cx="237866" cy="37623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6" name="AutoShape 546"/>
            <p:cNvSpPr>
              <a:spLocks noChangeArrowheads="1"/>
            </p:cNvSpPr>
            <p:nvPr/>
          </p:nvSpPr>
          <p:spPr bwMode="auto">
            <a:xfrm>
              <a:off x="102812" y="299738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27" name="AutoShape 547"/>
            <p:cNvSpPr>
              <a:spLocks noChangeArrowheads="1"/>
            </p:cNvSpPr>
            <p:nvPr/>
          </p:nvSpPr>
          <p:spPr bwMode="auto">
            <a:xfrm>
              <a:off x="102812" y="314343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28" name="AutoShape 548"/>
            <p:cNvSpPr>
              <a:spLocks noChangeArrowheads="1"/>
            </p:cNvSpPr>
            <p:nvPr/>
          </p:nvSpPr>
          <p:spPr bwMode="auto">
            <a:xfrm>
              <a:off x="102812" y="3287893"/>
              <a:ext cx="61913"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29" name="AutoShape 549"/>
            <p:cNvSpPr>
              <a:spLocks noChangeArrowheads="1"/>
            </p:cNvSpPr>
            <p:nvPr/>
          </p:nvSpPr>
          <p:spPr bwMode="auto">
            <a:xfrm>
              <a:off x="102812" y="3433943"/>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0" name="AutoShape 550"/>
            <p:cNvSpPr>
              <a:spLocks noChangeArrowheads="1"/>
            </p:cNvSpPr>
            <p:nvPr/>
          </p:nvSpPr>
          <p:spPr bwMode="auto">
            <a:xfrm>
              <a:off x="102812" y="357999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1" name="Line 551"/>
            <p:cNvSpPr>
              <a:spLocks noChangeShapeType="1"/>
            </p:cNvSpPr>
            <p:nvPr/>
          </p:nvSpPr>
          <p:spPr bwMode="auto">
            <a:xfrm>
              <a:off x="180600" y="302119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32" name="AutoShape 553"/>
            <p:cNvSpPr>
              <a:spLocks noChangeArrowheads="1"/>
            </p:cNvSpPr>
            <p:nvPr/>
          </p:nvSpPr>
          <p:spPr bwMode="auto">
            <a:xfrm>
              <a:off x="252037" y="299896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3" name="AutoShape 554"/>
            <p:cNvSpPr>
              <a:spLocks noChangeArrowheads="1"/>
            </p:cNvSpPr>
            <p:nvPr/>
          </p:nvSpPr>
          <p:spPr bwMode="auto">
            <a:xfrm>
              <a:off x="252037" y="314501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4" name="AutoShape 555"/>
            <p:cNvSpPr>
              <a:spLocks noChangeArrowheads="1"/>
            </p:cNvSpPr>
            <p:nvPr/>
          </p:nvSpPr>
          <p:spPr bwMode="auto">
            <a:xfrm>
              <a:off x="252037" y="3289480"/>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5" name="AutoShape 556"/>
            <p:cNvSpPr>
              <a:spLocks noChangeArrowheads="1"/>
            </p:cNvSpPr>
            <p:nvPr/>
          </p:nvSpPr>
          <p:spPr bwMode="auto">
            <a:xfrm>
              <a:off x="252037" y="343553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6" name="AutoShape 557"/>
            <p:cNvSpPr>
              <a:spLocks noChangeArrowheads="1"/>
            </p:cNvSpPr>
            <p:nvPr/>
          </p:nvSpPr>
          <p:spPr bwMode="auto">
            <a:xfrm>
              <a:off x="252037" y="3581580"/>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7" name="Line 558"/>
            <p:cNvSpPr>
              <a:spLocks noChangeShapeType="1"/>
            </p:cNvSpPr>
            <p:nvPr/>
          </p:nvSpPr>
          <p:spPr bwMode="auto">
            <a:xfrm>
              <a:off x="329825" y="3022780"/>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38" name="AutoShape 560"/>
            <p:cNvSpPr>
              <a:spLocks noChangeArrowheads="1"/>
            </p:cNvSpPr>
            <p:nvPr/>
          </p:nvSpPr>
          <p:spPr bwMode="auto">
            <a:xfrm>
              <a:off x="412375" y="2994205"/>
              <a:ext cx="61912" cy="58738"/>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39" name="AutoShape 561"/>
            <p:cNvSpPr>
              <a:spLocks noChangeArrowheads="1"/>
            </p:cNvSpPr>
            <p:nvPr/>
          </p:nvSpPr>
          <p:spPr bwMode="auto">
            <a:xfrm>
              <a:off x="412375" y="3140255"/>
              <a:ext cx="61912" cy="58738"/>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40" name="AutoShape 562"/>
            <p:cNvSpPr>
              <a:spLocks noChangeArrowheads="1"/>
            </p:cNvSpPr>
            <p:nvPr/>
          </p:nvSpPr>
          <p:spPr bwMode="auto">
            <a:xfrm>
              <a:off x="412375" y="3284718"/>
              <a:ext cx="61912" cy="60325"/>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41" name="AutoShape 563"/>
            <p:cNvSpPr>
              <a:spLocks noChangeArrowheads="1"/>
            </p:cNvSpPr>
            <p:nvPr/>
          </p:nvSpPr>
          <p:spPr bwMode="auto">
            <a:xfrm>
              <a:off x="412375" y="3430768"/>
              <a:ext cx="61912" cy="58737"/>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42" name="AutoShape 564"/>
            <p:cNvSpPr>
              <a:spLocks noChangeArrowheads="1"/>
            </p:cNvSpPr>
            <p:nvPr/>
          </p:nvSpPr>
          <p:spPr bwMode="auto">
            <a:xfrm>
              <a:off x="412375" y="3576818"/>
              <a:ext cx="61912" cy="58737"/>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43" name="Line 565"/>
            <p:cNvSpPr>
              <a:spLocks noChangeShapeType="1"/>
            </p:cNvSpPr>
            <p:nvPr/>
          </p:nvSpPr>
          <p:spPr bwMode="auto">
            <a:xfrm>
              <a:off x="490162" y="301801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44" name="AutoShape 567"/>
            <p:cNvSpPr>
              <a:spLocks noChangeArrowheads="1"/>
            </p:cNvSpPr>
            <p:nvPr/>
          </p:nvSpPr>
          <p:spPr bwMode="auto">
            <a:xfrm>
              <a:off x="574300" y="300055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5" name="AutoShape 568"/>
            <p:cNvSpPr>
              <a:spLocks noChangeArrowheads="1"/>
            </p:cNvSpPr>
            <p:nvPr/>
          </p:nvSpPr>
          <p:spPr bwMode="auto">
            <a:xfrm>
              <a:off x="574300" y="314660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6" name="AutoShape 569"/>
            <p:cNvSpPr>
              <a:spLocks noChangeArrowheads="1"/>
            </p:cNvSpPr>
            <p:nvPr/>
          </p:nvSpPr>
          <p:spPr bwMode="auto">
            <a:xfrm>
              <a:off x="574300" y="329106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7" name="AutoShape 570"/>
            <p:cNvSpPr>
              <a:spLocks noChangeArrowheads="1"/>
            </p:cNvSpPr>
            <p:nvPr/>
          </p:nvSpPr>
          <p:spPr bwMode="auto">
            <a:xfrm>
              <a:off x="574300" y="343711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8" name="AutoShape 571"/>
            <p:cNvSpPr>
              <a:spLocks noChangeArrowheads="1"/>
            </p:cNvSpPr>
            <p:nvPr/>
          </p:nvSpPr>
          <p:spPr bwMode="auto">
            <a:xfrm>
              <a:off x="574300" y="358316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9" name="Line 572"/>
            <p:cNvSpPr>
              <a:spLocks noChangeShapeType="1"/>
            </p:cNvSpPr>
            <p:nvPr/>
          </p:nvSpPr>
          <p:spPr bwMode="auto">
            <a:xfrm>
              <a:off x="652087" y="302436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50" name="AutoShape 574"/>
            <p:cNvSpPr>
              <a:spLocks noChangeArrowheads="1"/>
            </p:cNvSpPr>
            <p:nvPr/>
          </p:nvSpPr>
          <p:spPr bwMode="auto">
            <a:xfrm>
              <a:off x="720350" y="299738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1" name="AutoShape 575"/>
            <p:cNvSpPr>
              <a:spLocks noChangeArrowheads="1"/>
            </p:cNvSpPr>
            <p:nvPr/>
          </p:nvSpPr>
          <p:spPr bwMode="auto">
            <a:xfrm>
              <a:off x="720350" y="314343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2" name="AutoShape 576"/>
            <p:cNvSpPr>
              <a:spLocks noChangeArrowheads="1"/>
            </p:cNvSpPr>
            <p:nvPr/>
          </p:nvSpPr>
          <p:spPr bwMode="auto">
            <a:xfrm>
              <a:off x="720350" y="328789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3" name="AutoShape 577"/>
            <p:cNvSpPr>
              <a:spLocks noChangeArrowheads="1"/>
            </p:cNvSpPr>
            <p:nvPr/>
          </p:nvSpPr>
          <p:spPr bwMode="auto">
            <a:xfrm>
              <a:off x="720350" y="343394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4" name="AutoShape 578"/>
            <p:cNvSpPr>
              <a:spLocks noChangeArrowheads="1"/>
            </p:cNvSpPr>
            <p:nvPr/>
          </p:nvSpPr>
          <p:spPr bwMode="auto">
            <a:xfrm>
              <a:off x="720350" y="357999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5" name="Line 579"/>
            <p:cNvSpPr>
              <a:spLocks noChangeShapeType="1"/>
            </p:cNvSpPr>
            <p:nvPr/>
          </p:nvSpPr>
          <p:spPr bwMode="auto">
            <a:xfrm>
              <a:off x="798137" y="302119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56" name="AutoShape 581"/>
            <p:cNvSpPr>
              <a:spLocks noChangeArrowheads="1"/>
            </p:cNvSpPr>
            <p:nvPr/>
          </p:nvSpPr>
          <p:spPr bwMode="auto">
            <a:xfrm>
              <a:off x="882275" y="299420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7" name="AutoShape 582"/>
            <p:cNvSpPr>
              <a:spLocks noChangeArrowheads="1"/>
            </p:cNvSpPr>
            <p:nvPr/>
          </p:nvSpPr>
          <p:spPr bwMode="auto">
            <a:xfrm>
              <a:off x="882275" y="314025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8" name="AutoShape 583"/>
            <p:cNvSpPr>
              <a:spLocks noChangeArrowheads="1"/>
            </p:cNvSpPr>
            <p:nvPr/>
          </p:nvSpPr>
          <p:spPr bwMode="auto">
            <a:xfrm>
              <a:off x="882275" y="328471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9" name="AutoShape 584"/>
            <p:cNvSpPr>
              <a:spLocks noChangeArrowheads="1"/>
            </p:cNvSpPr>
            <p:nvPr/>
          </p:nvSpPr>
          <p:spPr bwMode="auto">
            <a:xfrm>
              <a:off x="882275" y="343076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0" name="AutoShape 585"/>
            <p:cNvSpPr>
              <a:spLocks noChangeArrowheads="1"/>
            </p:cNvSpPr>
            <p:nvPr/>
          </p:nvSpPr>
          <p:spPr bwMode="auto">
            <a:xfrm>
              <a:off x="882275" y="357681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1" name="Line 586"/>
            <p:cNvSpPr>
              <a:spLocks noChangeShapeType="1"/>
            </p:cNvSpPr>
            <p:nvPr/>
          </p:nvSpPr>
          <p:spPr bwMode="auto">
            <a:xfrm>
              <a:off x="960062" y="301801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62" name="AutoShape 588"/>
            <p:cNvSpPr>
              <a:spLocks noChangeArrowheads="1"/>
            </p:cNvSpPr>
            <p:nvPr/>
          </p:nvSpPr>
          <p:spPr bwMode="auto">
            <a:xfrm>
              <a:off x="1048962" y="299420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3" name="AutoShape 589"/>
            <p:cNvSpPr>
              <a:spLocks noChangeArrowheads="1"/>
            </p:cNvSpPr>
            <p:nvPr/>
          </p:nvSpPr>
          <p:spPr bwMode="auto">
            <a:xfrm>
              <a:off x="1048962" y="314025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4" name="AutoShape 590"/>
            <p:cNvSpPr>
              <a:spLocks noChangeArrowheads="1"/>
            </p:cNvSpPr>
            <p:nvPr/>
          </p:nvSpPr>
          <p:spPr bwMode="auto">
            <a:xfrm>
              <a:off x="1048962" y="3284718"/>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5" name="AutoShape 591"/>
            <p:cNvSpPr>
              <a:spLocks noChangeArrowheads="1"/>
            </p:cNvSpPr>
            <p:nvPr/>
          </p:nvSpPr>
          <p:spPr bwMode="auto">
            <a:xfrm>
              <a:off x="1048962" y="3430768"/>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6" name="AutoShape 592"/>
            <p:cNvSpPr>
              <a:spLocks noChangeArrowheads="1"/>
            </p:cNvSpPr>
            <p:nvPr/>
          </p:nvSpPr>
          <p:spPr bwMode="auto">
            <a:xfrm>
              <a:off x="1048962" y="3576818"/>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7" name="Line 593"/>
            <p:cNvSpPr>
              <a:spLocks noChangeShapeType="1"/>
            </p:cNvSpPr>
            <p:nvPr/>
          </p:nvSpPr>
          <p:spPr bwMode="auto">
            <a:xfrm>
              <a:off x="1126750" y="301801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68" name="AutoShape 595"/>
            <p:cNvSpPr>
              <a:spLocks noChangeArrowheads="1"/>
            </p:cNvSpPr>
            <p:nvPr/>
          </p:nvSpPr>
          <p:spPr bwMode="auto">
            <a:xfrm>
              <a:off x="1210887" y="2995793"/>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9" name="AutoShape 596"/>
            <p:cNvSpPr>
              <a:spLocks noChangeArrowheads="1"/>
            </p:cNvSpPr>
            <p:nvPr/>
          </p:nvSpPr>
          <p:spPr bwMode="auto">
            <a:xfrm>
              <a:off x="1210887" y="3141843"/>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0" name="AutoShape 597"/>
            <p:cNvSpPr>
              <a:spLocks noChangeArrowheads="1"/>
            </p:cNvSpPr>
            <p:nvPr/>
          </p:nvSpPr>
          <p:spPr bwMode="auto">
            <a:xfrm>
              <a:off x="1210887" y="3286305"/>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1" name="AutoShape 598"/>
            <p:cNvSpPr>
              <a:spLocks noChangeArrowheads="1"/>
            </p:cNvSpPr>
            <p:nvPr/>
          </p:nvSpPr>
          <p:spPr bwMode="auto">
            <a:xfrm>
              <a:off x="1210887" y="343235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2" name="AutoShape 599"/>
            <p:cNvSpPr>
              <a:spLocks noChangeArrowheads="1"/>
            </p:cNvSpPr>
            <p:nvPr/>
          </p:nvSpPr>
          <p:spPr bwMode="auto">
            <a:xfrm>
              <a:off x="1210887" y="357840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3" name="Line 600"/>
            <p:cNvSpPr>
              <a:spLocks noChangeShapeType="1"/>
            </p:cNvSpPr>
            <p:nvPr/>
          </p:nvSpPr>
          <p:spPr bwMode="auto">
            <a:xfrm>
              <a:off x="1288675" y="3019605"/>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74" name="AutoShape 602"/>
            <p:cNvSpPr>
              <a:spLocks noChangeArrowheads="1"/>
            </p:cNvSpPr>
            <p:nvPr/>
          </p:nvSpPr>
          <p:spPr bwMode="auto">
            <a:xfrm>
              <a:off x="1529975" y="2994205"/>
              <a:ext cx="61912"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5" name="AutoShape 603"/>
            <p:cNvSpPr>
              <a:spLocks noChangeArrowheads="1"/>
            </p:cNvSpPr>
            <p:nvPr/>
          </p:nvSpPr>
          <p:spPr bwMode="auto">
            <a:xfrm>
              <a:off x="1529975" y="3140255"/>
              <a:ext cx="61912"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6" name="AutoShape 604"/>
            <p:cNvSpPr>
              <a:spLocks noChangeArrowheads="1"/>
            </p:cNvSpPr>
            <p:nvPr/>
          </p:nvSpPr>
          <p:spPr bwMode="auto">
            <a:xfrm>
              <a:off x="1529975" y="3284718"/>
              <a:ext cx="61912" cy="60325"/>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77" name="AutoShape 605"/>
            <p:cNvSpPr>
              <a:spLocks noChangeArrowheads="1"/>
            </p:cNvSpPr>
            <p:nvPr/>
          </p:nvSpPr>
          <p:spPr bwMode="auto">
            <a:xfrm>
              <a:off x="1529975" y="3430768"/>
              <a:ext cx="61912"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8" name="AutoShape 606"/>
            <p:cNvSpPr>
              <a:spLocks noChangeArrowheads="1"/>
            </p:cNvSpPr>
            <p:nvPr/>
          </p:nvSpPr>
          <p:spPr bwMode="auto">
            <a:xfrm>
              <a:off x="1529975" y="3576818"/>
              <a:ext cx="61912"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9" name="Line 607"/>
            <p:cNvSpPr>
              <a:spLocks noChangeShapeType="1"/>
            </p:cNvSpPr>
            <p:nvPr/>
          </p:nvSpPr>
          <p:spPr bwMode="auto">
            <a:xfrm>
              <a:off x="1607762" y="301801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80" name="AutoShape 609"/>
            <p:cNvSpPr>
              <a:spLocks noChangeArrowheads="1"/>
            </p:cNvSpPr>
            <p:nvPr/>
          </p:nvSpPr>
          <p:spPr bwMode="auto">
            <a:xfrm>
              <a:off x="1680787" y="300055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81" name="AutoShape 610"/>
            <p:cNvSpPr>
              <a:spLocks noChangeArrowheads="1"/>
            </p:cNvSpPr>
            <p:nvPr/>
          </p:nvSpPr>
          <p:spPr bwMode="auto">
            <a:xfrm>
              <a:off x="1680787" y="314660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82" name="AutoShape 611"/>
            <p:cNvSpPr>
              <a:spLocks noChangeArrowheads="1"/>
            </p:cNvSpPr>
            <p:nvPr/>
          </p:nvSpPr>
          <p:spPr bwMode="auto">
            <a:xfrm>
              <a:off x="1680787" y="3291068"/>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83" name="AutoShape 612"/>
            <p:cNvSpPr>
              <a:spLocks noChangeArrowheads="1"/>
            </p:cNvSpPr>
            <p:nvPr/>
          </p:nvSpPr>
          <p:spPr bwMode="auto">
            <a:xfrm>
              <a:off x="1680787" y="3437118"/>
              <a:ext cx="61913" cy="58737"/>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84" name="AutoShape 613"/>
            <p:cNvSpPr>
              <a:spLocks noChangeArrowheads="1"/>
            </p:cNvSpPr>
            <p:nvPr/>
          </p:nvSpPr>
          <p:spPr bwMode="auto">
            <a:xfrm>
              <a:off x="1680787" y="358316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85" name="Line 614"/>
            <p:cNvSpPr>
              <a:spLocks noChangeShapeType="1"/>
            </p:cNvSpPr>
            <p:nvPr/>
          </p:nvSpPr>
          <p:spPr bwMode="auto">
            <a:xfrm>
              <a:off x="1758575" y="302436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86" name="AutoShape 616"/>
            <p:cNvSpPr>
              <a:spLocks noChangeArrowheads="1"/>
            </p:cNvSpPr>
            <p:nvPr/>
          </p:nvSpPr>
          <p:spPr bwMode="auto">
            <a:xfrm>
              <a:off x="1366462" y="299420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87" name="AutoShape 617"/>
            <p:cNvSpPr>
              <a:spLocks noChangeArrowheads="1"/>
            </p:cNvSpPr>
            <p:nvPr/>
          </p:nvSpPr>
          <p:spPr bwMode="auto">
            <a:xfrm>
              <a:off x="1366462" y="314025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88" name="AutoShape 618"/>
            <p:cNvSpPr>
              <a:spLocks noChangeArrowheads="1"/>
            </p:cNvSpPr>
            <p:nvPr/>
          </p:nvSpPr>
          <p:spPr bwMode="auto">
            <a:xfrm>
              <a:off x="1366462" y="3284718"/>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89" name="AutoShape 619"/>
            <p:cNvSpPr>
              <a:spLocks noChangeArrowheads="1"/>
            </p:cNvSpPr>
            <p:nvPr/>
          </p:nvSpPr>
          <p:spPr bwMode="auto">
            <a:xfrm>
              <a:off x="1366462" y="343076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90" name="AutoShape 620"/>
            <p:cNvSpPr>
              <a:spLocks noChangeArrowheads="1"/>
            </p:cNvSpPr>
            <p:nvPr/>
          </p:nvSpPr>
          <p:spPr bwMode="auto">
            <a:xfrm>
              <a:off x="1366462" y="357681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91" name="Line 621"/>
            <p:cNvSpPr>
              <a:spLocks noChangeShapeType="1"/>
            </p:cNvSpPr>
            <p:nvPr/>
          </p:nvSpPr>
          <p:spPr bwMode="auto">
            <a:xfrm>
              <a:off x="1444250" y="301801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92" name="AutoShape 623"/>
            <p:cNvSpPr>
              <a:spLocks noChangeArrowheads="1"/>
            </p:cNvSpPr>
            <p:nvPr/>
          </p:nvSpPr>
          <p:spPr bwMode="auto">
            <a:xfrm>
              <a:off x="1842712" y="2995793"/>
              <a:ext cx="61913" cy="58737"/>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93" name="AutoShape 624"/>
            <p:cNvSpPr>
              <a:spLocks noChangeArrowheads="1"/>
            </p:cNvSpPr>
            <p:nvPr/>
          </p:nvSpPr>
          <p:spPr bwMode="auto">
            <a:xfrm>
              <a:off x="1842712" y="314184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94" name="AutoShape 625"/>
            <p:cNvSpPr>
              <a:spLocks noChangeArrowheads="1"/>
            </p:cNvSpPr>
            <p:nvPr/>
          </p:nvSpPr>
          <p:spPr bwMode="auto">
            <a:xfrm>
              <a:off x="1842712" y="3286305"/>
              <a:ext cx="61913"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95" name="AutoShape 626"/>
            <p:cNvSpPr>
              <a:spLocks noChangeArrowheads="1"/>
            </p:cNvSpPr>
            <p:nvPr/>
          </p:nvSpPr>
          <p:spPr bwMode="auto">
            <a:xfrm>
              <a:off x="1842712" y="343235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96" name="AutoShape 627"/>
            <p:cNvSpPr>
              <a:spLocks noChangeArrowheads="1"/>
            </p:cNvSpPr>
            <p:nvPr/>
          </p:nvSpPr>
          <p:spPr bwMode="auto">
            <a:xfrm>
              <a:off x="1842712" y="3578405"/>
              <a:ext cx="61913" cy="58738"/>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97" name="Line 628"/>
            <p:cNvSpPr>
              <a:spLocks noChangeShapeType="1"/>
            </p:cNvSpPr>
            <p:nvPr/>
          </p:nvSpPr>
          <p:spPr bwMode="auto">
            <a:xfrm>
              <a:off x="1920500" y="3019605"/>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cxnSp>
          <p:nvCxnSpPr>
            <p:cNvPr id="298" name="AutoShape 629"/>
            <p:cNvCxnSpPr>
              <a:cxnSpLocks noChangeShapeType="1"/>
              <a:stCxn id="142" idx="2"/>
              <a:endCxn id="231" idx="0"/>
            </p:cNvCxnSpPr>
            <p:nvPr/>
          </p:nvCxnSpPr>
          <p:spPr bwMode="auto">
            <a:xfrm flipH="1">
              <a:off x="180600" y="2057588"/>
              <a:ext cx="43122" cy="96360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9" name="AutoShape 631"/>
            <p:cNvCxnSpPr>
              <a:cxnSpLocks noChangeShapeType="1"/>
              <a:stCxn id="143" idx="2"/>
              <a:endCxn id="232" idx="3"/>
            </p:cNvCxnSpPr>
            <p:nvPr/>
          </p:nvCxnSpPr>
          <p:spPr bwMode="auto">
            <a:xfrm>
              <a:off x="223722" y="2203638"/>
              <a:ext cx="45517" cy="8540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0" name="AutoShape 634"/>
            <p:cNvCxnSpPr>
              <a:cxnSpLocks noChangeShapeType="1"/>
              <a:stCxn id="150" idx="2"/>
              <a:endCxn id="249" idx="0"/>
            </p:cNvCxnSpPr>
            <p:nvPr/>
          </p:nvCxnSpPr>
          <p:spPr bwMode="auto">
            <a:xfrm>
              <a:off x="372483" y="2351275"/>
              <a:ext cx="279604" cy="6730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1" name="AutoShape 635"/>
            <p:cNvCxnSpPr>
              <a:cxnSpLocks noChangeShapeType="1"/>
              <a:stCxn id="152" idx="2"/>
            </p:cNvCxnSpPr>
            <p:nvPr/>
          </p:nvCxnSpPr>
          <p:spPr bwMode="auto">
            <a:xfrm>
              <a:off x="359987" y="2651313"/>
              <a:ext cx="114300" cy="3175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2" name="AutoShape 636"/>
            <p:cNvCxnSpPr>
              <a:cxnSpLocks noChangeShapeType="1"/>
              <a:stCxn id="182" idx="2"/>
              <a:endCxn id="261" idx="0"/>
            </p:cNvCxnSpPr>
            <p:nvPr/>
          </p:nvCxnSpPr>
          <p:spPr bwMode="auto">
            <a:xfrm flipH="1">
              <a:off x="960062" y="2637025"/>
              <a:ext cx="209811"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3" name="AutoShape 638"/>
            <p:cNvCxnSpPr>
              <a:cxnSpLocks noChangeShapeType="1"/>
              <a:stCxn id="180" idx="2"/>
              <a:endCxn id="255" idx="0"/>
            </p:cNvCxnSpPr>
            <p:nvPr/>
          </p:nvCxnSpPr>
          <p:spPr bwMode="auto">
            <a:xfrm flipH="1">
              <a:off x="798137" y="2346513"/>
              <a:ext cx="371271" cy="67468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4" name="AutoShape 639"/>
            <p:cNvCxnSpPr>
              <a:cxnSpLocks noChangeShapeType="1"/>
              <a:stCxn id="188" idx="2"/>
            </p:cNvCxnSpPr>
            <p:nvPr/>
          </p:nvCxnSpPr>
          <p:spPr bwMode="auto">
            <a:xfrm flipH="1">
              <a:off x="1128337" y="2648138"/>
              <a:ext cx="190500" cy="34448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5" name="AutoShape 640"/>
            <p:cNvCxnSpPr>
              <a:cxnSpLocks noChangeShapeType="1"/>
              <a:stCxn id="187" idx="2"/>
            </p:cNvCxnSpPr>
            <p:nvPr/>
          </p:nvCxnSpPr>
          <p:spPr bwMode="auto">
            <a:xfrm flipH="1">
              <a:off x="1280737" y="2502088"/>
              <a:ext cx="38100" cy="50641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6" name="AutoShape 642"/>
            <p:cNvCxnSpPr>
              <a:cxnSpLocks noChangeShapeType="1"/>
              <a:stCxn id="202" idx="2"/>
            </p:cNvCxnSpPr>
            <p:nvPr/>
          </p:nvCxnSpPr>
          <p:spPr bwMode="auto">
            <a:xfrm>
              <a:off x="1474412" y="2063938"/>
              <a:ext cx="131763" cy="94773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7" name="AutoShape 644"/>
            <p:cNvCxnSpPr>
              <a:cxnSpLocks noChangeShapeType="1"/>
              <a:stCxn id="206" idx="2"/>
            </p:cNvCxnSpPr>
            <p:nvPr/>
          </p:nvCxnSpPr>
          <p:spPr bwMode="auto">
            <a:xfrm flipH="1">
              <a:off x="1445837" y="2646550"/>
              <a:ext cx="28575" cy="37782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8" name="AutoShape 645"/>
            <p:cNvCxnSpPr>
              <a:cxnSpLocks noChangeShapeType="1"/>
              <a:stCxn id="200" idx="2"/>
              <a:endCxn id="285" idx="0"/>
            </p:cNvCxnSpPr>
            <p:nvPr/>
          </p:nvCxnSpPr>
          <p:spPr bwMode="auto">
            <a:xfrm flipH="1">
              <a:off x="1758575" y="2643375"/>
              <a:ext cx="43123"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9" name="AutoShape 647"/>
            <p:cNvCxnSpPr>
              <a:cxnSpLocks noChangeShapeType="1"/>
              <a:stCxn id="196" idx="2"/>
            </p:cNvCxnSpPr>
            <p:nvPr/>
          </p:nvCxnSpPr>
          <p:spPr bwMode="auto">
            <a:xfrm>
              <a:off x="1788737" y="2070288"/>
              <a:ext cx="133350" cy="94773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0" name="AutoShape 651"/>
            <p:cNvCxnSpPr>
              <a:cxnSpLocks noChangeShapeType="1"/>
              <a:stCxn id="233" idx="1"/>
              <a:endCxn id="325" idx="0"/>
            </p:cNvCxnSpPr>
            <p:nvPr/>
          </p:nvCxnSpPr>
          <p:spPr bwMode="auto">
            <a:xfrm>
              <a:off x="313950" y="3186553"/>
              <a:ext cx="866775" cy="767777"/>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1" name="AutoShape 652"/>
            <p:cNvCxnSpPr>
              <a:cxnSpLocks noChangeShapeType="1"/>
              <a:stCxn id="236" idx="2"/>
              <a:endCxn id="325" idx="0"/>
            </p:cNvCxnSpPr>
            <p:nvPr/>
          </p:nvCxnSpPr>
          <p:spPr bwMode="auto">
            <a:xfrm>
              <a:off x="296747" y="3640318"/>
              <a:ext cx="883978" cy="314012"/>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2" name="AutoShape 653"/>
            <p:cNvCxnSpPr>
              <a:cxnSpLocks noChangeShapeType="1"/>
              <a:stCxn id="290" idx="2"/>
              <a:endCxn id="325" idx="0"/>
            </p:cNvCxnSpPr>
            <p:nvPr/>
          </p:nvCxnSpPr>
          <p:spPr bwMode="auto">
            <a:xfrm flipH="1">
              <a:off x="1180725" y="3635555"/>
              <a:ext cx="230448" cy="31877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3" name="AutoShape 654"/>
            <p:cNvCxnSpPr>
              <a:cxnSpLocks noChangeShapeType="1"/>
              <a:stCxn id="289" idx="2"/>
              <a:endCxn id="325" idx="0"/>
            </p:cNvCxnSpPr>
            <p:nvPr/>
          </p:nvCxnSpPr>
          <p:spPr bwMode="auto">
            <a:xfrm flipH="1">
              <a:off x="1180725" y="3489505"/>
              <a:ext cx="230448" cy="46482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4" name="AutoShape 656"/>
            <p:cNvCxnSpPr>
              <a:cxnSpLocks noChangeShapeType="1"/>
              <a:stCxn id="278" idx="2"/>
              <a:endCxn id="325" idx="0"/>
            </p:cNvCxnSpPr>
            <p:nvPr/>
          </p:nvCxnSpPr>
          <p:spPr bwMode="auto">
            <a:xfrm flipH="1">
              <a:off x="1180725" y="3635555"/>
              <a:ext cx="393960" cy="31877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5" name="AutoShape 657"/>
            <p:cNvCxnSpPr>
              <a:cxnSpLocks noChangeShapeType="1"/>
              <a:stCxn id="276" idx="2"/>
              <a:endCxn id="325" idx="0"/>
            </p:cNvCxnSpPr>
            <p:nvPr/>
          </p:nvCxnSpPr>
          <p:spPr bwMode="auto">
            <a:xfrm flipH="1">
              <a:off x="1180725" y="3345043"/>
              <a:ext cx="393495" cy="609287"/>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6" name="AutoShape 659"/>
            <p:cNvCxnSpPr>
              <a:cxnSpLocks noChangeShapeType="1"/>
              <a:stCxn id="284" idx="2"/>
              <a:endCxn id="325" idx="0"/>
            </p:cNvCxnSpPr>
            <p:nvPr/>
          </p:nvCxnSpPr>
          <p:spPr bwMode="auto">
            <a:xfrm flipH="1">
              <a:off x="1180725" y="3641905"/>
              <a:ext cx="544773" cy="31242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7" name="AutoShape 660"/>
            <p:cNvCxnSpPr>
              <a:cxnSpLocks noChangeShapeType="1"/>
              <a:stCxn id="283" idx="2"/>
              <a:endCxn id="325" idx="0"/>
            </p:cNvCxnSpPr>
            <p:nvPr/>
          </p:nvCxnSpPr>
          <p:spPr bwMode="auto">
            <a:xfrm flipH="1">
              <a:off x="1180725" y="3495855"/>
              <a:ext cx="544773" cy="45847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8" name="AutoShape 662"/>
            <p:cNvCxnSpPr>
              <a:cxnSpLocks noChangeShapeType="1"/>
              <a:stCxn id="296" idx="2"/>
              <a:endCxn id="325" idx="0"/>
            </p:cNvCxnSpPr>
            <p:nvPr/>
          </p:nvCxnSpPr>
          <p:spPr bwMode="auto">
            <a:xfrm flipH="1">
              <a:off x="1180725" y="3637143"/>
              <a:ext cx="706697" cy="317187"/>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1" name="AutoShape 669"/>
            <p:cNvCxnSpPr>
              <a:cxnSpLocks noChangeShapeType="1"/>
              <a:stCxn id="294" idx="2"/>
              <a:endCxn id="325" idx="0"/>
            </p:cNvCxnSpPr>
            <p:nvPr/>
          </p:nvCxnSpPr>
          <p:spPr bwMode="auto">
            <a:xfrm flipH="1">
              <a:off x="1180725" y="3346630"/>
              <a:ext cx="706233" cy="607700"/>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2" name="AutoShape 670"/>
            <p:cNvCxnSpPr>
              <a:cxnSpLocks noChangeShapeType="1"/>
              <a:stCxn id="228" idx="2"/>
              <a:endCxn id="325" idx="0"/>
            </p:cNvCxnSpPr>
            <p:nvPr/>
          </p:nvCxnSpPr>
          <p:spPr bwMode="auto">
            <a:xfrm>
              <a:off x="147058" y="3348218"/>
              <a:ext cx="1033667" cy="606112"/>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3" name="AutoShape 671"/>
            <p:cNvCxnSpPr>
              <a:cxnSpLocks noChangeShapeType="1"/>
              <a:stCxn id="229" idx="2"/>
              <a:endCxn id="325" idx="0"/>
            </p:cNvCxnSpPr>
            <p:nvPr/>
          </p:nvCxnSpPr>
          <p:spPr bwMode="auto">
            <a:xfrm>
              <a:off x="147523" y="3492680"/>
              <a:ext cx="1033202" cy="461650"/>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5" name="Rectangle 296" descr="Diagonal weit nach oben"/>
            <p:cNvSpPr>
              <a:spLocks noChangeArrowheads="1"/>
            </p:cNvSpPr>
            <p:nvPr/>
          </p:nvSpPr>
          <p:spPr bwMode="auto">
            <a:xfrm>
              <a:off x="1179137" y="3954330"/>
              <a:ext cx="3175" cy="3175"/>
            </a:xfrm>
            <a:prstGeom prst="rect">
              <a:avLst/>
            </a:prstGeom>
            <a:pattFill prst="wdUpDiag">
              <a:fgClr>
                <a:schemeClr val="tx1"/>
              </a:fgClr>
              <a:bgClr>
                <a:schemeClr val="bg1"/>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89" name="AutoShape 546"/>
            <p:cNvSpPr>
              <a:spLocks noChangeArrowheads="1"/>
            </p:cNvSpPr>
            <p:nvPr/>
          </p:nvSpPr>
          <p:spPr bwMode="auto">
            <a:xfrm>
              <a:off x="104367" y="434674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0" name="AutoShape 547"/>
            <p:cNvSpPr>
              <a:spLocks noChangeArrowheads="1"/>
            </p:cNvSpPr>
            <p:nvPr/>
          </p:nvSpPr>
          <p:spPr bwMode="auto">
            <a:xfrm>
              <a:off x="104367" y="449279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1" name="AutoShape 548"/>
            <p:cNvSpPr>
              <a:spLocks noChangeArrowheads="1"/>
            </p:cNvSpPr>
            <p:nvPr/>
          </p:nvSpPr>
          <p:spPr bwMode="auto">
            <a:xfrm>
              <a:off x="104367" y="4637253"/>
              <a:ext cx="61913"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2" name="AutoShape 549"/>
            <p:cNvSpPr>
              <a:spLocks noChangeArrowheads="1"/>
            </p:cNvSpPr>
            <p:nvPr/>
          </p:nvSpPr>
          <p:spPr bwMode="auto">
            <a:xfrm>
              <a:off x="104367" y="4783303"/>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3" name="AutoShape 550"/>
            <p:cNvSpPr>
              <a:spLocks noChangeArrowheads="1"/>
            </p:cNvSpPr>
            <p:nvPr/>
          </p:nvSpPr>
          <p:spPr bwMode="auto">
            <a:xfrm>
              <a:off x="104367" y="492935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4" name="Line 551"/>
            <p:cNvSpPr>
              <a:spLocks noChangeShapeType="1"/>
            </p:cNvSpPr>
            <p:nvPr/>
          </p:nvSpPr>
          <p:spPr bwMode="auto">
            <a:xfrm>
              <a:off x="182155" y="437055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395" name="AutoShape 553"/>
            <p:cNvSpPr>
              <a:spLocks noChangeArrowheads="1"/>
            </p:cNvSpPr>
            <p:nvPr/>
          </p:nvSpPr>
          <p:spPr bwMode="auto">
            <a:xfrm>
              <a:off x="253592" y="434832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6" name="AutoShape 554"/>
            <p:cNvSpPr>
              <a:spLocks noChangeArrowheads="1"/>
            </p:cNvSpPr>
            <p:nvPr/>
          </p:nvSpPr>
          <p:spPr bwMode="auto">
            <a:xfrm>
              <a:off x="253592" y="4494378"/>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97" name="AutoShape 555"/>
            <p:cNvSpPr>
              <a:spLocks noChangeArrowheads="1"/>
            </p:cNvSpPr>
            <p:nvPr/>
          </p:nvSpPr>
          <p:spPr bwMode="auto">
            <a:xfrm>
              <a:off x="253592" y="4638840"/>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8" name="AutoShape 556"/>
            <p:cNvSpPr>
              <a:spLocks noChangeArrowheads="1"/>
            </p:cNvSpPr>
            <p:nvPr/>
          </p:nvSpPr>
          <p:spPr bwMode="auto">
            <a:xfrm>
              <a:off x="253592" y="478489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9" name="AutoShape 557"/>
            <p:cNvSpPr>
              <a:spLocks noChangeArrowheads="1"/>
            </p:cNvSpPr>
            <p:nvPr/>
          </p:nvSpPr>
          <p:spPr bwMode="auto">
            <a:xfrm>
              <a:off x="253592" y="4930940"/>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00" name="Line 558"/>
            <p:cNvSpPr>
              <a:spLocks noChangeShapeType="1"/>
            </p:cNvSpPr>
            <p:nvPr/>
          </p:nvSpPr>
          <p:spPr bwMode="auto">
            <a:xfrm>
              <a:off x="331380" y="4372140"/>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07" name="AutoShape 567"/>
            <p:cNvSpPr>
              <a:spLocks noChangeArrowheads="1"/>
            </p:cNvSpPr>
            <p:nvPr/>
          </p:nvSpPr>
          <p:spPr bwMode="auto">
            <a:xfrm>
              <a:off x="424260" y="434991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08" name="AutoShape 568"/>
            <p:cNvSpPr>
              <a:spLocks noChangeArrowheads="1"/>
            </p:cNvSpPr>
            <p:nvPr/>
          </p:nvSpPr>
          <p:spPr bwMode="auto">
            <a:xfrm>
              <a:off x="424260" y="449596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09" name="AutoShape 569"/>
            <p:cNvSpPr>
              <a:spLocks noChangeArrowheads="1"/>
            </p:cNvSpPr>
            <p:nvPr/>
          </p:nvSpPr>
          <p:spPr bwMode="auto">
            <a:xfrm>
              <a:off x="424260" y="464042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0" name="AutoShape 570"/>
            <p:cNvSpPr>
              <a:spLocks noChangeArrowheads="1"/>
            </p:cNvSpPr>
            <p:nvPr/>
          </p:nvSpPr>
          <p:spPr bwMode="auto">
            <a:xfrm>
              <a:off x="424260" y="478647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1" name="AutoShape 571"/>
            <p:cNvSpPr>
              <a:spLocks noChangeArrowheads="1"/>
            </p:cNvSpPr>
            <p:nvPr/>
          </p:nvSpPr>
          <p:spPr bwMode="auto">
            <a:xfrm>
              <a:off x="424260" y="493252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2" name="Line 572"/>
            <p:cNvSpPr>
              <a:spLocks noChangeShapeType="1"/>
            </p:cNvSpPr>
            <p:nvPr/>
          </p:nvSpPr>
          <p:spPr bwMode="auto">
            <a:xfrm>
              <a:off x="502047" y="437372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13" name="AutoShape 574"/>
            <p:cNvSpPr>
              <a:spLocks noChangeArrowheads="1"/>
            </p:cNvSpPr>
            <p:nvPr/>
          </p:nvSpPr>
          <p:spPr bwMode="auto">
            <a:xfrm>
              <a:off x="570310" y="434674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4" name="AutoShape 575"/>
            <p:cNvSpPr>
              <a:spLocks noChangeArrowheads="1"/>
            </p:cNvSpPr>
            <p:nvPr/>
          </p:nvSpPr>
          <p:spPr bwMode="auto">
            <a:xfrm>
              <a:off x="570310" y="449279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5" name="AutoShape 576"/>
            <p:cNvSpPr>
              <a:spLocks noChangeArrowheads="1"/>
            </p:cNvSpPr>
            <p:nvPr/>
          </p:nvSpPr>
          <p:spPr bwMode="auto">
            <a:xfrm>
              <a:off x="570310" y="463725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6" name="AutoShape 577"/>
            <p:cNvSpPr>
              <a:spLocks noChangeArrowheads="1"/>
            </p:cNvSpPr>
            <p:nvPr/>
          </p:nvSpPr>
          <p:spPr bwMode="auto">
            <a:xfrm>
              <a:off x="570310" y="478330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7" name="AutoShape 578"/>
            <p:cNvSpPr>
              <a:spLocks noChangeArrowheads="1"/>
            </p:cNvSpPr>
            <p:nvPr/>
          </p:nvSpPr>
          <p:spPr bwMode="auto">
            <a:xfrm>
              <a:off x="570310" y="492935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8" name="Line 579"/>
            <p:cNvSpPr>
              <a:spLocks noChangeShapeType="1"/>
            </p:cNvSpPr>
            <p:nvPr/>
          </p:nvSpPr>
          <p:spPr bwMode="auto">
            <a:xfrm>
              <a:off x="648097" y="437055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19" name="AutoShape 581"/>
            <p:cNvSpPr>
              <a:spLocks noChangeArrowheads="1"/>
            </p:cNvSpPr>
            <p:nvPr/>
          </p:nvSpPr>
          <p:spPr bwMode="auto">
            <a:xfrm>
              <a:off x="732235" y="434356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0" name="AutoShape 582"/>
            <p:cNvSpPr>
              <a:spLocks noChangeArrowheads="1"/>
            </p:cNvSpPr>
            <p:nvPr/>
          </p:nvSpPr>
          <p:spPr bwMode="auto">
            <a:xfrm>
              <a:off x="732235" y="448961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1" name="AutoShape 583"/>
            <p:cNvSpPr>
              <a:spLocks noChangeArrowheads="1"/>
            </p:cNvSpPr>
            <p:nvPr/>
          </p:nvSpPr>
          <p:spPr bwMode="auto">
            <a:xfrm>
              <a:off x="732235" y="463407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2" name="AutoShape 584"/>
            <p:cNvSpPr>
              <a:spLocks noChangeArrowheads="1"/>
            </p:cNvSpPr>
            <p:nvPr/>
          </p:nvSpPr>
          <p:spPr bwMode="auto">
            <a:xfrm>
              <a:off x="732235" y="478012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3" name="AutoShape 585"/>
            <p:cNvSpPr>
              <a:spLocks noChangeArrowheads="1"/>
            </p:cNvSpPr>
            <p:nvPr/>
          </p:nvSpPr>
          <p:spPr bwMode="auto">
            <a:xfrm>
              <a:off x="732235" y="492617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5" name="AutoShape 588"/>
            <p:cNvSpPr>
              <a:spLocks noChangeArrowheads="1"/>
            </p:cNvSpPr>
            <p:nvPr/>
          </p:nvSpPr>
          <p:spPr bwMode="auto">
            <a:xfrm>
              <a:off x="885120" y="434356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6" name="AutoShape 589"/>
            <p:cNvSpPr>
              <a:spLocks noChangeArrowheads="1"/>
            </p:cNvSpPr>
            <p:nvPr/>
          </p:nvSpPr>
          <p:spPr bwMode="auto">
            <a:xfrm>
              <a:off x="885120" y="448961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7" name="AutoShape 590"/>
            <p:cNvSpPr>
              <a:spLocks noChangeArrowheads="1"/>
            </p:cNvSpPr>
            <p:nvPr/>
          </p:nvSpPr>
          <p:spPr bwMode="auto">
            <a:xfrm>
              <a:off x="885120" y="4634078"/>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8" name="AutoShape 591"/>
            <p:cNvSpPr>
              <a:spLocks noChangeArrowheads="1"/>
            </p:cNvSpPr>
            <p:nvPr/>
          </p:nvSpPr>
          <p:spPr bwMode="auto">
            <a:xfrm>
              <a:off x="885120" y="4780128"/>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9" name="AutoShape 592"/>
            <p:cNvSpPr>
              <a:spLocks noChangeArrowheads="1"/>
            </p:cNvSpPr>
            <p:nvPr/>
          </p:nvSpPr>
          <p:spPr bwMode="auto">
            <a:xfrm>
              <a:off x="885120" y="4926178"/>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30" name="Line 593"/>
            <p:cNvSpPr>
              <a:spLocks noChangeShapeType="1"/>
            </p:cNvSpPr>
            <p:nvPr/>
          </p:nvSpPr>
          <p:spPr bwMode="auto">
            <a:xfrm>
              <a:off x="962908" y="436737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31" name="AutoShape 595"/>
            <p:cNvSpPr>
              <a:spLocks noChangeArrowheads="1"/>
            </p:cNvSpPr>
            <p:nvPr/>
          </p:nvSpPr>
          <p:spPr bwMode="auto">
            <a:xfrm>
              <a:off x="1047045" y="4345153"/>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32" name="AutoShape 596"/>
            <p:cNvSpPr>
              <a:spLocks noChangeArrowheads="1"/>
            </p:cNvSpPr>
            <p:nvPr/>
          </p:nvSpPr>
          <p:spPr bwMode="auto">
            <a:xfrm>
              <a:off x="1047045" y="4491203"/>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33" name="AutoShape 597"/>
            <p:cNvSpPr>
              <a:spLocks noChangeArrowheads="1"/>
            </p:cNvSpPr>
            <p:nvPr/>
          </p:nvSpPr>
          <p:spPr bwMode="auto">
            <a:xfrm>
              <a:off x="1047045" y="4635665"/>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34" name="AutoShape 598"/>
            <p:cNvSpPr>
              <a:spLocks noChangeArrowheads="1"/>
            </p:cNvSpPr>
            <p:nvPr/>
          </p:nvSpPr>
          <p:spPr bwMode="auto">
            <a:xfrm>
              <a:off x="1047045" y="478171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35" name="AutoShape 599"/>
            <p:cNvSpPr>
              <a:spLocks noChangeArrowheads="1"/>
            </p:cNvSpPr>
            <p:nvPr/>
          </p:nvSpPr>
          <p:spPr bwMode="auto">
            <a:xfrm>
              <a:off x="1047045" y="4927765"/>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36" name="Line 600"/>
            <p:cNvSpPr>
              <a:spLocks noChangeShapeType="1"/>
            </p:cNvSpPr>
            <p:nvPr/>
          </p:nvSpPr>
          <p:spPr bwMode="auto">
            <a:xfrm>
              <a:off x="1124833" y="4368965"/>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37" name="AutoShape 602"/>
            <p:cNvSpPr>
              <a:spLocks noChangeArrowheads="1"/>
            </p:cNvSpPr>
            <p:nvPr/>
          </p:nvSpPr>
          <p:spPr bwMode="auto">
            <a:xfrm>
              <a:off x="731500" y="4343565"/>
              <a:ext cx="61912" cy="58738"/>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438" name="AutoShape 603"/>
            <p:cNvSpPr>
              <a:spLocks noChangeArrowheads="1"/>
            </p:cNvSpPr>
            <p:nvPr/>
          </p:nvSpPr>
          <p:spPr bwMode="auto">
            <a:xfrm>
              <a:off x="731500" y="4489615"/>
              <a:ext cx="61912" cy="58738"/>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439" name="AutoShape 604"/>
            <p:cNvSpPr>
              <a:spLocks noChangeArrowheads="1"/>
            </p:cNvSpPr>
            <p:nvPr/>
          </p:nvSpPr>
          <p:spPr bwMode="auto">
            <a:xfrm>
              <a:off x="731500" y="4634078"/>
              <a:ext cx="61912"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40" name="AutoShape 605"/>
            <p:cNvSpPr>
              <a:spLocks noChangeArrowheads="1"/>
            </p:cNvSpPr>
            <p:nvPr/>
          </p:nvSpPr>
          <p:spPr bwMode="auto">
            <a:xfrm>
              <a:off x="731500" y="4780128"/>
              <a:ext cx="61912" cy="58737"/>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441" name="AutoShape 606"/>
            <p:cNvSpPr>
              <a:spLocks noChangeArrowheads="1"/>
            </p:cNvSpPr>
            <p:nvPr/>
          </p:nvSpPr>
          <p:spPr bwMode="auto">
            <a:xfrm>
              <a:off x="731500" y="4926178"/>
              <a:ext cx="61912"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42" name="Line 607"/>
            <p:cNvSpPr>
              <a:spLocks noChangeShapeType="1"/>
            </p:cNvSpPr>
            <p:nvPr/>
          </p:nvSpPr>
          <p:spPr bwMode="auto">
            <a:xfrm>
              <a:off x="808310" y="436737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43" name="AutoShape 609"/>
            <p:cNvSpPr>
              <a:spLocks noChangeArrowheads="1"/>
            </p:cNvSpPr>
            <p:nvPr/>
          </p:nvSpPr>
          <p:spPr bwMode="auto">
            <a:xfrm>
              <a:off x="1371560" y="434991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44" name="AutoShape 610"/>
            <p:cNvSpPr>
              <a:spLocks noChangeArrowheads="1"/>
            </p:cNvSpPr>
            <p:nvPr/>
          </p:nvSpPr>
          <p:spPr bwMode="auto">
            <a:xfrm>
              <a:off x="1371560" y="449596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45" name="AutoShape 611"/>
            <p:cNvSpPr>
              <a:spLocks noChangeArrowheads="1"/>
            </p:cNvSpPr>
            <p:nvPr/>
          </p:nvSpPr>
          <p:spPr bwMode="auto">
            <a:xfrm>
              <a:off x="1371560" y="4640428"/>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46" name="AutoShape 612"/>
            <p:cNvSpPr>
              <a:spLocks noChangeArrowheads="1"/>
            </p:cNvSpPr>
            <p:nvPr/>
          </p:nvSpPr>
          <p:spPr bwMode="auto">
            <a:xfrm>
              <a:off x="1371560" y="478647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47" name="AutoShape 613"/>
            <p:cNvSpPr>
              <a:spLocks noChangeArrowheads="1"/>
            </p:cNvSpPr>
            <p:nvPr/>
          </p:nvSpPr>
          <p:spPr bwMode="auto">
            <a:xfrm>
              <a:off x="1371560" y="493252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48" name="Line 614"/>
            <p:cNvSpPr>
              <a:spLocks noChangeShapeType="1"/>
            </p:cNvSpPr>
            <p:nvPr/>
          </p:nvSpPr>
          <p:spPr bwMode="auto">
            <a:xfrm>
              <a:off x="1449348" y="437372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49" name="AutoShape 616"/>
            <p:cNvSpPr>
              <a:spLocks noChangeArrowheads="1"/>
            </p:cNvSpPr>
            <p:nvPr/>
          </p:nvSpPr>
          <p:spPr bwMode="auto">
            <a:xfrm>
              <a:off x="1202620" y="434356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50" name="AutoShape 617"/>
            <p:cNvSpPr>
              <a:spLocks noChangeArrowheads="1"/>
            </p:cNvSpPr>
            <p:nvPr/>
          </p:nvSpPr>
          <p:spPr bwMode="auto">
            <a:xfrm>
              <a:off x="1202620" y="448961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51" name="AutoShape 618"/>
            <p:cNvSpPr>
              <a:spLocks noChangeArrowheads="1"/>
            </p:cNvSpPr>
            <p:nvPr/>
          </p:nvSpPr>
          <p:spPr bwMode="auto">
            <a:xfrm>
              <a:off x="1202620" y="4634078"/>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52" name="AutoShape 619"/>
            <p:cNvSpPr>
              <a:spLocks noChangeArrowheads="1"/>
            </p:cNvSpPr>
            <p:nvPr/>
          </p:nvSpPr>
          <p:spPr bwMode="auto">
            <a:xfrm>
              <a:off x="1202620" y="478012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53" name="AutoShape 620"/>
            <p:cNvSpPr>
              <a:spLocks noChangeArrowheads="1"/>
            </p:cNvSpPr>
            <p:nvPr/>
          </p:nvSpPr>
          <p:spPr bwMode="auto">
            <a:xfrm>
              <a:off x="1202620" y="492617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54" name="Line 621"/>
            <p:cNvSpPr>
              <a:spLocks noChangeShapeType="1"/>
            </p:cNvSpPr>
            <p:nvPr/>
          </p:nvSpPr>
          <p:spPr bwMode="auto">
            <a:xfrm>
              <a:off x="1280408" y="436737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61" name="AutoShape 560"/>
            <p:cNvSpPr>
              <a:spLocks noChangeArrowheads="1"/>
            </p:cNvSpPr>
            <p:nvPr/>
          </p:nvSpPr>
          <p:spPr bwMode="auto">
            <a:xfrm>
              <a:off x="1532438" y="433838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62" name="AutoShape 561"/>
            <p:cNvSpPr>
              <a:spLocks noChangeArrowheads="1"/>
            </p:cNvSpPr>
            <p:nvPr/>
          </p:nvSpPr>
          <p:spPr bwMode="auto">
            <a:xfrm>
              <a:off x="1532438" y="448443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63" name="AutoShape 562"/>
            <p:cNvSpPr>
              <a:spLocks noChangeArrowheads="1"/>
            </p:cNvSpPr>
            <p:nvPr/>
          </p:nvSpPr>
          <p:spPr bwMode="auto">
            <a:xfrm>
              <a:off x="1532438" y="462889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64" name="AutoShape 563"/>
            <p:cNvSpPr>
              <a:spLocks noChangeArrowheads="1"/>
            </p:cNvSpPr>
            <p:nvPr/>
          </p:nvSpPr>
          <p:spPr bwMode="auto">
            <a:xfrm>
              <a:off x="1532438" y="477494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65" name="AutoShape 564"/>
            <p:cNvSpPr>
              <a:spLocks noChangeArrowheads="1"/>
            </p:cNvSpPr>
            <p:nvPr/>
          </p:nvSpPr>
          <p:spPr bwMode="auto">
            <a:xfrm>
              <a:off x="1532438" y="492099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66" name="Line 565"/>
            <p:cNvSpPr>
              <a:spLocks noChangeShapeType="1"/>
            </p:cNvSpPr>
            <p:nvPr/>
          </p:nvSpPr>
          <p:spPr bwMode="auto">
            <a:xfrm>
              <a:off x="1610225" y="436219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67" name="AutoShape 609"/>
            <p:cNvSpPr>
              <a:spLocks noChangeArrowheads="1"/>
            </p:cNvSpPr>
            <p:nvPr/>
          </p:nvSpPr>
          <p:spPr bwMode="auto">
            <a:xfrm>
              <a:off x="1683390" y="434991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68" name="AutoShape 610"/>
            <p:cNvSpPr>
              <a:spLocks noChangeArrowheads="1"/>
            </p:cNvSpPr>
            <p:nvPr/>
          </p:nvSpPr>
          <p:spPr bwMode="auto">
            <a:xfrm>
              <a:off x="1683390" y="449596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69" name="AutoShape 611"/>
            <p:cNvSpPr>
              <a:spLocks noChangeArrowheads="1"/>
            </p:cNvSpPr>
            <p:nvPr/>
          </p:nvSpPr>
          <p:spPr bwMode="auto">
            <a:xfrm>
              <a:off x="1683390" y="4640428"/>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70" name="AutoShape 612"/>
            <p:cNvSpPr>
              <a:spLocks noChangeArrowheads="1"/>
            </p:cNvSpPr>
            <p:nvPr/>
          </p:nvSpPr>
          <p:spPr bwMode="auto">
            <a:xfrm>
              <a:off x="1683390" y="4786478"/>
              <a:ext cx="61913" cy="58737"/>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471" name="AutoShape 613"/>
            <p:cNvSpPr>
              <a:spLocks noChangeArrowheads="1"/>
            </p:cNvSpPr>
            <p:nvPr/>
          </p:nvSpPr>
          <p:spPr bwMode="auto">
            <a:xfrm>
              <a:off x="1683390" y="493252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72" name="Line 614"/>
            <p:cNvSpPr>
              <a:spLocks noChangeShapeType="1"/>
            </p:cNvSpPr>
            <p:nvPr/>
          </p:nvSpPr>
          <p:spPr bwMode="auto">
            <a:xfrm>
              <a:off x="1761178" y="437372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473" name="AutoShape 560"/>
            <p:cNvSpPr>
              <a:spLocks noChangeArrowheads="1"/>
            </p:cNvSpPr>
            <p:nvPr/>
          </p:nvSpPr>
          <p:spPr bwMode="auto">
            <a:xfrm>
              <a:off x="1844268" y="433838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74" name="AutoShape 561"/>
            <p:cNvSpPr>
              <a:spLocks noChangeArrowheads="1"/>
            </p:cNvSpPr>
            <p:nvPr/>
          </p:nvSpPr>
          <p:spPr bwMode="auto">
            <a:xfrm>
              <a:off x="1844268" y="448443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75" name="AutoShape 562"/>
            <p:cNvSpPr>
              <a:spLocks noChangeArrowheads="1"/>
            </p:cNvSpPr>
            <p:nvPr/>
          </p:nvSpPr>
          <p:spPr bwMode="auto">
            <a:xfrm>
              <a:off x="1844268" y="462889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76" name="AutoShape 563"/>
            <p:cNvSpPr>
              <a:spLocks noChangeArrowheads="1"/>
            </p:cNvSpPr>
            <p:nvPr/>
          </p:nvSpPr>
          <p:spPr bwMode="auto">
            <a:xfrm>
              <a:off x="1844268" y="477494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77" name="AutoShape 564"/>
            <p:cNvSpPr>
              <a:spLocks noChangeArrowheads="1"/>
            </p:cNvSpPr>
            <p:nvPr/>
          </p:nvSpPr>
          <p:spPr bwMode="auto">
            <a:xfrm>
              <a:off x="1844268" y="492099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78" name="Line 565"/>
            <p:cNvSpPr>
              <a:spLocks noChangeShapeType="1"/>
            </p:cNvSpPr>
            <p:nvPr/>
          </p:nvSpPr>
          <p:spPr bwMode="auto">
            <a:xfrm>
              <a:off x="1922055" y="436219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cxnSp>
          <p:nvCxnSpPr>
            <p:cNvPr id="479" name="AutoShape 638"/>
            <p:cNvCxnSpPr>
              <a:cxnSpLocks noChangeShapeType="1"/>
              <a:stCxn id="229" idx="2"/>
              <a:endCxn id="394" idx="0"/>
            </p:cNvCxnSpPr>
            <p:nvPr/>
          </p:nvCxnSpPr>
          <p:spPr bwMode="auto">
            <a:xfrm>
              <a:off x="147523" y="3492680"/>
              <a:ext cx="34632" cy="87787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2" name="AutoShape 638"/>
            <p:cNvCxnSpPr>
              <a:cxnSpLocks noChangeShapeType="1"/>
              <a:stCxn id="228" idx="2"/>
              <a:endCxn id="400" idx="0"/>
            </p:cNvCxnSpPr>
            <p:nvPr/>
          </p:nvCxnSpPr>
          <p:spPr bwMode="auto">
            <a:xfrm>
              <a:off x="147058" y="3348218"/>
              <a:ext cx="184322" cy="102392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5" name="AutoShape 638"/>
            <p:cNvCxnSpPr>
              <a:cxnSpLocks noChangeShapeType="1"/>
              <a:stCxn id="236" idx="2"/>
              <a:endCxn id="412" idx="0"/>
            </p:cNvCxnSpPr>
            <p:nvPr/>
          </p:nvCxnSpPr>
          <p:spPr bwMode="auto">
            <a:xfrm>
              <a:off x="296747" y="3640318"/>
              <a:ext cx="205300" cy="73341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8" name="AutoShape 638"/>
            <p:cNvCxnSpPr>
              <a:cxnSpLocks noChangeShapeType="1"/>
              <a:stCxn id="233" idx="2"/>
              <a:endCxn id="430" idx="0"/>
            </p:cNvCxnSpPr>
            <p:nvPr/>
          </p:nvCxnSpPr>
          <p:spPr bwMode="auto">
            <a:xfrm>
              <a:off x="296748" y="3203755"/>
              <a:ext cx="666160" cy="116362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1" name="AutoShape 638"/>
            <p:cNvCxnSpPr>
              <a:cxnSpLocks noChangeShapeType="1"/>
              <a:stCxn id="290" idx="3"/>
              <a:endCxn id="454" idx="0"/>
            </p:cNvCxnSpPr>
            <p:nvPr/>
          </p:nvCxnSpPr>
          <p:spPr bwMode="auto">
            <a:xfrm flipH="1">
              <a:off x="1280408" y="3635555"/>
              <a:ext cx="103256" cy="73182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4" name="AutoShape 638"/>
            <p:cNvCxnSpPr>
              <a:cxnSpLocks noChangeShapeType="1"/>
              <a:stCxn id="278" idx="2"/>
              <a:endCxn id="472" idx="0"/>
            </p:cNvCxnSpPr>
            <p:nvPr/>
          </p:nvCxnSpPr>
          <p:spPr bwMode="auto">
            <a:xfrm>
              <a:off x="1574685" y="3635555"/>
              <a:ext cx="186493" cy="73817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7" name="AutoShape 638"/>
            <p:cNvCxnSpPr>
              <a:cxnSpLocks noChangeShapeType="1"/>
              <a:stCxn id="292" idx="6"/>
              <a:endCxn id="478" idx="0"/>
            </p:cNvCxnSpPr>
            <p:nvPr/>
          </p:nvCxnSpPr>
          <p:spPr bwMode="auto">
            <a:xfrm>
              <a:off x="1859914" y="2995793"/>
              <a:ext cx="62141" cy="1366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4" name="AutoShape 638"/>
            <p:cNvCxnSpPr>
              <a:cxnSpLocks noChangeShapeType="1"/>
              <a:stCxn id="289" idx="4"/>
              <a:endCxn id="436" idx="0"/>
            </p:cNvCxnSpPr>
            <p:nvPr/>
          </p:nvCxnSpPr>
          <p:spPr bwMode="auto">
            <a:xfrm flipH="1">
              <a:off x="1124833" y="3472303"/>
              <a:ext cx="241629" cy="89666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8" name="AutoShape 638"/>
            <p:cNvCxnSpPr>
              <a:cxnSpLocks noChangeShapeType="1"/>
              <a:stCxn id="276" idx="2"/>
              <a:endCxn id="466" idx="0"/>
            </p:cNvCxnSpPr>
            <p:nvPr/>
          </p:nvCxnSpPr>
          <p:spPr bwMode="auto">
            <a:xfrm>
              <a:off x="1574220" y="3345043"/>
              <a:ext cx="36005" cy="101715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4" name="AutoShape 638"/>
            <p:cNvCxnSpPr>
              <a:cxnSpLocks noChangeShapeType="1"/>
              <a:stCxn id="242" idx="3"/>
              <a:endCxn id="413" idx="0"/>
            </p:cNvCxnSpPr>
            <p:nvPr/>
          </p:nvCxnSpPr>
          <p:spPr bwMode="auto">
            <a:xfrm>
              <a:off x="429577" y="3635555"/>
              <a:ext cx="202645" cy="72838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7" name="AutoShape 638"/>
            <p:cNvCxnSpPr>
              <a:cxnSpLocks noChangeShapeType="1"/>
              <a:stCxn id="241" idx="6"/>
              <a:endCxn id="442" idx="0"/>
            </p:cNvCxnSpPr>
            <p:nvPr/>
          </p:nvCxnSpPr>
          <p:spPr bwMode="auto">
            <a:xfrm>
              <a:off x="429577" y="3430768"/>
              <a:ext cx="378733" cy="93661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20" name="Textfeld 519"/>
            <p:cNvSpPr txBox="1"/>
            <p:nvPr/>
          </p:nvSpPr>
          <p:spPr>
            <a:xfrm>
              <a:off x="78616" y="3692049"/>
              <a:ext cx="838714" cy="567848"/>
            </a:xfrm>
            <a:prstGeom prst="rect">
              <a:avLst/>
            </a:prstGeom>
            <a:solidFill>
              <a:srgbClr val="FFFFFF">
                <a:alpha val="81961"/>
              </a:srgbClr>
            </a:solidFill>
          </p:spPr>
          <p:txBody>
            <a:bodyPr wrap="square" rtlCol="0">
              <a:spAutoFit/>
            </a:bodyPr>
            <a:lstStyle/>
            <a:p>
              <a:pPr defTabSz="1219170">
                <a:lnSpc>
                  <a:spcPct val="90000"/>
                </a:lnSpc>
              </a:pPr>
              <a:r>
                <a:rPr lang="en-GB" sz="2400" i="1" dirty="0">
                  <a:solidFill>
                    <a:prstClr val="black"/>
                  </a:solidFill>
                  <a:latin typeface="Arial"/>
                </a:rPr>
                <a:t>et </a:t>
              </a:r>
              <a:br>
                <a:rPr lang="en-GB" sz="2400" i="1" dirty="0">
                  <a:solidFill>
                    <a:prstClr val="black"/>
                  </a:solidFill>
                  <a:latin typeface="Arial"/>
                </a:rPr>
              </a:br>
              <a:r>
                <a:rPr lang="en-GB" sz="2400" i="1" dirty="0">
                  <a:solidFill>
                    <a:prstClr val="black"/>
                  </a:solidFill>
                  <a:latin typeface="Arial"/>
                </a:rPr>
                <a:t>cetera</a:t>
              </a:r>
            </a:p>
          </p:txBody>
        </p:sp>
      </p:grpSp>
      <p:sp>
        <p:nvSpPr>
          <p:cNvPr id="521" name="Textfeld 520"/>
          <p:cNvSpPr txBox="1"/>
          <p:nvPr/>
        </p:nvSpPr>
        <p:spPr>
          <a:xfrm>
            <a:off x="3248967" y="5062532"/>
            <a:ext cx="31263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srgbClr val="0000FF"/>
                </a:solidFill>
              </a:rPr>
              <a:t>Extract cultivar</a:t>
            </a:r>
          </a:p>
        </p:txBody>
      </p:sp>
      <p:grpSp>
        <p:nvGrpSpPr>
          <p:cNvPr id="1051" name="Gruppieren 1050"/>
          <p:cNvGrpSpPr/>
          <p:nvPr/>
        </p:nvGrpSpPr>
        <p:grpSpPr>
          <a:xfrm>
            <a:off x="9553943" y="3476460"/>
            <a:ext cx="2406713" cy="2827037"/>
            <a:chOff x="5916175" y="1112360"/>
            <a:chExt cx="1805035" cy="2120278"/>
          </a:xfrm>
        </p:grpSpPr>
        <p:grpSp>
          <p:nvGrpSpPr>
            <p:cNvPr id="1027" name="Gruppieren 1026"/>
            <p:cNvGrpSpPr/>
            <p:nvPr/>
          </p:nvGrpSpPr>
          <p:grpSpPr>
            <a:xfrm>
              <a:off x="6108200" y="1112360"/>
              <a:ext cx="1613010" cy="2120278"/>
              <a:chOff x="7106730" y="2424444"/>
              <a:chExt cx="1931046" cy="2120278"/>
            </a:xfrm>
            <a:solidFill>
              <a:schemeClr val="bg1"/>
            </a:solidFill>
            <a:effectLst>
              <a:outerShdw blurRad="50800" dist="38100" dir="2700000" algn="tl" rotWithShape="0">
                <a:prstClr val="black">
                  <a:alpha val="40000"/>
                </a:prstClr>
              </a:outerShdw>
            </a:effectLst>
          </p:grpSpPr>
          <p:grpSp>
            <p:nvGrpSpPr>
              <p:cNvPr id="1025" name="Gruppieren 1024"/>
              <p:cNvGrpSpPr/>
              <p:nvPr/>
            </p:nvGrpSpPr>
            <p:grpSpPr>
              <a:xfrm>
                <a:off x="7106730" y="2424444"/>
                <a:ext cx="254646" cy="443878"/>
                <a:chOff x="7106730" y="2424444"/>
                <a:chExt cx="254646" cy="443878"/>
              </a:xfrm>
              <a:grpFill/>
            </p:grpSpPr>
            <p:sp>
              <p:nvSpPr>
                <p:cNvPr id="1024" name="Mond 1023"/>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4" name="Mond 423"/>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56" name="Gruppieren 455"/>
              <p:cNvGrpSpPr/>
              <p:nvPr/>
            </p:nvGrpSpPr>
            <p:grpSpPr>
              <a:xfrm>
                <a:off x="7259130" y="2576844"/>
                <a:ext cx="254646" cy="443878"/>
                <a:chOff x="7106730" y="2424444"/>
                <a:chExt cx="254646" cy="443878"/>
              </a:xfrm>
              <a:grpFill/>
            </p:grpSpPr>
            <p:sp>
              <p:nvSpPr>
                <p:cNvPr id="457" name="Mond 456"/>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8" name="Mond 457"/>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59" name="Gruppieren 458"/>
              <p:cNvGrpSpPr/>
              <p:nvPr/>
            </p:nvGrpSpPr>
            <p:grpSpPr>
              <a:xfrm>
                <a:off x="7411530" y="2729244"/>
                <a:ext cx="254646" cy="443878"/>
                <a:chOff x="7106730" y="2424444"/>
                <a:chExt cx="254646" cy="443878"/>
              </a:xfrm>
              <a:grpFill/>
            </p:grpSpPr>
            <p:sp>
              <p:nvSpPr>
                <p:cNvPr id="460" name="Mond 459"/>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0" name="Mond 479"/>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81" name="Gruppieren 480"/>
              <p:cNvGrpSpPr/>
              <p:nvPr/>
            </p:nvGrpSpPr>
            <p:grpSpPr>
              <a:xfrm>
                <a:off x="7563930" y="2881644"/>
                <a:ext cx="254646" cy="443878"/>
                <a:chOff x="7106730" y="2424444"/>
                <a:chExt cx="254646" cy="443878"/>
              </a:xfrm>
              <a:grpFill/>
            </p:grpSpPr>
            <p:sp>
              <p:nvSpPr>
                <p:cNvPr id="483" name="Mond 482"/>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4" name="Mond 483"/>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86" name="Gruppieren 485"/>
              <p:cNvGrpSpPr/>
              <p:nvPr/>
            </p:nvGrpSpPr>
            <p:grpSpPr>
              <a:xfrm>
                <a:off x="7716330" y="3034044"/>
                <a:ext cx="254646" cy="443878"/>
                <a:chOff x="7106730" y="2424444"/>
                <a:chExt cx="254646" cy="443878"/>
              </a:xfrm>
              <a:grpFill/>
            </p:grpSpPr>
            <p:sp>
              <p:nvSpPr>
                <p:cNvPr id="487" name="Mond 486"/>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9" name="Mond 488"/>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90" name="Gruppieren 489"/>
              <p:cNvGrpSpPr/>
              <p:nvPr/>
            </p:nvGrpSpPr>
            <p:grpSpPr>
              <a:xfrm>
                <a:off x="7868730" y="3186444"/>
                <a:ext cx="254646" cy="443878"/>
                <a:chOff x="7106730" y="2424444"/>
                <a:chExt cx="254646" cy="443878"/>
              </a:xfrm>
              <a:grpFill/>
            </p:grpSpPr>
            <p:sp>
              <p:nvSpPr>
                <p:cNvPr id="492" name="Mond 491"/>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3" name="Mond 492"/>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95" name="Gruppieren 494"/>
              <p:cNvGrpSpPr/>
              <p:nvPr/>
            </p:nvGrpSpPr>
            <p:grpSpPr>
              <a:xfrm>
                <a:off x="8021130" y="3338844"/>
                <a:ext cx="254646" cy="443878"/>
                <a:chOff x="7106730" y="2424444"/>
                <a:chExt cx="254646" cy="443878"/>
              </a:xfrm>
              <a:grpFill/>
            </p:grpSpPr>
            <p:sp>
              <p:nvSpPr>
                <p:cNvPr id="496" name="Mond 495"/>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8" name="Mond 497"/>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99" name="Gruppieren 498"/>
              <p:cNvGrpSpPr/>
              <p:nvPr/>
            </p:nvGrpSpPr>
            <p:grpSpPr>
              <a:xfrm>
                <a:off x="8173530" y="3491244"/>
                <a:ext cx="254646" cy="443878"/>
                <a:chOff x="7106730" y="2424444"/>
                <a:chExt cx="254646" cy="443878"/>
              </a:xfrm>
              <a:grpFill/>
            </p:grpSpPr>
            <p:sp>
              <p:nvSpPr>
                <p:cNvPr id="500" name="Mond 499"/>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1" name="Mond 500"/>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502" name="Gruppieren 501"/>
              <p:cNvGrpSpPr/>
              <p:nvPr/>
            </p:nvGrpSpPr>
            <p:grpSpPr>
              <a:xfrm>
                <a:off x="8325930" y="3643644"/>
                <a:ext cx="254646" cy="443878"/>
                <a:chOff x="7106730" y="2424444"/>
                <a:chExt cx="254646" cy="443878"/>
              </a:xfrm>
              <a:grpFill/>
            </p:grpSpPr>
            <p:sp>
              <p:nvSpPr>
                <p:cNvPr id="503" name="Mond 502"/>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5" name="Mond 504"/>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506" name="Gruppieren 505"/>
              <p:cNvGrpSpPr/>
              <p:nvPr/>
            </p:nvGrpSpPr>
            <p:grpSpPr>
              <a:xfrm>
                <a:off x="8478330" y="3796044"/>
                <a:ext cx="254646" cy="443878"/>
                <a:chOff x="7106730" y="2424444"/>
                <a:chExt cx="254646" cy="443878"/>
              </a:xfrm>
              <a:grpFill/>
            </p:grpSpPr>
            <p:sp>
              <p:nvSpPr>
                <p:cNvPr id="507" name="Mond 506"/>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9" name="Mond 508"/>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510" name="Gruppieren 509"/>
              <p:cNvGrpSpPr/>
              <p:nvPr/>
            </p:nvGrpSpPr>
            <p:grpSpPr>
              <a:xfrm>
                <a:off x="8630730" y="3948444"/>
                <a:ext cx="254646" cy="443878"/>
                <a:chOff x="7106730" y="2424444"/>
                <a:chExt cx="254646" cy="443878"/>
              </a:xfrm>
              <a:grpFill/>
            </p:grpSpPr>
            <p:sp>
              <p:nvSpPr>
                <p:cNvPr id="511" name="Mond 510"/>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2" name="Mond 511"/>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513" name="Gruppieren 512"/>
              <p:cNvGrpSpPr/>
              <p:nvPr/>
            </p:nvGrpSpPr>
            <p:grpSpPr>
              <a:xfrm>
                <a:off x="8783130" y="4100844"/>
                <a:ext cx="254646" cy="443878"/>
                <a:chOff x="7106730" y="2424444"/>
                <a:chExt cx="254646" cy="443878"/>
              </a:xfrm>
              <a:grpFill/>
            </p:grpSpPr>
            <p:sp>
              <p:nvSpPr>
                <p:cNvPr id="515" name="Mond 514"/>
                <p:cNvSpPr/>
                <p:nvPr/>
              </p:nvSpPr>
              <p:spPr>
                <a:xfrm>
                  <a:off x="7106730" y="2424444"/>
                  <a:ext cx="106650" cy="416141"/>
                </a:xfrm>
                <a:prstGeom prst="mo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6" name="Mond 515"/>
                <p:cNvSpPr/>
                <p:nvPr/>
              </p:nvSpPr>
              <p:spPr>
                <a:xfrm rot="1301117" flipH="1">
                  <a:off x="7197970" y="2552355"/>
                  <a:ext cx="163406" cy="315967"/>
                </a:xfrm>
                <a:prstGeom prst="moon">
                  <a:avLst>
                    <a:gd name="adj" fmla="val 57295"/>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grpSp>
          <p:nvGrpSpPr>
            <p:cNvPr id="1043" name="Gruppieren 1042"/>
            <p:cNvGrpSpPr>
              <a:grpSpLocks noChangeAspect="1"/>
            </p:cNvGrpSpPr>
            <p:nvPr/>
          </p:nvGrpSpPr>
          <p:grpSpPr>
            <a:xfrm>
              <a:off x="5916175" y="1774369"/>
              <a:ext cx="232882" cy="797381"/>
              <a:chOff x="5300088" y="1119199"/>
              <a:chExt cx="554480" cy="1898526"/>
            </a:xfrm>
          </p:grpSpPr>
          <p:grpSp>
            <p:nvGrpSpPr>
              <p:cNvPr id="587" name="Gruppieren 586"/>
              <p:cNvGrpSpPr/>
              <p:nvPr/>
            </p:nvGrpSpPr>
            <p:grpSpPr>
              <a:xfrm rot="-3000000">
                <a:off x="5412019" y="2445523"/>
                <a:ext cx="207228" cy="431089"/>
                <a:chOff x="6732205" y="1193791"/>
                <a:chExt cx="207228" cy="431089"/>
              </a:xfrm>
            </p:grpSpPr>
            <p:grpSp>
              <p:nvGrpSpPr>
                <p:cNvPr id="588" name="Gruppieren 587"/>
                <p:cNvGrpSpPr/>
                <p:nvPr/>
              </p:nvGrpSpPr>
              <p:grpSpPr>
                <a:xfrm rot="182407">
                  <a:off x="6732205" y="1194363"/>
                  <a:ext cx="207228" cy="430517"/>
                  <a:chOff x="6919771" y="1369718"/>
                  <a:chExt cx="207228" cy="430517"/>
                </a:xfrm>
              </p:grpSpPr>
              <p:sp>
                <p:nvSpPr>
                  <p:cNvPr id="591" name="Ellipse 590"/>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92" name="Rechteck 591"/>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89" name="Ellipse 588"/>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90" name="Gerade Verbindung 589"/>
                <p:cNvCxnSpPr>
                  <a:stCxn id="589" idx="4"/>
                  <a:endCxn id="589"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81" name="Gruppieren 580"/>
              <p:cNvGrpSpPr/>
              <p:nvPr/>
            </p:nvGrpSpPr>
            <p:grpSpPr>
              <a:xfrm rot="-3000000">
                <a:off x="5427222" y="2215093"/>
                <a:ext cx="207228" cy="431089"/>
                <a:chOff x="6732205" y="1193791"/>
                <a:chExt cx="207228" cy="431089"/>
              </a:xfrm>
            </p:grpSpPr>
            <p:grpSp>
              <p:nvGrpSpPr>
                <p:cNvPr id="582" name="Gruppieren 581"/>
                <p:cNvGrpSpPr/>
                <p:nvPr/>
              </p:nvGrpSpPr>
              <p:grpSpPr>
                <a:xfrm rot="182407">
                  <a:off x="6732205" y="1194363"/>
                  <a:ext cx="207228" cy="430517"/>
                  <a:chOff x="6919771" y="1369718"/>
                  <a:chExt cx="207228" cy="430517"/>
                </a:xfrm>
              </p:grpSpPr>
              <p:sp>
                <p:nvSpPr>
                  <p:cNvPr id="585" name="Ellipse 584"/>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6" name="Rechteck 585"/>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83" name="Ellipse 582"/>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84" name="Gerade Verbindung 583"/>
                <p:cNvCxnSpPr>
                  <a:stCxn id="583" idx="4"/>
                  <a:endCxn id="583"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31" name="Gerade Verbindung 1030"/>
              <p:cNvCxnSpPr/>
              <p:nvPr/>
            </p:nvCxnSpPr>
            <p:spPr>
              <a:xfrm>
                <a:off x="5608935" y="1215731"/>
                <a:ext cx="0" cy="18019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45" name="Gruppieren 544"/>
              <p:cNvGrpSpPr/>
              <p:nvPr/>
            </p:nvGrpSpPr>
            <p:grpSpPr>
              <a:xfrm>
                <a:off x="5632137" y="2418130"/>
                <a:ext cx="207228" cy="431089"/>
                <a:chOff x="6732205" y="1193791"/>
                <a:chExt cx="207228" cy="431089"/>
              </a:xfrm>
            </p:grpSpPr>
            <p:grpSp>
              <p:nvGrpSpPr>
                <p:cNvPr id="546" name="Gruppieren 545"/>
                <p:cNvGrpSpPr/>
                <p:nvPr/>
              </p:nvGrpSpPr>
              <p:grpSpPr>
                <a:xfrm rot="182407">
                  <a:off x="6732205" y="1194363"/>
                  <a:ext cx="207228" cy="430517"/>
                  <a:chOff x="6919771" y="1369718"/>
                  <a:chExt cx="207228" cy="430517"/>
                </a:xfrm>
              </p:grpSpPr>
              <p:sp>
                <p:nvSpPr>
                  <p:cNvPr id="549" name="Ellipse 548"/>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0" name="Rechteck 549"/>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47" name="Ellipse 546"/>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48" name="Gerade Verbindung 547"/>
                <p:cNvCxnSpPr>
                  <a:stCxn id="547" idx="4"/>
                  <a:endCxn id="547"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5" name="Gruppieren 574"/>
              <p:cNvGrpSpPr/>
              <p:nvPr/>
            </p:nvGrpSpPr>
            <p:grpSpPr>
              <a:xfrm rot="-3000000">
                <a:off x="5427222" y="1976029"/>
                <a:ext cx="207228" cy="431089"/>
                <a:chOff x="6732205" y="1193791"/>
                <a:chExt cx="207228" cy="431089"/>
              </a:xfrm>
            </p:grpSpPr>
            <p:grpSp>
              <p:nvGrpSpPr>
                <p:cNvPr id="576" name="Gruppieren 575"/>
                <p:cNvGrpSpPr/>
                <p:nvPr/>
              </p:nvGrpSpPr>
              <p:grpSpPr>
                <a:xfrm rot="182407">
                  <a:off x="6732205" y="1194363"/>
                  <a:ext cx="207228" cy="430517"/>
                  <a:chOff x="6919771" y="1369718"/>
                  <a:chExt cx="207228" cy="430517"/>
                </a:xfrm>
              </p:grpSpPr>
              <p:sp>
                <p:nvSpPr>
                  <p:cNvPr id="579" name="Ellipse 578"/>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0" name="Rechteck 579"/>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77" name="Ellipse 576"/>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78" name="Gerade Verbindung 577"/>
                <p:cNvCxnSpPr>
                  <a:stCxn id="577" idx="4"/>
                  <a:endCxn id="577"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69" name="Gruppieren 568"/>
              <p:cNvGrpSpPr/>
              <p:nvPr/>
            </p:nvGrpSpPr>
            <p:grpSpPr>
              <a:xfrm rot="-3000000">
                <a:off x="5431457" y="1735116"/>
                <a:ext cx="207228" cy="431089"/>
                <a:chOff x="6732205" y="1193791"/>
                <a:chExt cx="207228" cy="431089"/>
              </a:xfrm>
            </p:grpSpPr>
            <p:grpSp>
              <p:nvGrpSpPr>
                <p:cNvPr id="570" name="Gruppieren 569"/>
                <p:cNvGrpSpPr/>
                <p:nvPr/>
              </p:nvGrpSpPr>
              <p:grpSpPr>
                <a:xfrm rot="182407">
                  <a:off x="6732205" y="1194363"/>
                  <a:ext cx="207228" cy="430517"/>
                  <a:chOff x="6919771" y="1369718"/>
                  <a:chExt cx="207228" cy="430517"/>
                </a:xfrm>
              </p:grpSpPr>
              <p:sp>
                <p:nvSpPr>
                  <p:cNvPr id="573" name="Ellipse 572"/>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4" name="Rechteck 573"/>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71" name="Ellipse 570"/>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72" name="Gerade Verbindung 571"/>
                <p:cNvCxnSpPr>
                  <a:stCxn id="571" idx="4"/>
                  <a:endCxn id="571"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63" name="Gruppieren 562"/>
              <p:cNvGrpSpPr/>
              <p:nvPr/>
            </p:nvGrpSpPr>
            <p:grpSpPr>
              <a:xfrm rot="-3000000">
                <a:off x="5412019" y="1553574"/>
                <a:ext cx="207228" cy="431089"/>
                <a:chOff x="6732205" y="1193791"/>
                <a:chExt cx="207228" cy="431089"/>
              </a:xfrm>
            </p:grpSpPr>
            <p:grpSp>
              <p:nvGrpSpPr>
                <p:cNvPr id="564" name="Gruppieren 563"/>
                <p:cNvGrpSpPr/>
                <p:nvPr/>
              </p:nvGrpSpPr>
              <p:grpSpPr>
                <a:xfrm rot="182407">
                  <a:off x="6732205" y="1194363"/>
                  <a:ext cx="207228" cy="430517"/>
                  <a:chOff x="6919771" y="1369718"/>
                  <a:chExt cx="207228" cy="430517"/>
                </a:xfrm>
              </p:grpSpPr>
              <p:sp>
                <p:nvSpPr>
                  <p:cNvPr id="567" name="Ellipse 566"/>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8" name="Rechteck 567"/>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65" name="Ellipse 564"/>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66" name="Gerade Verbindung 565"/>
                <p:cNvCxnSpPr>
                  <a:stCxn id="565" idx="4"/>
                  <a:endCxn id="565"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57" name="Gruppieren 556"/>
              <p:cNvGrpSpPr/>
              <p:nvPr/>
            </p:nvGrpSpPr>
            <p:grpSpPr>
              <a:xfrm rot="-3000000">
                <a:off x="5427222" y="1328957"/>
                <a:ext cx="207228" cy="431089"/>
                <a:chOff x="6732205" y="1193791"/>
                <a:chExt cx="207228" cy="431089"/>
              </a:xfrm>
            </p:grpSpPr>
            <p:grpSp>
              <p:nvGrpSpPr>
                <p:cNvPr id="558" name="Gruppieren 557"/>
                <p:cNvGrpSpPr/>
                <p:nvPr/>
              </p:nvGrpSpPr>
              <p:grpSpPr>
                <a:xfrm rot="182407">
                  <a:off x="6732205" y="1194363"/>
                  <a:ext cx="207228" cy="430517"/>
                  <a:chOff x="6919771" y="1369718"/>
                  <a:chExt cx="207228" cy="430517"/>
                </a:xfrm>
              </p:grpSpPr>
              <p:sp>
                <p:nvSpPr>
                  <p:cNvPr id="561" name="Ellipse 560"/>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2" name="Rechteck 561"/>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59" name="Ellipse 558"/>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60" name="Gerade Verbindung 559"/>
                <p:cNvCxnSpPr>
                  <a:stCxn id="559" idx="4"/>
                  <a:endCxn id="559"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9" name="Gruppieren 538"/>
              <p:cNvGrpSpPr/>
              <p:nvPr/>
            </p:nvGrpSpPr>
            <p:grpSpPr>
              <a:xfrm>
                <a:off x="5647340" y="2187700"/>
                <a:ext cx="207228" cy="431089"/>
                <a:chOff x="6732205" y="1193791"/>
                <a:chExt cx="207228" cy="431089"/>
              </a:xfrm>
            </p:grpSpPr>
            <p:grpSp>
              <p:nvGrpSpPr>
                <p:cNvPr id="540" name="Gruppieren 539"/>
                <p:cNvGrpSpPr/>
                <p:nvPr/>
              </p:nvGrpSpPr>
              <p:grpSpPr>
                <a:xfrm rot="182407">
                  <a:off x="6732205" y="1194363"/>
                  <a:ext cx="207228" cy="430517"/>
                  <a:chOff x="6919771" y="1369718"/>
                  <a:chExt cx="207228" cy="430517"/>
                </a:xfrm>
              </p:grpSpPr>
              <p:sp>
                <p:nvSpPr>
                  <p:cNvPr id="543" name="Ellipse 542"/>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44" name="Rechteck 543"/>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41" name="Ellipse 540"/>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42" name="Gerade Verbindung 541"/>
                <p:cNvCxnSpPr>
                  <a:stCxn id="541" idx="4"/>
                  <a:endCxn id="541"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3" name="Gruppieren 532"/>
              <p:cNvGrpSpPr/>
              <p:nvPr/>
            </p:nvGrpSpPr>
            <p:grpSpPr>
              <a:xfrm>
                <a:off x="5647340" y="1948636"/>
                <a:ext cx="207228" cy="431089"/>
                <a:chOff x="6732205" y="1193791"/>
                <a:chExt cx="207228" cy="431089"/>
              </a:xfrm>
            </p:grpSpPr>
            <p:grpSp>
              <p:nvGrpSpPr>
                <p:cNvPr id="534" name="Gruppieren 533"/>
                <p:cNvGrpSpPr/>
                <p:nvPr/>
              </p:nvGrpSpPr>
              <p:grpSpPr>
                <a:xfrm rot="182407">
                  <a:off x="6732205" y="1194363"/>
                  <a:ext cx="207228" cy="430517"/>
                  <a:chOff x="6919771" y="1369718"/>
                  <a:chExt cx="207228" cy="430517"/>
                </a:xfrm>
              </p:grpSpPr>
              <p:sp>
                <p:nvSpPr>
                  <p:cNvPr id="537" name="Ellipse 536"/>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8" name="Rechteck 537"/>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35" name="Ellipse 534"/>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36" name="Gerade Verbindung 535"/>
                <p:cNvCxnSpPr>
                  <a:stCxn id="535" idx="4"/>
                  <a:endCxn id="535"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27" name="Gruppieren 526"/>
              <p:cNvGrpSpPr/>
              <p:nvPr/>
            </p:nvGrpSpPr>
            <p:grpSpPr>
              <a:xfrm>
                <a:off x="5647340" y="1718206"/>
                <a:ext cx="207228" cy="431089"/>
                <a:chOff x="6732205" y="1193791"/>
                <a:chExt cx="207228" cy="431089"/>
              </a:xfrm>
            </p:grpSpPr>
            <p:grpSp>
              <p:nvGrpSpPr>
                <p:cNvPr id="528" name="Gruppieren 527"/>
                <p:cNvGrpSpPr/>
                <p:nvPr/>
              </p:nvGrpSpPr>
              <p:grpSpPr>
                <a:xfrm rot="182407">
                  <a:off x="6732205" y="1194363"/>
                  <a:ext cx="207228" cy="430517"/>
                  <a:chOff x="6919771" y="1369718"/>
                  <a:chExt cx="207228" cy="430517"/>
                </a:xfrm>
              </p:grpSpPr>
              <p:sp>
                <p:nvSpPr>
                  <p:cNvPr id="531" name="Ellipse 530"/>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2" name="Rechteck 531"/>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29" name="Ellipse 528"/>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30" name="Gerade Verbindung 529"/>
                <p:cNvCxnSpPr>
                  <a:stCxn id="529" idx="4"/>
                  <a:endCxn id="529"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9" name="Gruppieren 518"/>
              <p:cNvGrpSpPr/>
              <p:nvPr/>
            </p:nvGrpSpPr>
            <p:grpSpPr>
              <a:xfrm>
                <a:off x="5632137" y="1526181"/>
                <a:ext cx="207228" cy="431089"/>
                <a:chOff x="6732205" y="1193791"/>
                <a:chExt cx="207228" cy="431089"/>
              </a:xfrm>
            </p:grpSpPr>
            <p:grpSp>
              <p:nvGrpSpPr>
                <p:cNvPr id="522" name="Gruppieren 521"/>
                <p:cNvGrpSpPr/>
                <p:nvPr/>
              </p:nvGrpSpPr>
              <p:grpSpPr>
                <a:xfrm rot="182407">
                  <a:off x="6732205" y="1194363"/>
                  <a:ext cx="207228" cy="430517"/>
                  <a:chOff x="6919771" y="1369718"/>
                  <a:chExt cx="207228" cy="430517"/>
                </a:xfrm>
              </p:grpSpPr>
              <p:sp>
                <p:nvSpPr>
                  <p:cNvPr id="525" name="Ellipse 524"/>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6" name="Rechteck 525"/>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23" name="Ellipse 522"/>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24" name="Gerade Verbindung 523"/>
                <p:cNvCxnSpPr>
                  <a:stCxn id="523" idx="4"/>
                  <a:endCxn id="523"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93" name="Gruppieren 592"/>
              <p:cNvGrpSpPr/>
              <p:nvPr/>
            </p:nvGrpSpPr>
            <p:grpSpPr>
              <a:xfrm rot="19800437">
                <a:off x="5510784" y="1119199"/>
                <a:ext cx="207228" cy="431089"/>
                <a:chOff x="6732205" y="1193791"/>
                <a:chExt cx="207228" cy="431089"/>
              </a:xfrm>
            </p:grpSpPr>
            <p:grpSp>
              <p:nvGrpSpPr>
                <p:cNvPr id="594" name="Gruppieren 593"/>
                <p:cNvGrpSpPr/>
                <p:nvPr/>
              </p:nvGrpSpPr>
              <p:grpSpPr>
                <a:xfrm rot="182407">
                  <a:off x="6732205" y="1194363"/>
                  <a:ext cx="207228" cy="430517"/>
                  <a:chOff x="6919771" y="1369718"/>
                  <a:chExt cx="207228" cy="430517"/>
                </a:xfrm>
              </p:grpSpPr>
              <p:sp>
                <p:nvSpPr>
                  <p:cNvPr id="597" name="Ellipse 596"/>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98" name="Rechteck 597"/>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595" name="Ellipse 594"/>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596" name="Gerade Verbindung 595"/>
                <p:cNvCxnSpPr>
                  <a:stCxn id="595" idx="4"/>
                  <a:endCxn id="595"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42" name="Gruppieren 1041"/>
              <p:cNvGrpSpPr/>
              <p:nvPr/>
            </p:nvGrpSpPr>
            <p:grpSpPr>
              <a:xfrm>
                <a:off x="5647340" y="1301564"/>
                <a:ext cx="207228" cy="431089"/>
                <a:chOff x="6732205" y="1193791"/>
                <a:chExt cx="207228" cy="431089"/>
              </a:xfrm>
            </p:grpSpPr>
            <p:grpSp>
              <p:nvGrpSpPr>
                <p:cNvPr id="1039" name="Gruppieren 1038"/>
                <p:cNvGrpSpPr/>
                <p:nvPr/>
              </p:nvGrpSpPr>
              <p:grpSpPr>
                <a:xfrm rot="182407">
                  <a:off x="6732205" y="1194363"/>
                  <a:ext cx="207228" cy="430517"/>
                  <a:chOff x="6919771" y="1369718"/>
                  <a:chExt cx="207228" cy="430517"/>
                </a:xfrm>
              </p:grpSpPr>
              <p:sp>
                <p:nvSpPr>
                  <p:cNvPr id="518" name="Ellipse 517"/>
                  <p:cNvSpPr/>
                  <p:nvPr/>
                </p:nvSpPr>
                <p:spPr>
                  <a:xfrm rot="1207295">
                    <a:off x="6919771" y="1369718"/>
                    <a:ext cx="167217" cy="386773"/>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38" name="Rechteck 1037"/>
                  <p:cNvSpPr/>
                  <p:nvPr/>
                </p:nvSpPr>
                <p:spPr>
                  <a:xfrm rot="1228500">
                    <a:off x="7013721" y="1380401"/>
                    <a:ext cx="113278" cy="4198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1032" name="Ellipse 1031"/>
                <p:cNvSpPr/>
                <p:nvPr/>
              </p:nvSpPr>
              <p:spPr>
                <a:xfrm rot="1440000">
                  <a:off x="6737569" y="1193791"/>
                  <a:ext cx="167217" cy="3867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1034" name="Gerade Verbindung 1033"/>
                <p:cNvCxnSpPr>
                  <a:stCxn id="1032" idx="4"/>
                  <a:endCxn id="1032" idx="0"/>
                </p:cNvCxnSpPr>
                <p:nvPr/>
              </p:nvCxnSpPr>
              <p:spPr>
                <a:xfrm flipV="1">
                  <a:off x="6742521" y="1210510"/>
                  <a:ext cx="157314" cy="35333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045" name="Gerade Verbindung mit Pfeil 1044"/>
            <p:cNvCxnSpPr>
              <a:endCxn id="493" idx="2"/>
            </p:cNvCxnSpPr>
            <p:nvPr/>
          </p:nvCxnSpPr>
          <p:spPr>
            <a:xfrm>
              <a:off x="6146934" y="2239875"/>
              <a:ext cx="620434" cy="41964"/>
            </a:xfrm>
            <a:prstGeom prst="straightConnector1">
              <a:avLst/>
            </a:prstGeom>
            <a:ln>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99" name="Gerade Verbindung mit Pfeil 598"/>
            <p:cNvCxnSpPr>
              <a:endCxn id="1024" idx="2"/>
            </p:cNvCxnSpPr>
            <p:nvPr/>
          </p:nvCxnSpPr>
          <p:spPr>
            <a:xfrm flipV="1">
              <a:off x="6129759" y="1528501"/>
              <a:ext cx="67526" cy="368944"/>
            </a:xfrm>
            <a:prstGeom prst="straightConnector1">
              <a:avLst/>
            </a:prstGeom>
            <a:ln>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600" name="Gerade Verbindung mit Pfeil 599"/>
            <p:cNvCxnSpPr>
              <a:stCxn id="547" idx="5"/>
              <a:endCxn id="515" idx="2"/>
            </p:cNvCxnSpPr>
            <p:nvPr/>
          </p:nvCxnSpPr>
          <p:spPr>
            <a:xfrm>
              <a:off x="6092328" y="2463709"/>
              <a:ext cx="1505260" cy="741192"/>
            </a:xfrm>
            <a:prstGeom prst="straightConnector1">
              <a:avLst/>
            </a:prstGeom>
            <a:ln>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sp>
        <p:nvSpPr>
          <p:cNvPr id="1052" name="Textfeld 1051"/>
          <p:cNvSpPr txBox="1"/>
          <p:nvPr/>
        </p:nvSpPr>
        <p:spPr>
          <a:xfrm>
            <a:off x="8791603" y="5577943"/>
            <a:ext cx="188286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r>
              <a:rPr lang="en-GB" dirty="0">
                <a:solidFill>
                  <a:prstClr val="black"/>
                </a:solidFill>
                <a:latin typeface="Arial"/>
              </a:rPr>
              <a:t>“Ear-to-Row”</a:t>
            </a:r>
          </a:p>
        </p:txBody>
      </p:sp>
      <p:cxnSp>
        <p:nvCxnSpPr>
          <p:cNvPr id="1054" name="Gerade Verbindung 1053"/>
          <p:cNvCxnSpPr/>
          <p:nvPr/>
        </p:nvCxnSpPr>
        <p:spPr>
          <a:xfrm>
            <a:off x="9951647" y="3777704"/>
            <a:ext cx="1748291" cy="2128293"/>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551" name="Group 550"/>
          <p:cNvGrpSpPr/>
          <p:nvPr/>
        </p:nvGrpSpPr>
        <p:grpSpPr>
          <a:xfrm>
            <a:off x="5804226" y="1416718"/>
            <a:ext cx="2935044" cy="3395078"/>
            <a:chOff x="5905903" y="3396375"/>
            <a:chExt cx="2880499" cy="3312433"/>
          </a:xfrm>
        </p:grpSpPr>
        <p:sp>
          <p:nvSpPr>
            <p:cNvPr id="552" name="Rectangle 551"/>
            <p:cNvSpPr/>
            <p:nvPr/>
          </p:nvSpPr>
          <p:spPr>
            <a:xfrm>
              <a:off x="6675120" y="3396375"/>
              <a:ext cx="1876926" cy="331243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4" name="TextBox 553"/>
            <p:cNvSpPr txBox="1"/>
            <p:nvPr/>
          </p:nvSpPr>
          <p:spPr>
            <a:xfrm>
              <a:off x="7041007" y="6228905"/>
              <a:ext cx="755456" cy="369332"/>
            </a:xfrm>
            <a:prstGeom prst="rect">
              <a:avLst/>
            </a:prstGeom>
            <a:solidFill>
              <a:schemeClr val="bg1"/>
            </a:solidFill>
          </p:spPr>
          <p:txBody>
            <a:bodyPr wrap="square" rtlCol="0">
              <a:spAutoFit/>
            </a:bodyPr>
            <a:lstStyle/>
            <a:p>
              <a:r>
                <a:rPr lang="en-GB" dirty="0"/>
                <a:t>© HL</a:t>
              </a:r>
            </a:p>
          </p:txBody>
        </p:sp>
        <p:pic>
          <p:nvPicPr>
            <p:cNvPr id="555" name="Picture 55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5903" y="3428949"/>
              <a:ext cx="2880499" cy="2880499"/>
            </a:xfrm>
            <a:prstGeom prst="rect">
              <a:avLst/>
            </a:prstGeom>
          </p:spPr>
        </p:pic>
      </p:grpSp>
      <p:sp>
        <p:nvSpPr>
          <p:cNvPr id="3" name="Textfeld 2"/>
          <p:cNvSpPr txBox="1"/>
          <p:nvPr/>
        </p:nvSpPr>
        <p:spPr>
          <a:xfrm>
            <a:off x="11309518" y="6349835"/>
            <a:ext cx="76810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GB" sz="2400" smtClean="0">
                <a:solidFill>
                  <a:prstClr val="black"/>
                </a:solidFill>
                <a:latin typeface="Arial"/>
              </a:rPr>
              <a:pPr algn="ctr" defTabSz="1219170"/>
              <a:t>10</a:t>
            </a:fld>
            <a:endParaRPr lang="en-GB" sz="2400" dirty="0">
              <a:solidFill>
                <a:prstClr val="black"/>
              </a:solidFill>
              <a:latin typeface="Arial"/>
            </a:endParaRPr>
          </a:p>
        </p:txBody>
      </p:sp>
      <p:sp>
        <p:nvSpPr>
          <p:cNvPr id="553" name="Right Triangle 552"/>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5813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51"/>
                                        </p:tgtEl>
                                        <p:attrNameLst>
                                          <p:attrName>style.visibility</p:attrName>
                                        </p:attrNameLst>
                                      </p:cBhvr>
                                      <p:to>
                                        <p:strVal val="visible"/>
                                      </p:to>
                                    </p:set>
                                    <p:animEffect transition="in" filter="wipe(left)">
                                      <p:cBhvr>
                                        <p:cTn id="7" dur="3000"/>
                                        <p:tgtEl>
                                          <p:spTgt spid="105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52"/>
                                        </p:tgtEl>
                                        <p:attrNameLst>
                                          <p:attrName>style.visibility</p:attrName>
                                        </p:attrNameLst>
                                      </p:cBhvr>
                                      <p:to>
                                        <p:strVal val="visible"/>
                                      </p:to>
                                    </p:set>
                                    <p:animEffect transition="in" filter="wipe(left)">
                                      <p:cBhvr>
                                        <p:cTn id="10" dur="3000"/>
                                        <p:tgtEl>
                                          <p:spTgt spid="1052"/>
                                        </p:tgtEl>
                                      </p:cBhvr>
                                    </p:animEffect>
                                  </p:childTnLst>
                                </p:cTn>
                              </p:par>
                              <p:par>
                                <p:cTn id="11" presetID="22" presetClass="entr" presetSubtype="8" fill="hold" nodeType="withEffect">
                                  <p:stCondLst>
                                    <p:cond delay="0"/>
                                  </p:stCondLst>
                                  <p:childTnLst>
                                    <p:set>
                                      <p:cBhvr>
                                        <p:cTn id="12" dur="1" fill="hold">
                                          <p:stCondLst>
                                            <p:cond delay="0"/>
                                          </p:stCondLst>
                                        </p:cTn>
                                        <p:tgtEl>
                                          <p:spTgt spid="1054"/>
                                        </p:tgtEl>
                                        <p:attrNameLst>
                                          <p:attrName>style.visibility</p:attrName>
                                        </p:attrNameLst>
                                      </p:cBhvr>
                                      <p:to>
                                        <p:strVal val="visible"/>
                                      </p:to>
                                    </p:set>
                                    <p:animEffect transition="in" filter="wipe(left)">
                                      <p:cBhvr>
                                        <p:cTn id="13" dur="3000"/>
                                        <p:tgtEl>
                                          <p:spTgt spid="1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Textfeld 375"/>
          <p:cNvSpPr txBox="1"/>
          <p:nvPr/>
        </p:nvSpPr>
        <p:spPr>
          <a:xfrm>
            <a:off x="5174281" y="49361"/>
            <a:ext cx="691290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[III] Phenotypic Recurrent Selection as</a:t>
            </a:r>
            <a:br>
              <a:rPr lang="en-GB" sz="2400" dirty="0">
                <a:solidFill>
                  <a:prstClr val="black"/>
                </a:solidFill>
                <a:latin typeface="Arial"/>
              </a:rPr>
            </a:br>
            <a:r>
              <a:rPr lang="en-GB" sz="2400" dirty="0">
                <a:solidFill>
                  <a:prstClr val="black"/>
                </a:solidFill>
                <a:latin typeface="Arial"/>
              </a:rPr>
              <a:t>‘Ear-to-Row Method’ à la </a:t>
            </a:r>
            <a:r>
              <a:rPr lang="en-GB" sz="2400" dirty="0">
                <a:solidFill>
                  <a:srgbClr val="0000FF"/>
                </a:solidFill>
                <a:latin typeface="Arial"/>
              </a:rPr>
              <a:t>ILLINOIS; </a:t>
            </a:r>
            <a:r>
              <a:rPr lang="en-GB" sz="2400" dirty="0">
                <a:solidFill>
                  <a:prstClr val="black"/>
                </a:solidFill>
                <a:latin typeface="Arial"/>
              </a:rPr>
              <a:t>in corn. </a:t>
            </a:r>
          </a:p>
        </p:txBody>
      </p:sp>
      <p:grpSp>
        <p:nvGrpSpPr>
          <p:cNvPr id="319" name="Gruppieren 318"/>
          <p:cNvGrpSpPr/>
          <p:nvPr/>
        </p:nvGrpSpPr>
        <p:grpSpPr>
          <a:xfrm>
            <a:off x="35042" y="49360"/>
            <a:ext cx="4917119" cy="4846640"/>
            <a:chOff x="26281" y="37020"/>
            <a:chExt cx="3687839" cy="3634980"/>
          </a:xfrm>
        </p:grpSpPr>
        <p:pic>
          <p:nvPicPr>
            <p:cNvPr id="491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0" y="72000"/>
              <a:ext cx="3642120" cy="3600000"/>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2" name="Rechteck 1"/>
            <p:cNvSpPr/>
            <p:nvPr/>
          </p:nvSpPr>
          <p:spPr>
            <a:xfrm>
              <a:off x="26281" y="37020"/>
              <a:ext cx="90739" cy="36349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sp>
        <p:nvSpPr>
          <p:cNvPr id="424" name="Textfeld 423"/>
          <p:cNvSpPr txBox="1"/>
          <p:nvPr/>
        </p:nvSpPr>
        <p:spPr>
          <a:xfrm>
            <a:off x="5174281" y="1018015"/>
            <a:ext cx="6912900" cy="387798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Default start: Exploit given diversity of a base population, apply Mass Selection of superior individuals. Yet, their offspring is not bulked but kept separately from each other: Individual progeny (families) are sown and tested. </a:t>
            </a:r>
            <a:endParaRPr lang="en-GB" sz="1200" dirty="0">
              <a:solidFill>
                <a:prstClr val="black"/>
              </a:solidFill>
              <a:latin typeface="Arial"/>
            </a:endParaRPr>
          </a:p>
          <a:p>
            <a:pPr defTabSz="1219170"/>
            <a:endParaRPr lang="en-GB" sz="1200" dirty="0">
              <a:solidFill>
                <a:prstClr val="black"/>
              </a:solidFill>
              <a:latin typeface="Arial"/>
            </a:endParaRPr>
          </a:p>
          <a:p>
            <a:pPr defTabSz="1219170"/>
            <a:r>
              <a:rPr lang="en-GB" dirty="0">
                <a:solidFill>
                  <a:prstClr val="black"/>
                </a:solidFill>
                <a:latin typeface="Arial"/>
              </a:rPr>
              <a:t>This </a:t>
            </a:r>
            <a:r>
              <a:rPr lang="en-GB" dirty="0">
                <a:solidFill>
                  <a:srgbClr val="0000FF"/>
                </a:solidFill>
                <a:latin typeface="Arial"/>
              </a:rPr>
              <a:t>Progeny-Testing</a:t>
            </a:r>
            <a:r>
              <a:rPr lang="en-GB" dirty="0">
                <a:solidFill>
                  <a:prstClr val="black"/>
                </a:solidFill>
                <a:latin typeface="Arial"/>
              </a:rPr>
              <a:t> is a major distinction, invention and improvement as compared to Recurrent Mass Selection! Phenotypic data from offspring are much more reliable than phenotypic data from single plants. Yes, offspring is typically heterogeneous and here (open pollination) it contains 50% of genes that doe not stem from mother plant – clear disadvantages. But: This is often more than compensated by the advantage of having </a:t>
            </a:r>
            <a:r>
              <a:rPr lang="en-GB" dirty="0">
                <a:solidFill>
                  <a:srgbClr val="C00000"/>
                </a:solidFill>
                <a:latin typeface="Arial"/>
              </a:rPr>
              <a:t>average </a:t>
            </a:r>
            <a:r>
              <a:rPr lang="en-GB" dirty="0">
                <a:solidFill>
                  <a:prstClr val="black"/>
                </a:solidFill>
                <a:latin typeface="Arial"/>
              </a:rPr>
              <a:t>data from very many plants, hence, much </a:t>
            </a:r>
            <a:r>
              <a:rPr lang="en-GB" dirty="0">
                <a:solidFill>
                  <a:srgbClr val="0000FF"/>
                </a:solidFill>
                <a:latin typeface="Arial"/>
              </a:rPr>
              <a:t>less blurred </a:t>
            </a:r>
            <a:r>
              <a:rPr lang="en-GB" dirty="0">
                <a:solidFill>
                  <a:prstClr val="black"/>
                </a:solidFill>
                <a:latin typeface="Arial"/>
              </a:rPr>
              <a:t>by the large single-plant experimental error!</a:t>
            </a:r>
          </a:p>
        </p:txBody>
      </p:sp>
      <mc:AlternateContent xmlns:mc="http://schemas.openxmlformats.org/markup-compatibility/2006">
        <mc:Choice xmlns:a14="http://schemas.microsoft.com/office/drawing/2010/main" Requires="a14">
          <p:sp>
            <p:nvSpPr>
              <p:cNvPr id="455" name="Textfeld 454"/>
              <p:cNvSpPr txBox="1"/>
              <p:nvPr/>
            </p:nvSpPr>
            <p:spPr>
              <a:xfrm>
                <a:off x="104820" y="5166437"/>
                <a:ext cx="11982360" cy="150098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Again: Such progenies grow as (small) </a:t>
                </a:r>
                <a:r>
                  <a:rPr lang="en-GB" dirty="0">
                    <a:solidFill>
                      <a:srgbClr val="0000FF"/>
                    </a:solidFill>
                    <a:latin typeface="Arial"/>
                  </a:rPr>
                  <a:t>crop stands</a:t>
                </a:r>
                <a:r>
                  <a:rPr lang="en-GB" dirty="0">
                    <a:solidFill>
                      <a:prstClr val="black"/>
                    </a:solidFill>
                    <a:latin typeface="Arial"/>
                  </a:rPr>
                  <a:t>, hence progeny data is many-plants’ </a:t>
                </a:r>
                <a:r>
                  <a:rPr lang="en-GB" dirty="0">
                    <a:solidFill>
                      <a:srgbClr val="C00000"/>
                    </a:solidFill>
                    <a:latin typeface="Arial"/>
                  </a:rPr>
                  <a:t>means</a:t>
                </a:r>
                <a:r>
                  <a:rPr lang="en-GB" dirty="0">
                    <a:solidFill>
                      <a:prstClr val="black"/>
                    </a:solidFill>
                    <a:latin typeface="Arial"/>
                  </a:rPr>
                  <a:t>; means show smaller error than the single plants’ data. Such single plant progenies can oftentimes be tested with replicated plots and in more than one environment: A major advantage. </a:t>
                </a:r>
                <a:r>
                  <a:rPr lang="en-GB" dirty="0">
                    <a:solidFill>
                      <a:srgbClr val="0000FF"/>
                    </a:solidFill>
                  </a:rPr>
                  <a:t>Mean </a:t>
                </a:r>
                <a:r>
                  <a:rPr lang="en-GB" dirty="0">
                    <a:solidFill>
                      <a:srgbClr val="0000FF"/>
                    </a:solidFill>
                    <a:latin typeface="Arial" panose="020B0604020202020204" pitchFamily="34" charset="0"/>
                    <a:cs typeface="Arial" panose="020B0604020202020204" pitchFamily="34" charset="0"/>
                  </a:rPr>
                  <a:t>values </a:t>
                </a:r>
                <a14:m>
                  <m:oMath xmlns:m="http://schemas.openxmlformats.org/officeDocument/2006/math">
                    <m:acc>
                      <m:accPr>
                        <m:chr m:val="̅"/>
                        <m:ctrlPr>
                          <a:rPr lang="en-GB" sz="2000" i="1">
                            <a:solidFill>
                              <a:srgbClr val="0000FF"/>
                            </a:solidFill>
                            <a:latin typeface="Cambria Math" panose="02040503050406030204" pitchFamily="18" charset="0"/>
                          </a:rPr>
                        </m:ctrlPr>
                      </m:accPr>
                      <m:e>
                        <m:r>
                          <m:rPr>
                            <m:sty m:val="p"/>
                          </m:rPr>
                          <a:rPr lang="de-DE" sz="2000">
                            <a:solidFill>
                              <a:srgbClr val="0000FF"/>
                            </a:solidFill>
                            <a:latin typeface="Cambria Math" panose="02040503050406030204" pitchFamily="18" charset="0"/>
                          </a:rPr>
                          <m:t>x</m:t>
                        </m:r>
                      </m:e>
                    </m:acc>
                    <m:r>
                      <a:rPr lang="de-DE" sz="2000">
                        <a:solidFill>
                          <a:srgbClr val="0000FF"/>
                        </a:solidFill>
                        <a:latin typeface="Cambria Math" panose="02040503050406030204" pitchFamily="18" charset="0"/>
                      </a:rPr>
                      <m:t> </m:t>
                    </m:r>
                  </m:oMath>
                </a14:m>
                <a:r>
                  <a:rPr lang="en-GB" dirty="0">
                    <a:solidFill>
                      <a:srgbClr val="0000FF"/>
                    </a:solidFill>
                    <a:latin typeface="Arial" panose="020B0604020202020204" pitchFamily="34" charset="0"/>
                    <a:cs typeface="Arial" panose="020B0604020202020204" pitchFamily="34" charset="0"/>
                  </a:rPr>
                  <a:t>of </a:t>
                </a:r>
                <a:r>
                  <a:rPr lang="en-GB" dirty="0">
                    <a:solidFill>
                      <a:srgbClr val="0000FF"/>
                    </a:solidFill>
                  </a:rPr>
                  <a:t>N plants tend to show 1/N of the single plants‘ error variance</a:t>
                </a:r>
                <a:r>
                  <a:rPr lang="en-GB" dirty="0">
                    <a:solidFill>
                      <a:prstClr val="black"/>
                    </a:solidFill>
                  </a:rPr>
                  <a:t>.  Mind you! </a:t>
                </a:r>
                <a:r>
                  <a:rPr lang="de-DE" altLang="de-DE" dirty="0">
                    <a:solidFill>
                      <a:schemeClr val="tx1">
                        <a:lumMod val="50000"/>
                        <a:lumOff val="50000"/>
                      </a:schemeClr>
                    </a:solidFill>
                    <a:latin typeface="Arial" panose="020B0604020202020204" pitchFamily="34" charset="0"/>
                    <a:cs typeface="Arial" panose="020B0604020202020204" pitchFamily="34" charset="0"/>
                  </a:rPr>
                  <a:t>Find </a:t>
                </a:r>
                <a:r>
                  <a:rPr lang="de-DE" altLang="de-DE" dirty="0" err="1">
                    <a:solidFill>
                      <a:srgbClr val="0000FF"/>
                    </a:solidFill>
                    <a:latin typeface="Arial" panose="020B0604020202020204" pitchFamily="34" charset="0"/>
                    <a:cs typeface="Arial" panose="020B0604020202020204" pitchFamily="34" charset="0"/>
                  </a:rPr>
                  <a:t>this</a:t>
                </a:r>
                <a:r>
                  <a:rPr lang="de-DE" altLang="de-DE" dirty="0">
                    <a:solidFill>
                      <a:srgbClr val="0000FF"/>
                    </a:solidFill>
                    <a:latin typeface="Arial" panose="020B0604020202020204" pitchFamily="34" charset="0"/>
                    <a:cs typeface="Arial" panose="020B0604020202020204" pitchFamily="34" charset="0"/>
                  </a:rPr>
                  <a:t> </a:t>
                </a:r>
                <a:r>
                  <a:rPr lang="de-DE" altLang="de-DE" dirty="0" err="1">
                    <a:solidFill>
                      <a:srgbClr val="0000FF"/>
                    </a:solidFill>
                    <a:latin typeface="Arial" panose="020B0604020202020204" pitchFamily="34" charset="0"/>
                    <a:cs typeface="Arial" panose="020B0604020202020204" pitchFamily="34" charset="0"/>
                  </a:rPr>
                  <a:t>topic</a:t>
                </a:r>
                <a:r>
                  <a:rPr lang="de-DE" altLang="de-DE" dirty="0">
                    <a:solidFill>
                      <a:srgbClr val="0000FF"/>
                    </a:solidFill>
                    <a:latin typeface="Arial" panose="020B0604020202020204" pitchFamily="34" charset="0"/>
                    <a:cs typeface="Arial" panose="020B0604020202020204" pitchFamily="34" charset="0"/>
                  </a:rPr>
                  <a:t> </a:t>
                </a:r>
                <a:r>
                  <a:rPr lang="de-DE" altLang="de-DE" dirty="0">
                    <a:solidFill>
                      <a:schemeClr val="tx1">
                        <a:lumMod val="50000"/>
                        <a:lumOff val="50000"/>
                      </a:schemeClr>
                    </a:solidFill>
                    <a:latin typeface="Arial" panose="020B0604020202020204" pitchFamily="34" charset="0"/>
                    <a:cs typeface="Arial" panose="020B0604020202020204" pitchFamily="34" charset="0"/>
                  </a:rPr>
                  <a:t>dealt </a:t>
                </a:r>
                <a:r>
                  <a:rPr lang="de-DE" altLang="de-DE" dirty="0" err="1">
                    <a:solidFill>
                      <a:schemeClr val="tx1">
                        <a:lumMod val="50000"/>
                        <a:lumOff val="50000"/>
                      </a:schemeClr>
                    </a:solidFill>
                    <a:latin typeface="Arial" panose="020B0604020202020204" pitchFamily="34" charset="0"/>
                    <a:cs typeface="Arial" panose="020B0604020202020204" pitchFamily="34" charset="0"/>
                  </a:rPr>
                  <a:t>with</a:t>
                </a:r>
                <a:r>
                  <a:rPr lang="de-DE" altLang="de-DE" dirty="0">
                    <a:solidFill>
                      <a:schemeClr val="tx1">
                        <a:lumMod val="50000"/>
                        <a:lumOff val="50000"/>
                      </a:schemeClr>
                    </a:solidFill>
                    <a:latin typeface="Arial" panose="020B0604020202020204" pitchFamily="34" charset="0"/>
                    <a:cs typeface="Arial" panose="020B0604020202020204" pitchFamily="34" charset="0"/>
                  </a:rPr>
                  <a:t> i</a:t>
                </a:r>
                <a:r>
                  <a:rPr lang="en-GB" dirty="0">
                    <a:solidFill>
                      <a:schemeClr val="tx1">
                        <a:lumMod val="50000"/>
                        <a:lumOff val="50000"/>
                      </a:schemeClr>
                    </a:solidFill>
                  </a:rPr>
                  <a:t>n </a:t>
                </a:r>
                <a:r>
                  <a:rPr lang="de-DE" altLang="de-DE" dirty="0">
                    <a:solidFill>
                      <a:schemeClr val="tx1">
                        <a:lumMod val="50000"/>
                        <a:lumOff val="50000"/>
                      </a:schemeClr>
                    </a:solidFill>
                    <a:latin typeface="Arial" panose="020B0604020202020204" pitchFamily="34" charset="0"/>
                    <a:cs typeface="Arial" panose="020B0604020202020204" pitchFamily="34" charset="0"/>
                  </a:rPr>
                  <a:t>UNPLAB-h²_GxE_Ch-1[Broad Sense h²] p. 14 and in </a:t>
                </a:r>
                <a:r>
                  <a:rPr lang="de-DE" altLang="de-DE" sz="1800" dirty="0">
                    <a:solidFill>
                      <a:schemeClr val="tx1">
                        <a:lumMod val="50000"/>
                        <a:lumOff val="50000"/>
                      </a:schemeClr>
                    </a:solidFill>
                    <a:latin typeface="Arial" panose="020B0604020202020204" pitchFamily="34" charset="0"/>
                    <a:cs typeface="Arial" panose="020B0604020202020204" pitchFamily="34" charset="0"/>
                  </a:rPr>
                  <a:t>UNPLAB-QuGen_Ch-11[QG Lines II] p. 15-19. </a:t>
                </a:r>
                <a:endParaRPr lang="en-GB" dirty="0">
                  <a:solidFill>
                    <a:schemeClr val="tx1">
                      <a:lumMod val="50000"/>
                      <a:lumOff val="50000"/>
                    </a:schemeClr>
                  </a:solidFill>
                  <a:latin typeface="Arial"/>
                </a:endParaRPr>
              </a:p>
            </p:txBody>
          </p:sp>
        </mc:Choice>
        <mc:Fallback>
          <p:sp>
            <p:nvSpPr>
              <p:cNvPr id="455" name="Textfeld 454"/>
              <p:cNvSpPr txBox="1">
                <a:spLocks noRot="1" noChangeAspect="1" noMove="1" noResize="1" noEditPoints="1" noAdjustHandles="1" noChangeArrowheads="1" noChangeShapeType="1" noTextEdit="1"/>
              </p:cNvSpPr>
              <p:nvPr/>
            </p:nvSpPr>
            <p:spPr>
              <a:xfrm>
                <a:off x="104820" y="5166437"/>
                <a:ext cx="11982360" cy="1500988"/>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3" name="Textfeld 2"/>
          <p:cNvSpPr txBox="1"/>
          <p:nvPr/>
        </p:nvSpPr>
        <p:spPr>
          <a:xfrm>
            <a:off x="11319080" y="6347221"/>
            <a:ext cx="768100"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11</a:t>
            </a:fld>
            <a:endParaRPr lang="en-US" sz="2400" dirty="0">
              <a:solidFill>
                <a:prstClr val="black"/>
              </a:solidFill>
              <a:latin typeface="Arial"/>
            </a:endParaRPr>
          </a:p>
        </p:txBody>
      </p:sp>
      <p:pic>
        <p:nvPicPr>
          <p:cNvPr id="4" name="Picture 3"/>
          <p:cNvPicPr>
            <a:picLocks noChangeAspect="1"/>
          </p:cNvPicPr>
          <p:nvPr/>
        </p:nvPicPr>
        <p:blipFill>
          <a:blip r:embed="rId4"/>
          <a:stretch>
            <a:fillRect/>
          </a:stretch>
        </p:blipFill>
        <p:spPr>
          <a:xfrm rot="20791172">
            <a:off x="1652472" y="980864"/>
            <a:ext cx="1190816" cy="2779776"/>
          </a:xfrm>
          <a:prstGeom prst="rect">
            <a:avLst/>
          </a:prstGeom>
          <a:effectLst>
            <a:outerShdw blurRad="50800" dist="38100" dir="2700000" algn="tl" rotWithShape="0">
              <a:prstClr val="black">
                <a:alpha val="40000"/>
              </a:prstClr>
            </a:outerShdw>
          </a:effectLst>
        </p:spPr>
      </p:pic>
      <p:sp>
        <p:nvSpPr>
          <p:cNvPr id="10" name="Right Triangle 9"/>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16842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Textfeld 375"/>
          <p:cNvSpPr txBox="1"/>
          <p:nvPr/>
        </p:nvSpPr>
        <p:spPr>
          <a:xfrm>
            <a:off x="5174281" y="49361"/>
            <a:ext cx="691290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Phenotypic Recurrent Selection in corn</a:t>
            </a:r>
            <a:br>
              <a:rPr lang="en-GB" sz="2400" dirty="0">
                <a:solidFill>
                  <a:prstClr val="black"/>
                </a:solidFill>
                <a:latin typeface="Arial"/>
              </a:rPr>
            </a:br>
            <a:r>
              <a:rPr lang="en-GB" sz="2400" dirty="0">
                <a:solidFill>
                  <a:prstClr val="black"/>
                </a:solidFill>
                <a:latin typeface="Arial"/>
              </a:rPr>
              <a:t>‘Ear-to-Row Method’ à la </a:t>
            </a:r>
            <a:r>
              <a:rPr lang="en-GB" sz="2400" dirty="0">
                <a:solidFill>
                  <a:srgbClr val="0000FF"/>
                </a:solidFill>
                <a:latin typeface="Arial"/>
              </a:rPr>
              <a:t>ILLINOIS</a:t>
            </a:r>
            <a:r>
              <a:rPr lang="en-GB" sz="2400" dirty="0">
                <a:solidFill>
                  <a:prstClr val="black"/>
                </a:solidFill>
                <a:latin typeface="Arial"/>
              </a:rPr>
              <a:t> </a:t>
            </a:r>
          </a:p>
        </p:txBody>
      </p:sp>
      <p:grpSp>
        <p:nvGrpSpPr>
          <p:cNvPr id="319" name="Gruppieren 318"/>
          <p:cNvGrpSpPr/>
          <p:nvPr/>
        </p:nvGrpSpPr>
        <p:grpSpPr>
          <a:xfrm>
            <a:off x="35042" y="49360"/>
            <a:ext cx="4917119" cy="4800000"/>
            <a:chOff x="26281" y="37020"/>
            <a:chExt cx="3687839" cy="3634980"/>
          </a:xfrm>
        </p:grpSpPr>
        <p:pic>
          <p:nvPicPr>
            <p:cNvPr id="491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0" y="72000"/>
              <a:ext cx="3642120" cy="3600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26281" y="37020"/>
              <a:ext cx="90739" cy="36349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sp>
        <p:nvSpPr>
          <p:cNvPr id="424" name="Textfeld 423"/>
          <p:cNvSpPr txBox="1"/>
          <p:nvPr/>
        </p:nvSpPr>
        <p:spPr>
          <a:xfrm>
            <a:off x="5071868" y="1046358"/>
            <a:ext cx="7015313"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panose="020B0604020202020204" pitchFamily="34" charset="0"/>
                <a:cs typeface="Arial" panose="020B0604020202020204" pitchFamily="34" charset="0"/>
              </a:rPr>
              <a:t>The Illinois method can include a step of selection of best individual plants within families; at first, select among, thereafter, select within best entries. ‘Illinois Ear-to-Row’ is without ‚Remnant-seed‘ (see next pages). The first dilution is not avoided (</a:t>
            </a:r>
            <a:r>
              <a:rPr lang="en-GB" i="1" dirty="0" err="1">
                <a:solidFill>
                  <a:prstClr val="black"/>
                </a:solidFill>
                <a:latin typeface="Arial" panose="020B0604020202020204" pitchFamily="34" charset="0"/>
                <a:cs typeface="Arial" panose="020B0604020202020204" pitchFamily="34" charset="0"/>
              </a:rPr>
              <a:t>es</a:t>
            </a:r>
            <a:r>
              <a:rPr lang="en-GB" i="1" dirty="0">
                <a:solidFill>
                  <a:prstClr val="black"/>
                </a:solidFill>
                <a:latin typeface="Arial" panose="020B0604020202020204" pitchFamily="34" charset="0"/>
                <a:cs typeface="Arial" panose="020B0604020202020204" pitchFamily="34" charset="0"/>
              </a:rPr>
              <a:t> </a:t>
            </a:r>
            <a:r>
              <a:rPr lang="en-GB" i="1" dirty="0" err="1">
                <a:solidFill>
                  <a:prstClr val="black"/>
                </a:solidFill>
                <a:latin typeface="Arial" panose="020B0604020202020204" pitchFamily="34" charset="0"/>
                <a:cs typeface="Arial" panose="020B0604020202020204" pitchFamily="34" charset="0"/>
              </a:rPr>
              <a:t>claro</a:t>
            </a:r>
            <a:r>
              <a:rPr lang="en-GB" dirty="0">
                <a:solidFill>
                  <a:prstClr val="black"/>
                </a:solidFill>
                <a:latin typeface="Arial" panose="020B0604020202020204" pitchFamily="34" charset="0"/>
                <a:cs typeface="Arial" panose="020B0604020202020204" pitchFamily="34" charset="0"/>
              </a:rPr>
              <a:t>?). There are - here - even further ‘</a:t>
            </a:r>
            <a:r>
              <a:rPr lang="en-GB" dirty="0">
                <a:solidFill>
                  <a:srgbClr val="0000FF"/>
                </a:solidFill>
                <a:latin typeface="Arial" panose="020B0604020202020204" pitchFamily="34" charset="0"/>
                <a:cs typeface="Arial" panose="020B0604020202020204" pitchFamily="34" charset="0"/>
              </a:rPr>
              <a:t>Dilutions of the soup</a:t>
            </a:r>
            <a:r>
              <a:rPr lang="en-GB" dirty="0">
                <a:solidFill>
                  <a:prstClr val="black"/>
                </a:solidFill>
                <a:latin typeface="Arial" panose="020B0604020202020204" pitchFamily="34" charset="0"/>
                <a:cs typeface="Arial" panose="020B0604020202020204" pitchFamily="34" charset="0"/>
              </a:rPr>
              <a:t>’, which is a marked issue – you surely see that in each step all plants, even the inferior ones, are allowed to pollinate seed for the next cycle – do you (trait is yield hence selection is </a:t>
            </a:r>
            <a:r>
              <a:rPr lang="en-GB"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after</a:t>
            </a:r>
            <a:r>
              <a:rPr lang="en-GB" dirty="0">
                <a:solidFill>
                  <a:prstClr val="black"/>
                </a:solidFill>
                <a:latin typeface="Arial" panose="020B0604020202020204" pitchFamily="34" charset="0"/>
                <a:cs typeface="Arial" panose="020B0604020202020204" pitchFamily="34" charset="0"/>
              </a:rPr>
              <a:t> flowering)?</a:t>
            </a:r>
          </a:p>
        </p:txBody>
      </p:sp>
      <p:grpSp>
        <p:nvGrpSpPr>
          <p:cNvPr id="10" name="Gruppieren 9"/>
          <p:cNvGrpSpPr>
            <a:grpSpLocks noChangeAspect="1"/>
          </p:cNvGrpSpPr>
          <p:nvPr/>
        </p:nvGrpSpPr>
        <p:grpSpPr>
          <a:xfrm>
            <a:off x="10843972" y="3460843"/>
            <a:ext cx="1155044" cy="541363"/>
            <a:chOff x="6799490" y="881930"/>
            <a:chExt cx="1920250" cy="900012"/>
          </a:xfrm>
        </p:grpSpPr>
        <p:sp>
          <p:nvSpPr>
            <p:cNvPr id="11" name="Ellipse 10"/>
            <p:cNvSpPr/>
            <p:nvPr/>
          </p:nvSpPr>
          <p:spPr>
            <a:xfrm>
              <a:off x="6799490" y="881930"/>
              <a:ext cx="921720" cy="883315"/>
            </a:xfrm>
            <a:prstGeom prst="ellipse">
              <a:avLst/>
            </a:prstGeom>
            <a:noFill/>
            <a:ln w="12700">
              <a:solidFill>
                <a:schemeClr val="tx1"/>
              </a:solidFill>
            </a:ln>
            <a:effectLst>
              <a:outerShdw blurRad="50800" dist="38100" dir="2700000" algn="tl" rotWithShape="0">
                <a:srgbClr val="0000FF">
                  <a:alpha val="8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867" b="1">
                <a:solidFill>
                  <a:prstClr val="white"/>
                </a:solidFill>
                <a:effectLst>
                  <a:outerShdw blurRad="38100" dist="38100" dir="2700000" algn="tl">
                    <a:srgbClr val="000000">
                      <a:alpha val="43137"/>
                    </a:srgbClr>
                  </a:outerShdw>
                </a:effectLst>
                <a:latin typeface="Arial"/>
              </a:endParaRPr>
            </a:p>
          </p:txBody>
        </p:sp>
        <p:sp>
          <p:nvSpPr>
            <p:cNvPr id="12" name="Ellipse 11"/>
            <p:cNvSpPr/>
            <p:nvPr/>
          </p:nvSpPr>
          <p:spPr>
            <a:xfrm>
              <a:off x="7798020" y="881930"/>
              <a:ext cx="921720" cy="883315"/>
            </a:xfrm>
            <a:prstGeom prst="ellipse">
              <a:avLst/>
            </a:prstGeom>
            <a:noFill/>
            <a:ln w="12700">
              <a:solidFill>
                <a:schemeClr val="tx1"/>
              </a:solidFill>
            </a:ln>
            <a:effectLst>
              <a:outerShdw blurRad="50800" dist="38100" dir="8100000" algn="tr" rotWithShape="0">
                <a:srgbClr val="FF0000">
                  <a:alpha val="5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867" b="1">
                <a:solidFill>
                  <a:prstClr val="white"/>
                </a:solidFill>
                <a:effectLst>
                  <a:outerShdw blurRad="38100" dist="38100" dir="2700000" algn="tl">
                    <a:srgbClr val="000000">
                      <a:alpha val="43137"/>
                    </a:srgbClr>
                  </a:outerShdw>
                </a:effectLst>
                <a:latin typeface="Arial"/>
              </a:endParaRPr>
            </a:p>
          </p:txBody>
        </p:sp>
        <p:sp>
          <p:nvSpPr>
            <p:cNvPr id="13" name="Textfeld 12"/>
            <p:cNvSpPr txBox="1"/>
            <p:nvPr/>
          </p:nvSpPr>
          <p:spPr>
            <a:xfrm>
              <a:off x="7029920" y="1073954"/>
              <a:ext cx="460861" cy="631175"/>
            </a:xfrm>
            <a:prstGeom prst="rect">
              <a:avLst/>
            </a:prstGeom>
            <a:noFill/>
          </p:spPr>
          <p:txBody>
            <a:bodyPr wrap="square" rtlCol="0">
              <a:spAutoFit/>
            </a:bodyPr>
            <a:lstStyle/>
            <a:p>
              <a:pPr defTabSz="1219170"/>
              <a:r>
                <a:rPr lang="en-GB" sz="1867" b="1" dirty="0">
                  <a:solidFill>
                    <a:prstClr val="black"/>
                  </a:solidFill>
                  <a:effectLst>
                    <a:outerShdw blurRad="38100" dist="38100" dir="2700000" algn="tl">
                      <a:srgbClr val="000000">
                        <a:alpha val="43137"/>
                      </a:srgbClr>
                    </a:outerShdw>
                  </a:effectLst>
                  <a:latin typeface="Arial"/>
                </a:rPr>
                <a:t>♂</a:t>
              </a:r>
            </a:p>
          </p:txBody>
        </p:sp>
        <p:sp>
          <p:nvSpPr>
            <p:cNvPr id="14" name="Textfeld 13"/>
            <p:cNvSpPr txBox="1"/>
            <p:nvPr/>
          </p:nvSpPr>
          <p:spPr>
            <a:xfrm>
              <a:off x="8028450" y="1150767"/>
              <a:ext cx="384050" cy="631175"/>
            </a:xfrm>
            <a:prstGeom prst="rect">
              <a:avLst/>
            </a:prstGeom>
            <a:noFill/>
          </p:spPr>
          <p:txBody>
            <a:bodyPr wrap="square" rtlCol="0">
              <a:spAutoFit/>
            </a:bodyPr>
            <a:lstStyle/>
            <a:p>
              <a:pPr defTabSz="1219170"/>
              <a:r>
                <a:rPr lang="en-GB" sz="1867" b="1" dirty="0">
                  <a:solidFill>
                    <a:prstClr val="black"/>
                  </a:solidFill>
                  <a:effectLst>
                    <a:outerShdw blurRad="38100" dist="38100" dir="2700000" algn="tl">
                      <a:srgbClr val="000000">
                        <a:alpha val="43137"/>
                      </a:srgbClr>
                    </a:outerShdw>
                  </a:effectLst>
                  <a:latin typeface="Arial"/>
                </a:rPr>
                <a:t>♀</a:t>
              </a:r>
            </a:p>
          </p:txBody>
        </p:sp>
      </p:grpSp>
      <p:grpSp>
        <p:nvGrpSpPr>
          <p:cNvPr id="15" name="Group 14"/>
          <p:cNvGrpSpPr/>
          <p:nvPr/>
        </p:nvGrpSpPr>
        <p:grpSpPr>
          <a:xfrm rot="16200000">
            <a:off x="5555149" y="2887397"/>
            <a:ext cx="2098867" cy="2978156"/>
            <a:chOff x="5905903" y="3396375"/>
            <a:chExt cx="2880499" cy="3867704"/>
          </a:xfrm>
        </p:grpSpPr>
        <p:sp>
          <p:nvSpPr>
            <p:cNvPr id="16" name="Rectangle 15"/>
            <p:cNvSpPr/>
            <p:nvPr/>
          </p:nvSpPr>
          <p:spPr>
            <a:xfrm>
              <a:off x="6675120" y="3396375"/>
              <a:ext cx="1876926" cy="331243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rot="5400000">
              <a:off x="6451240" y="6533327"/>
              <a:ext cx="954631" cy="506874"/>
            </a:xfrm>
            <a:prstGeom prst="rect">
              <a:avLst/>
            </a:prstGeom>
            <a:solidFill>
              <a:schemeClr val="bg1"/>
            </a:solidFill>
          </p:spPr>
          <p:txBody>
            <a:bodyPr wrap="square" rtlCol="0">
              <a:spAutoFit/>
            </a:bodyPr>
            <a:lstStyle/>
            <a:p>
              <a:r>
                <a:rPr lang="de-DE" dirty="0"/>
                <a:t>© HL</a:t>
              </a:r>
              <a:endParaRPr lang="en-GB" dirty="0"/>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5903" y="3428949"/>
              <a:ext cx="2880499" cy="2880499"/>
            </a:xfrm>
            <a:prstGeom prst="rect">
              <a:avLst/>
            </a:prstGeom>
          </p:spPr>
        </p:pic>
      </p:grpSp>
      <p:sp>
        <p:nvSpPr>
          <p:cNvPr id="20" name="Right Triangle 19"/>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sp>
        <p:nvSpPr>
          <p:cNvPr id="9" name="Textfeld 8"/>
          <p:cNvSpPr txBox="1"/>
          <p:nvPr/>
        </p:nvSpPr>
        <p:spPr>
          <a:xfrm>
            <a:off x="95534" y="5011067"/>
            <a:ext cx="11931155"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Illinois</a:t>
            </a:r>
            <a:r>
              <a:rPr lang="en-GB" dirty="0">
                <a:solidFill>
                  <a:prstClr val="black"/>
                </a:solidFill>
                <a:latin typeface="Arial" panose="020B0604020202020204" pitchFamily="34" charset="0"/>
                <a:cs typeface="Arial" panose="020B0604020202020204" pitchFamily="34" charset="0"/>
              </a:rPr>
              <a:t> Method has its focus on selecting the </a:t>
            </a:r>
            <a:r>
              <a:rPr lang="en-GB"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superior mothers</a:t>
            </a:r>
            <a:r>
              <a:rPr lang="en-GB" dirty="0">
                <a:solidFill>
                  <a:prstClr val="black"/>
                </a:solidFill>
                <a:latin typeface="Arial" panose="020B0604020202020204" pitchFamily="34" charset="0"/>
                <a:cs typeface="Arial" panose="020B0604020202020204" pitchFamily="34" charset="0"/>
              </a:rPr>
              <a:t>, the mother individuals and their offspring as mothers of further offspring. Basically, this method exerts control (applies selection pressure) only on one of the two sexes, the female side. This seems suboptimum when compared to an approach that exerts control on both parents, mothers and fathers. </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What then are the good aspects of this approach? Make a few notes on your ideas before we continue.</a:t>
            </a:r>
          </a:p>
        </p:txBody>
      </p:sp>
    </p:spTree>
    <p:extLst>
      <p:ext uri="{BB962C8B-B14F-4D97-AF65-F5344CB8AC3E}">
        <p14:creationId xmlns:p14="http://schemas.microsoft.com/office/powerpoint/2010/main" val="4284318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Rectangle 281"/>
          <p:cNvSpPr/>
          <p:nvPr/>
        </p:nvSpPr>
        <p:spPr>
          <a:xfrm>
            <a:off x="20693" y="36000"/>
            <a:ext cx="2903140" cy="6663160"/>
          </a:xfrm>
          <a:prstGeom prst="rect">
            <a:avLst/>
          </a:prstGeom>
          <a:solidFill>
            <a:srgbClr val="FF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Text Box 300"/>
          <p:cNvSpPr txBox="1">
            <a:spLocks noChangeArrowheads="1"/>
          </p:cNvSpPr>
          <p:nvPr/>
        </p:nvSpPr>
        <p:spPr bwMode="auto">
          <a:xfrm>
            <a:off x="3915753" y="164353"/>
            <a:ext cx="2923116" cy="5909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lnSpc>
                <a:spcPct val="90000"/>
              </a:lnSpc>
              <a:defRPr sz="2000">
                <a:latin typeface="Arial" charset="0"/>
              </a:defRPr>
            </a:lvl1pPr>
          </a:lstStyle>
          <a:p>
            <a:pPr defTabSz="1219170"/>
            <a:r>
              <a:rPr lang="en-GB" altLang="en-US" sz="1800" dirty="0">
                <a:solidFill>
                  <a:prstClr val="black"/>
                </a:solidFill>
              </a:rPr>
              <a:t>Base population: Select individuals</a:t>
            </a:r>
          </a:p>
        </p:txBody>
      </p:sp>
      <p:sp>
        <p:nvSpPr>
          <p:cNvPr id="57" name="Text Box 301"/>
          <p:cNvSpPr txBox="1">
            <a:spLocks noChangeArrowheads="1"/>
          </p:cNvSpPr>
          <p:nvPr/>
        </p:nvSpPr>
        <p:spPr bwMode="auto">
          <a:xfrm>
            <a:off x="3894114" y="1227113"/>
            <a:ext cx="2918780" cy="5909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lnSpc>
                <a:spcPct val="90000"/>
              </a:lnSpc>
              <a:defRPr sz="2000">
                <a:latin typeface="Arial" charset="0"/>
              </a:defRPr>
            </a:lvl1pPr>
          </a:lstStyle>
          <a:p>
            <a:pPr defTabSz="1219170"/>
            <a:r>
              <a:rPr lang="en-GB" altLang="en-US" sz="1800" dirty="0">
                <a:solidFill>
                  <a:prstClr val="black"/>
                </a:solidFill>
              </a:rPr>
              <a:t>Select families. </a:t>
            </a:r>
            <a:br>
              <a:rPr lang="en-GB" altLang="en-US" sz="1800" dirty="0">
                <a:solidFill>
                  <a:prstClr val="black"/>
                </a:solidFill>
              </a:rPr>
            </a:br>
            <a:r>
              <a:rPr lang="en-GB" altLang="en-US" sz="1800" dirty="0">
                <a:solidFill>
                  <a:prstClr val="black"/>
                </a:solidFill>
              </a:rPr>
              <a:t>Use </a:t>
            </a:r>
            <a:r>
              <a:rPr lang="en-GB" altLang="en-US" sz="1800" dirty="0">
                <a:solidFill>
                  <a:srgbClr val="0000FF"/>
                </a:solidFill>
              </a:rPr>
              <a:t>Remnant seed</a:t>
            </a:r>
            <a:r>
              <a:rPr lang="en-GB" altLang="en-US" sz="1800" dirty="0">
                <a:solidFill>
                  <a:prstClr val="black"/>
                </a:solidFill>
              </a:rPr>
              <a:t> to ...</a:t>
            </a:r>
          </a:p>
        </p:txBody>
      </p:sp>
      <p:sp>
        <p:nvSpPr>
          <p:cNvPr id="58" name="Text Box 302"/>
          <p:cNvSpPr txBox="1">
            <a:spLocks noChangeArrowheads="1"/>
          </p:cNvSpPr>
          <p:nvPr/>
        </p:nvSpPr>
        <p:spPr bwMode="auto">
          <a:xfrm>
            <a:off x="3912706" y="2609694"/>
            <a:ext cx="2923115" cy="5909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lnSpc>
                <a:spcPct val="90000"/>
              </a:lnSpc>
              <a:defRPr sz="2000">
                <a:latin typeface="Arial" charset="0"/>
              </a:defRPr>
            </a:lvl1pPr>
          </a:lstStyle>
          <a:p>
            <a:pPr defTabSz="1219170"/>
            <a:r>
              <a:rPr lang="en-GB" altLang="en-US" sz="1800" dirty="0">
                <a:solidFill>
                  <a:prstClr val="black"/>
                </a:solidFill>
              </a:rPr>
              <a:t> ... recombine. Select individuals</a:t>
            </a:r>
          </a:p>
        </p:txBody>
      </p:sp>
      <p:sp>
        <p:nvSpPr>
          <p:cNvPr id="59" name="Text Box 304"/>
          <p:cNvSpPr txBox="1">
            <a:spLocks noChangeArrowheads="1"/>
          </p:cNvSpPr>
          <p:nvPr/>
        </p:nvSpPr>
        <p:spPr bwMode="auto">
          <a:xfrm>
            <a:off x="3894113" y="3787447"/>
            <a:ext cx="2941707" cy="84023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lnSpc>
                <a:spcPct val="90000"/>
              </a:lnSpc>
              <a:defRPr sz="2000">
                <a:latin typeface="Arial" charset="0"/>
              </a:defRPr>
            </a:lvl1pPr>
          </a:lstStyle>
          <a:p>
            <a:pPr defTabSz="1219170"/>
            <a:r>
              <a:rPr lang="en-GB" altLang="en-US" sz="1800" dirty="0">
                <a:solidFill>
                  <a:prstClr val="black"/>
                </a:solidFill>
              </a:rPr>
              <a:t>Select families.</a:t>
            </a:r>
            <a:br>
              <a:rPr lang="en-GB" altLang="en-US" sz="1800" dirty="0">
                <a:solidFill>
                  <a:prstClr val="black"/>
                </a:solidFill>
              </a:rPr>
            </a:br>
            <a:r>
              <a:rPr lang="en-GB" altLang="en-US" sz="1800" dirty="0">
                <a:solidFill>
                  <a:prstClr val="black"/>
                </a:solidFill>
              </a:rPr>
              <a:t>Use Remnant </a:t>
            </a:r>
            <a:br>
              <a:rPr lang="en-GB" altLang="en-US" sz="1800" dirty="0">
                <a:solidFill>
                  <a:prstClr val="black"/>
                </a:solidFill>
              </a:rPr>
            </a:br>
            <a:r>
              <a:rPr lang="en-GB" altLang="en-US" sz="1800" dirty="0">
                <a:solidFill>
                  <a:prstClr val="black"/>
                </a:solidFill>
              </a:rPr>
              <a:t>seed …</a:t>
            </a:r>
          </a:p>
        </p:txBody>
      </p:sp>
      <p:sp>
        <p:nvSpPr>
          <p:cNvPr id="73" name="Text Box 668"/>
          <p:cNvSpPr txBox="1">
            <a:spLocks noChangeArrowheads="1"/>
          </p:cNvSpPr>
          <p:nvPr/>
        </p:nvSpPr>
        <p:spPr bwMode="auto">
          <a:xfrm>
            <a:off x="7161614" y="36000"/>
            <a:ext cx="4925567" cy="75713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lnSpc>
                <a:spcPct val="90000"/>
              </a:lnSpc>
              <a:defRPr sz="2000">
                <a:latin typeface="Arial" charset="0"/>
              </a:defRPr>
            </a:lvl1pPr>
          </a:lstStyle>
          <a:p>
            <a:pPr defTabSz="1219170"/>
            <a:r>
              <a:rPr lang="en-GB" altLang="en-US" sz="2400" dirty="0">
                <a:solidFill>
                  <a:prstClr val="black"/>
                </a:solidFill>
              </a:rPr>
              <a:t>[IV] Recurrent selection labelled ‚Ear-to-Row Method’ à la </a:t>
            </a:r>
            <a:r>
              <a:rPr lang="en-GB" altLang="en-US" sz="2400" dirty="0">
                <a:solidFill>
                  <a:srgbClr val="0000FF"/>
                </a:solidFill>
              </a:rPr>
              <a:t>OHIO</a:t>
            </a:r>
          </a:p>
        </p:txBody>
      </p:sp>
      <p:sp>
        <p:nvSpPr>
          <p:cNvPr id="386" name="Rectangle 722" descr="Diagonal weit nach oben"/>
          <p:cNvSpPr>
            <a:spLocks noChangeArrowheads="1"/>
          </p:cNvSpPr>
          <p:nvPr/>
        </p:nvSpPr>
        <p:spPr bwMode="auto">
          <a:xfrm>
            <a:off x="3894114" y="5664675"/>
            <a:ext cx="2972353" cy="922867"/>
          </a:xfrm>
          <a:prstGeom prst="rect">
            <a:avLst/>
          </a:prstGeom>
          <a:pattFill prst="wdUpDiag">
            <a:fgClr>
              <a:srgbClr val="000000"/>
            </a:fgClr>
            <a:bgClr>
              <a:srgbClr val="FFFFFF"/>
            </a:bgClr>
          </a:pattFill>
          <a:ln w="1905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defTabSz="1219170" fontAlgn="base">
              <a:spcBef>
                <a:spcPct val="0"/>
              </a:spcBef>
              <a:spcAft>
                <a:spcPct val="0"/>
              </a:spcAft>
            </a:pPr>
            <a:endParaRPr lang="en-GB" kern="0" dirty="0">
              <a:solidFill>
                <a:srgbClr val="0000FF"/>
              </a:solidFill>
              <a:latin typeface="Times New Roman" pitchFamily="18" charset="0"/>
              <a:cs typeface="Arial" charset="0"/>
            </a:endParaRPr>
          </a:p>
        </p:txBody>
      </p:sp>
      <p:sp>
        <p:nvSpPr>
          <p:cNvPr id="387" name="Text Box 259"/>
          <p:cNvSpPr txBox="1">
            <a:spLocks noChangeArrowheads="1"/>
          </p:cNvSpPr>
          <p:nvPr/>
        </p:nvSpPr>
        <p:spPr bwMode="auto">
          <a:xfrm>
            <a:off x="4264760" y="5861103"/>
            <a:ext cx="1421587" cy="369332"/>
          </a:xfrm>
          <a:prstGeom prst="rect">
            <a:avLst/>
          </a:prstGeom>
          <a:solidFill>
            <a:schemeClr val="bg1"/>
          </a:solidFill>
          <a:ln w="9525">
            <a:solidFill>
              <a:srgbClr val="0000FF"/>
            </a:solidFill>
            <a:miter lim="800000"/>
            <a:headEnd/>
            <a:tailEnd/>
          </a:ln>
        </p:spPr>
        <p:txBody>
          <a:bodyPr wrap="square">
            <a:spAutoFit/>
          </a:bodyPr>
          <a:lstStyle/>
          <a:p>
            <a:pPr defTabSz="1219170" fontAlgn="base">
              <a:spcBef>
                <a:spcPct val="50000"/>
              </a:spcBef>
              <a:spcAft>
                <a:spcPct val="0"/>
              </a:spcAft>
            </a:pPr>
            <a:r>
              <a:rPr lang="en-GB" altLang="de-DE" dirty="0">
                <a:solidFill>
                  <a:srgbClr val="0000FF"/>
                </a:solidFill>
                <a:latin typeface="Arial"/>
                <a:cs typeface="Arial" charset="0"/>
              </a:rPr>
              <a:t>Cultivar</a:t>
            </a:r>
          </a:p>
        </p:txBody>
      </p:sp>
      <p:sp>
        <p:nvSpPr>
          <p:cNvPr id="388" name="Textfeld 387"/>
          <p:cNvSpPr txBox="1"/>
          <p:nvPr/>
        </p:nvSpPr>
        <p:spPr>
          <a:xfrm>
            <a:off x="3894114" y="5118821"/>
            <a:ext cx="294170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srgbClr val="0000FF"/>
                </a:solidFill>
                <a:latin typeface="Arial"/>
              </a:rPr>
              <a:t>Extract cultivar</a:t>
            </a:r>
          </a:p>
        </p:txBody>
      </p:sp>
      <p:cxnSp>
        <p:nvCxnSpPr>
          <p:cNvPr id="389" name="AutoShape 724"/>
          <p:cNvCxnSpPr>
            <a:cxnSpLocks noChangeShapeType="1"/>
            <a:stCxn id="320" idx="4"/>
            <a:endCxn id="386" idx="1"/>
          </p:cNvCxnSpPr>
          <p:nvPr/>
        </p:nvCxnSpPr>
        <p:spPr bwMode="auto">
          <a:xfrm>
            <a:off x="2352621" y="3726182"/>
            <a:ext cx="1541493" cy="2399927"/>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1" name="AutoShape 724"/>
          <p:cNvCxnSpPr>
            <a:cxnSpLocks noChangeShapeType="1"/>
            <a:stCxn id="145" idx="2"/>
            <a:endCxn id="386" idx="1"/>
          </p:cNvCxnSpPr>
          <p:nvPr/>
        </p:nvCxnSpPr>
        <p:spPr bwMode="auto">
          <a:xfrm>
            <a:off x="452685" y="3709117"/>
            <a:ext cx="3441429" cy="2416992"/>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2" name="AutoShape 724"/>
          <p:cNvCxnSpPr>
            <a:cxnSpLocks noChangeShapeType="1"/>
            <a:stCxn id="179" idx="2"/>
            <a:endCxn id="386" idx="1"/>
          </p:cNvCxnSpPr>
          <p:nvPr/>
        </p:nvCxnSpPr>
        <p:spPr bwMode="auto">
          <a:xfrm>
            <a:off x="608587" y="3707002"/>
            <a:ext cx="3285527" cy="2419107"/>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3" name="AutoShape 724"/>
          <p:cNvCxnSpPr>
            <a:cxnSpLocks noChangeShapeType="1"/>
            <a:stCxn id="180" idx="3"/>
            <a:endCxn id="386" idx="1"/>
          </p:cNvCxnSpPr>
          <p:nvPr/>
        </p:nvCxnSpPr>
        <p:spPr bwMode="auto">
          <a:xfrm>
            <a:off x="772057" y="3706510"/>
            <a:ext cx="3122057" cy="2419599"/>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4" name="AutoShape 724"/>
          <p:cNvCxnSpPr>
            <a:cxnSpLocks noChangeShapeType="1"/>
            <a:stCxn id="146" idx="5"/>
            <a:endCxn id="386" idx="1"/>
          </p:cNvCxnSpPr>
          <p:nvPr/>
        </p:nvCxnSpPr>
        <p:spPr bwMode="auto">
          <a:xfrm>
            <a:off x="973783" y="3702276"/>
            <a:ext cx="2920331" cy="2423833"/>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5" name="AutoShape 724"/>
          <p:cNvCxnSpPr>
            <a:cxnSpLocks noChangeShapeType="1"/>
            <a:stCxn id="181" idx="4"/>
            <a:endCxn id="386" idx="1"/>
          </p:cNvCxnSpPr>
          <p:nvPr/>
        </p:nvCxnSpPr>
        <p:spPr bwMode="auto">
          <a:xfrm>
            <a:off x="1953553" y="3708060"/>
            <a:ext cx="1940561" cy="2418049"/>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1614" y="1227112"/>
            <a:ext cx="3581514" cy="3649863"/>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7147814" y="4508276"/>
            <a:ext cx="1747609" cy="369332"/>
          </a:xfrm>
          <a:prstGeom prst="rect">
            <a:avLst/>
          </a:prstGeom>
          <a:noFill/>
        </p:spPr>
        <p:txBody>
          <a:bodyPr wrap="square" rtlCol="0">
            <a:spAutoFit/>
          </a:bodyPr>
          <a:lstStyle/>
          <a:p>
            <a:r>
              <a:rPr lang="en-GB" dirty="0">
                <a:solidFill>
                  <a:schemeClr val="bg1"/>
                </a:solidFill>
              </a:rPr>
              <a:t>© T. </a:t>
            </a:r>
            <a:r>
              <a:rPr lang="en-GB" dirty="0" err="1">
                <a:solidFill>
                  <a:schemeClr val="bg1"/>
                </a:solidFill>
              </a:rPr>
              <a:t>Beissinger</a:t>
            </a:r>
            <a:endParaRPr lang="en-GB" dirty="0">
              <a:solidFill>
                <a:schemeClr val="bg1"/>
              </a:solidFill>
            </a:endParaRPr>
          </a:p>
        </p:txBody>
      </p:sp>
      <p:grpSp>
        <p:nvGrpSpPr>
          <p:cNvPr id="281" name="Group 280"/>
          <p:cNvGrpSpPr/>
          <p:nvPr/>
        </p:nvGrpSpPr>
        <p:grpSpPr>
          <a:xfrm>
            <a:off x="20693" y="94335"/>
            <a:ext cx="2776527" cy="6712775"/>
            <a:chOff x="20693" y="53187"/>
            <a:chExt cx="2776527" cy="6712775"/>
          </a:xfrm>
        </p:grpSpPr>
        <p:sp>
          <p:nvSpPr>
            <p:cNvPr id="6" name="Rectangle 230"/>
            <p:cNvSpPr>
              <a:spLocks noChangeArrowheads="1"/>
            </p:cNvSpPr>
            <p:nvPr/>
          </p:nvSpPr>
          <p:spPr bwMode="auto">
            <a:xfrm>
              <a:off x="257220" y="53187"/>
              <a:ext cx="2540000" cy="87418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 name="AutoShape 231"/>
            <p:cNvSpPr>
              <a:spLocks noChangeArrowheads="1"/>
            </p:cNvSpPr>
            <p:nvPr/>
          </p:nvSpPr>
          <p:spPr bwMode="auto">
            <a:xfrm rot="5400000">
              <a:off x="1984421" y="1463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8" name="AutoShape 232"/>
            <p:cNvSpPr>
              <a:spLocks noChangeArrowheads="1"/>
            </p:cNvSpPr>
            <p:nvPr/>
          </p:nvSpPr>
          <p:spPr bwMode="auto">
            <a:xfrm rot="5400000">
              <a:off x="1781221" y="1463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9" name="AutoShape 233"/>
            <p:cNvSpPr>
              <a:spLocks noChangeArrowheads="1"/>
            </p:cNvSpPr>
            <p:nvPr/>
          </p:nvSpPr>
          <p:spPr bwMode="auto">
            <a:xfrm rot="5400000">
              <a:off x="1578021" y="146322"/>
              <a:ext cx="78316"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0" name="AutoShape 234"/>
            <p:cNvSpPr>
              <a:spLocks noChangeArrowheads="1"/>
            </p:cNvSpPr>
            <p:nvPr/>
          </p:nvSpPr>
          <p:spPr bwMode="auto">
            <a:xfrm rot="5400000">
              <a:off x="1374821" y="1463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1" name="AutoShape 235"/>
            <p:cNvSpPr>
              <a:spLocks noChangeArrowheads="1"/>
            </p:cNvSpPr>
            <p:nvPr/>
          </p:nvSpPr>
          <p:spPr bwMode="auto">
            <a:xfrm rot="5400000">
              <a:off x="1173738" y="1484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2" name="AutoShape 236"/>
            <p:cNvSpPr>
              <a:spLocks noChangeArrowheads="1"/>
            </p:cNvSpPr>
            <p:nvPr/>
          </p:nvSpPr>
          <p:spPr bwMode="auto">
            <a:xfrm rot="5400000">
              <a:off x="968421" y="146322"/>
              <a:ext cx="78316"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3" name="AutoShape 237"/>
            <p:cNvSpPr>
              <a:spLocks noChangeArrowheads="1"/>
            </p:cNvSpPr>
            <p:nvPr/>
          </p:nvSpPr>
          <p:spPr bwMode="auto">
            <a:xfrm rot="5400000">
              <a:off x="765221" y="1463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4" name="AutoShape 238"/>
            <p:cNvSpPr>
              <a:spLocks noChangeArrowheads="1"/>
            </p:cNvSpPr>
            <p:nvPr/>
          </p:nvSpPr>
          <p:spPr bwMode="auto">
            <a:xfrm rot="5400000">
              <a:off x="562021" y="1463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 name="AutoShape 239"/>
            <p:cNvSpPr>
              <a:spLocks noChangeArrowheads="1"/>
            </p:cNvSpPr>
            <p:nvPr/>
          </p:nvSpPr>
          <p:spPr bwMode="auto">
            <a:xfrm rot="5400000">
              <a:off x="358821" y="1463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 name="AutoShape 240"/>
            <p:cNvSpPr>
              <a:spLocks noChangeArrowheads="1"/>
            </p:cNvSpPr>
            <p:nvPr/>
          </p:nvSpPr>
          <p:spPr bwMode="auto">
            <a:xfrm rot="5400000">
              <a:off x="2189738" y="1484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 name="AutoShape 241"/>
            <p:cNvSpPr>
              <a:spLocks noChangeArrowheads="1"/>
            </p:cNvSpPr>
            <p:nvPr/>
          </p:nvSpPr>
          <p:spPr bwMode="auto">
            <a:xfrm rot="5400000">
              <a:off x="2392938" y="1484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 name="AutoShape 242"/>
            <p:cNvSpPr>
              <a:spLocks noChangeArrowheads="1"/>
            </p:cNvSpPr>
            <p:nvPr/>
          </p:nvSpPr>
          <p:spPr bwMode="auto">
            <a:xfrm rot="5400000">
              <a:off x="2596138" y="1484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9" name="AutoShape 243"/>
            <p:cNvSpPr>
              <a:spLocks noChangeArrowheads="1"/>
            </p:cNvSpPr>
            <p:nvPr/>
          </p:nvSpPr>
          <p:spPr bwMode="auto">
            <a:xfrm rot="5400000">
              <a:off x="1984421" y="3410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0" name="AutoShape 244"/>
            <p:cNvSpPr>
              <a:spLocks noChangeArrowheads="1"/>
            </p:cNvSpPr>
            <p:nvPr/>
          </p:nvSpPr>
          <p:spPr bwMode="auto">
            <a:xfrm rot="5400000">
              <a:off x="1781221" y="3410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1" name="AutoShape 245"/>
            <p:cNvSpPr>
              <a:spLocks noChangeArrowheads="1"/>
            </p:cNvSpPr>
            <p:nvPr/>
          </p:nvSpPr>
          <p:spPr bwMode="auto">
            <a:xfrm rot="5400000">
              <a:off x="1578021" y="3410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2" name="AutoShape 246"/>
            <p:cNvSpPr>
              <a:spLocks noChangeArrowheads="1"/>
            </p:cNvSpPr>
            <p:nvPr/>
          </p:nvSpPr>
          <p:spPr bwMode="auto">
            <a:xfrm rot="5400000">
              <a:off x="1374821" y="3410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 name="AutoShape 247"/>
            <p:cNvSpPr>
              <a:spLocks noChangeArrowheads="1"/>
            </p:cNvSpPr>
            <p:nvPr/>
          </p:nvSpPr>
          <p:spPr bwMode="auto">
            <a:xfrm rot="5400000">
              <a:off x="1173738" y="343170"/>
              <a:ext cx="78317" cy="82551"/>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 name="AutoShape 248"/>
            <p:cNvSpPr>
              <a:spLocks noChangeArrowheads="1"/>
            </p:cNvSpPr>
            <p:nvPr/>
          </p:nvSpPr>
          <p:spPr bwMode="auto">
            <a:xfrm rot="5400000">
              <a:off x="968421" y="3410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 name="AutoShape 249"/>
            <p:cNvSpPr>
              <a:spLocks noChangeArrowheads="1"/>
            </p:cNvSpPr>
            <p:nvPr/>
          </p:nvSpPr>
          <p:spPr bwMode="auto">
            <a:xfrm rot="5400000">
              <a:off x="765221" y="3410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 name="AutoShape 250"/>
            <p:cNvSpPr>
              <a:spLocks noChangeArrowheads="1"/>
            </p:cNvSpPr>
            <p:nvPr/>
          </p:nvSpPr>
          <p:spPr bwMode="auto">
            <a:xfrm rot="5400000">
              <a:off x="562021" y="3410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 name="AutoShape 251"/>
            <p:cNvSpPr>
              <a:spLocks noChangeArrowheads="1"/>
            </p:cNvSpPr>
            <p:nvPr/>
          </p:nvSpPr>
          <p:spPr bwMode="auto">
            <a:xfrm rot="5400000">
              <a:off x="358821" y="3410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8" name="AutoShape 252"/>
            <p:cNvSpPr>
              <a:spLocks noChangeArrowheads="1"/>
            </p:cNvSpPr>
            <p:nvPr/>
          </p:nvSpPr>
          <p:spPr bwMode="auto">
            <a:xfrm rot="5400000">
              <a:off x="2189738" y="343170"/>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9" name="AutoShape 253"/>
            <p:cNvSpPr>
              <a:spLocks noChangeArrowheads="1"/>
            </p:cNvSpPr>
            <p:nvPr/>
          </p:nvSpPr>
          <p:spPr bwMode="auto">
            <a:xfrm rot="5400000">
              <a:off x="2392938" y="343170"/>
              <a:ext cx="78317" cy="82551"/>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0" name="AutoShape 254"/>
            <p:cNvSpPr>
              <a:spLocks noChangeArrowheads="1"/>
            </p:cNvSpPr>
            <p:nvPr/>
          </p:nvSpPr>
          <p:spPr bwMode="auto">
            <a:xfrm rot="5400000">
              <a:off x="2596138" y="343170"/>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1" name="AutoShape 255"/>
            <p:cNvSpPr>
              <a:spLocks noChangeArrowheads="1"/>
            </p:cNvSpPr>
            <p:nvPr/>
          </p:nvSpPr>
          <p:spPr bwMode="auto">
            <a:xfrm rot="5400000">
              <a:off x="1983362" y="5347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2" name="AutoShape 256"/>
            <p:cNvSpPr>
              <a:spLocks noChangeArrowheads="1"/>
            </p:cNvSpPr>
            <p:nvPr/>
          </p:nvSpPr>
          <p:spPr bwMode="auto">
            <a:xfrm rot="5400000">
              <a:off x="1780162" y="53473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3" name="AutoShape 257"/>
            <p:cNvSpPr>
              <a:spLocks noChangeArrowheads="1"/>
            </p:cNvSpPr>
            <p:nvPr/>
          </p:nvSpPr>
          <p:spPr bwMode="auto">
            <a:xfrm rot="5400000">
              <a:off x="1576962" y="5347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4" name="AutoShape 258"/>
            <p:cNvSpPr>
              <a:spLocks noChangeArrowheads="1"/>
            </p:cNvSpPr>
            <p:nvPr/>
          </p:nvSpPr>
          <p:spPr bwMode="auto">
            <a:xfrm rot="5400000">
              <a:off x="1373762" y="5347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5" name="AutoShape 259"/>
            <p:cNvSpPr>
              <a:spLocks noChangeArrowheads="1"/>
            </p:cNvSpPr>
            <p:nvPr/>
          </p:nvSpPr>
          <p:spPr bwMode="auto">
            <a:xfrm rot="5400000">
              <a:off x="1172680" y="53684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6" name="AutoShape 260"/>
            <p:cNvSpPr>
              <a:spLocks noChangeArrowheads="1"/>
            </p:cNvSpPr>
            <p:nvPr/>
          </p:nvSpPr>
          <p:spPr bwMode="auto">
            <a:xfrm rot="5400000">
              <a:off x="967362" y="5347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7" name="AutoShape 261"/>
            <p:cNvSpPr>
              <a:spLocks noChangeArrowheads="1"/>
            </p:cNvSpPr>
            <p:nvPr/>
          </p:nvSpPr>
          <p:spPr bwMode="auto">
            <a:xfrm rot="5400000">
              <a:off x="764162" y="53473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8" name="AutoShape 262"/>
            <p:cNvSpPr>
              <a:spLocks noChangeArrowheads="1"/>
            </p:cNvSpPr>
            <p:nvPr/>
          </p:nvSpPr>
          <p:spPr bwMode="auto">
            <a:xfrm rot="5400000">
              <a:off x="560962" y="53473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39" name="AutoShape 263"/>
            <p:cNvSpPr>
              <a:spLocks noChangeArrowheads="1"/>
            </p:cNvSpPr>
            <p:nvPr/>
          </p:nvSpPr>
          <p:spPr bwMode="auto">
            <a:xfrm rot="5400000">
              <a:off x="357762" y="53473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0" name="AutoShape 264"/>
            <p:cNvSpPr>
              <a:spLocks noChangeArrowheads="1"/>
            </p:cNvSpPr>
            <p:nvPr/>
          </p:nvSpPr>
          <p:spPr bwMode="auto">
            <a:xfrm rot="5400000">
              <a:off x="2188680" y="53684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1" name="AutoShape 265"/>
            <p:cNvSpPr>
              <a:spLocks noChangeArrowheads="1"/>
            </p:cNvSpPr>
            <p:nvPr/>
          </p:nvSpPr>
          <p:spPr bwMode="auto">
            <a:xfrm rot="5400000">
              <a:off x="2391880" y="53684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2" name="AutoShape 266"/>
            <p:cNvSpPr>
              <a:spLocks noChangeArrowheads="1"/>
            </p:cNvSpPr>
            <p:nvPr/>
          </p:nvSpPr>
          <p:spPr bwMode="auto">
            <a:xfrm rot="5400000">
              <a:off x="2595080" y="536846"/>
              <a:ext cx="80433" cy="82551"/>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3" name="AutoShape 267"/>
            <p:cNvSpPr>
              <a:spLocks noChangeArrowheads="1"/>
            </p:cNvSpPr>
            <p:nvPr/>
          </p:nvSpPr>
          <p:spPr bwMode="auto">
            <a:xfrm rot="5400000">
              <a:off x="1983362" y="729463"/>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4" name="AutoShape 268"/>
            <p:cNvSpPr>
              <a:spLocks noChangeArrowheads="1"/>
            </p:cNvSpPr>
            <p:nvPr/>
          </p:nvSpPr>
          <p:spPr bwMode="auto">
            <a:xfrm rot="5400000">
              <a:off x="1780162" y="7294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5" name="AutoShape 269"/>
            <p:cNvSpPr>
              <a:spLocks noChangeArrowheads="1"/>
            </p:cNvSpPr>
            <p:nvPr/>
          </p:nvSpPr>
          <p:spPr bwMode="auto">
            <a:xfrm rot="5400000">
              <a:off x="1576962" y="729463"/>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6" name="AutoShape 270"/>
            <p:cNvSpPr>
              <a:spLocks noChangeArrowheads="1"/>
            </p:cNvSpPr>
            <p:nvPr/>
          </p:nvSpPr>
          <p:spPr bwMode="auto">
            <a:xfrm rot="5400000">
              <a:off x="1373762" y="7294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7" name="AutoShape 271"/>
            <p:cNvSpPr>
              <a:spLocks noChangeArrowheads="1"/>
            </p:cNvSpPr>
            <p:nvPr/>
          </p:nvSpPr>
          <p:spPr bwMode="auto">
            <a:xfrm rot="5400000">
              <a:off x="1172680" y="7315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8" name="AutoShape 272"/>
            <p:cNvSpPr>
              <a:spLocks noChangeArrowheads="1"/>
            </p:cNvSpPr>
            <p:nvPr/>
          </p:nvSpPr>
          <p:spPr bwMode="auto">
            <a:xfrm rot="5400000">
              <a:off x="967362" y="7294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49" name="AutoShape 273"/>
            <p:cNvSpPr>
              <a:spLocks noChangeArrowheads="1"/>
            </p:cNvSpPr>
            <p:nvPr/>
          </p:nvSpPr>
          <p:spPr bwMode="auto">
            <a:xfrm rot="5400000">
              <a:off x="764162" y="7294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50" name="AutoShape 274"/>
            <p:cNvSpPr>
              <a:spLocks noChangeArrowheads="1"/>
            </p:cNvSpPr>
            <p:nvPr/>
          </p:nvSpPr>
          <p:spPr bwMode="auto">
            <a:xfrm rot="5400000">
              <a:off x="560962" y="729463"/>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51" name="AutoShape 275"/>
            <p:cNvSpPr>
              <a:spLocks noChangeArrowheads="1"/>
            </p:cNvSpPr>
            <p:nvPr/>
          </p:nvSpPr>
          <p:spPr bwMode="auto">
            <a:xfrm rot="5400000">
              <a:off x="357762" y="7294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52" name="AutoShape 276"/>
            <p:cNvSpPr>
              <a:spLocks noChangeArrowheads="1"/>
            </p:cNvSpPr>
            <p:nvPr/>
          </p:nvSpPr>
          <p:spPr bwMode="auto">
            <a:xfrm rot="5400000">
              <a:off x="2188680" y="7315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53" name="AutoShape 277"/>
            <p:cNvSpPr>
              <a:spLocks noChangeArrowheads="1"/>
            </p:cNvSpPr>
            <p:nvPr/>
          </p:nvSpPr>
          <p:spPr bwMode="auto">
            <a:xfrm rot="5400000">
              <a:off x="2391880" y="7315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54" name="AutoShape 278"/>
            <p:cNvSpPr>
              <a:spLocks noChangeArrowheads="1"/>
            </p:cNvSpPr>
            <p:nvPr/>
          </p:nvSpPr>
          <p:spPr bwMode="auto">
            <a:xfrm rot="5400000">
              <a:off x="2595080" y="7315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cxnSp>
          <p:nvCxnSpPr>
            <p:cNvPr id="60" name="AutoShape 305"/>
            <p:cNvCxnSpPr>
              <a:cxnSpLocks noChangeShapeType="1"/>
              <a:stCxn id="27" idx="1"/>
              <a:endCxn id="153" idx="0"/>
            </p:cNvCxnSpPr>
            <p:nvPr/>
          </p:nvCxnSpPr>
          <p:spPr bwMode="auto">
            <a:xfrm flipH="1">
              <a:off x="241345" y="421488"/>
              <a:ext cx="138296" cy="908039"/>
            </a:xfrm>
            <a:prstGeom prst="straightConnector1">
              <a:avLst/>
            </a:prstGeom>
            <a:noFill/>
            <a:ln w="12700">
              <a:solidFill>
                <a:schemeClr val="tx1"/>
              </a:solidFill>
              <a:round/>
              <a:headEnd/>
              <a:tailEnd type="triangle"/>
            </a:ln>
            <a:effectLst>
              <a:outerShdw dist="35921" dir="2700000" algn="ctr" rotWithShape="0">
                <a:schemeClr val="bg2"/>
              </a:outerShdw>
            </a:effectLst>
            <a:extLst>
              <a:ext uri="{909E8E84-426E-40DD-AFC4-6F175D3DCCD1}">
                <a14:hiddenFill xmlns:a14="http://schemas.microsoft.com/office/drawing/2010/main">
                  <a:noFill/>
                </a14:hiddenFill>
              </a:ext>
            </a:extLst>
          </p:spPr>
        </p:cxnSp>
        <p:cxnSp>
          <p:nvCxnSpPr>
            <p:cNvPr id="61" name="AutoShape 306"/>
            <p:cNvCxnSpPr>
              <a:cxnSpLocks noChangeShapeType="1"/>
              <a:endCxn id="154" idx="0"/>
            </p:cNvCxnSpPr>
            <p:nvPr/>
          </p:nvCxnSpPr>
          <p:spPr bwMode="auto">
            <a:xfrm flipH="1">
              <a:off x="432905" y="525194"/>
              <a:ext cx="165100" cy="80433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307"/>
            <p:cNvCxnSpPr>
              <a:cxnSpLocks noChangeShapeType="1"/>
              <a:stCxn id="42" idx="3"/>
              <a:endCxn id="164" idx="0"/>
            </p:cNvCxnSpPr>
            <p:nvPr/>
          </p:nvCxnSpPr>
          <p:spPr bwMode="auto">
            <a:xfrm flipH="1">
              <a:off x="2561212" y="561461"/>
              <a:ext cx="32808" cy="7807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308"/>
            <p:cNvCxnSpPr>
              <a:cxnSpLocks noChangeShapeType="1"/>
              <a:endCxn id="155" idx="0"/>
            </p:cNvCxnSpPr>
            <p:nvPr/>
          </p:nvCxnSpPr>
          <p:spPr bwMode="auto">
            <a:xfrm>
              <a:off x="604354" y="324110"/>
              <a:ext cx="48684" cy="100541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AutoShape 311"/>
            <p:cNvCxnSpPr>
              <a:cxnSpLocks noChangeShapeType="1"/>
              <a:endCxn id="159" idx="0"/>
            </p:cNvCxnSpPr>
            <p:nvPr/>
          </p:nvCxnSpPr>
          <p:spPr bwMode="auto">
            <a:xfrm flipH="1">
              <a:off x="1491237" y="508261"/>
              <a:ext cx="135467" cy="8255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AutoShape 312"/>
            <p:cNvCxnSpPr>
              <a:cxnSpLocks noChangeShapeType="1"/>
              <a:stCxn id="9" idx="0"/>
              <a:endCxn id="160" idx="0"/>
            </p:cNvCxnSpPr>
            <p:nvPr/>
          </p:nvCxnSpPr>
          <p:spPr bwMode="auto">
            <a:xfrm>
              <a:off x="1635518" y="226755"/>
              <a:ext cx="70561" cy="110700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AutoShape 313"/>
            <p:cNvCxnSpPr>
              <a:cxnSpLocks noChangeShapeType="1"/>
              <a:endCxn id="161" idx="0"/>
            </p:cNvCxnSpPr>
            <p:nvPr/>
          </p:nvCxnSpPr>
          <p:spPr bwMode="auto">
            <a:xfrm>
              <a:off x="1823553" y="334693"/>
              <a:ext cx="86784" cy="9990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AutoShape 314"/>
            <p:cNvCxnSpPr>
              <a:cxnSpLocks noChangeShapeType="1"/>
              <a:stCxn id="29" idx="1"/>
              <a:endCxn id="163" idx="0"/>
            </p:cNvCxnSpPr>
            <p:nvPr/>
          </p:nvCxnSpPr>
          <p:spPr bwMode="auto">
            <a:xfrm flipH="1">
              <a:off x="2336846" y="423604"/>
              <a:ext cx="76913" cy="914389"/>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AutoShape 412"/>
            <p:cNvCxnSpPr>
              <a:cxnSpLocks noChangeShapeType="1"/>
              <a:endCxn id="156" idx="0"/>
            </p:cNvCxnSpPr>
            <p:nvPr/>
          </p:nvCxnSpPr>
          <p:spPr bwMode="auto">
            <a:xfrm>
              <a:off x="805437" y="330460"/>
              <a:ext cx="59267" cy="9990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AutoShape 413"/>
            <p:cNvCxnSpPr>
              <a:cxnSpLocks noChangeShapeType="1"/>
              <a:stCxn id="12" idx="2"/>
              <a:endCxn id="157" idx="0"/>
            </p:cNvCxnSpPr>
            <p:nvPr/>
          </p:nvCxnSpPr>
          <p:spPr bwMode="auto">
            <a:xfrm>
              <a:off x="966304" y="203819"/>
              <a:ext cx="92075" cy="112570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0" name="AutoShape 414"/>
            <p:cNvCxnSpPr>
              <a:cxnSpLocks noChangeShapeType="1"/>
              <a:endCxn id="158" idx="0"/>
            </p:cNvCxnSpPr>
            <p:nvPr/>
          </p:nvCxnSpPr>
          <p:spPr bwMode="auto">
            <a:xfrm>
              <a:off x="1216072" y="139961"/>
              <a:ext cx="55033" cy="11895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AutoShape 415"/>
            <p:cNvCxnSpPr>
              <a:cxnSpLocks noChangeShapeType="1"/>
              <a:endCxn id="162" idx="0"/>
            </p:cNvCxnSpPr>
            <p:nvPr/>
          </p:nvCxnSpPr>
          <p:spPr bwMode="auto">
            <a:xfrm>
              <a:off x="2020404" y="535776"/>
              <a:ext cx="118533" cy="797984"/>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 name="AutoShape 669"/>
            <p:cNvCxnSpPr>
              <a:cxnSpLocks noChangeShapeType="1"/>
              <a:stCxn id="75" idx="2"/>
              <a:endCxn id="243" idx="0"/>
            </p:cNvCxnSpPr>
            <p:nvPr/>
          </p:nvCxnSpPr>
          <p:spPr bwMode="auto">
            <a:xfrm>
              <a:off x="297438" y="1078786"/>
              <a:ext cx="410373" cy="1526268"/>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5" name="Oval 671"/>
            <p:cNvSpPr>
              <a:spLocks noChangeArrowheads="1"/>
            </p:cNvSpPr>
            <p:nvPr/>
          </p:nvSpPr>
          <p:spPr bwMode="auto">
            <a:xfrm>
              <a:off x="297438" y="1073493"/>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6" name="Oval 673"/>
            <p:cNvSpPr>
              <a:spLocks noChangeArrowheads="1"/>
            </p:cNvSpPr>
            <p:nvPr/>
          </p:nvSpPr>
          <p:spPr bwMode="auto">
            <a:xfrm>
              <a:off x="629753" y="1073493"/>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7" name="Oval 680"/>
            <p:cNvSpPr>
              <a:spLocks noChangeArrowheads="1"/>
            </p:cNvSpPr>
            <p:nvPr/>
          </p:nvSpPr>
          <p:spPr bwMode="auto">
            <a:xfrm>
              <a:off x="2079671" y="1088311"/>
              <a:ext cx="10583"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78" name="Oval 681"/>
            <p:cNvSpPr>
              <a:spLocks noChangeArrowheads="1"/>
            </p:cNvSpPr>
            <p:nvPr/>
          </p:nvSpPr>
          <p:spPr bwMode="auto">
            <a:xfrm>
              <a:off x="2361187" y="1086193"/>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cxnSp>
          <p:nvCxnSpPr>
            <p:cNvPr id="79" name="AutoShape 684"/>
            <p:cNvCxnSpPr>
              <a:cxnSpLocks noChangeShapeType="1"/>
              <a:stCxn id="76" idx="6"/>
              <a:endCxn id="249" idx="0"/>
            </p:cNvCxnSpPr>
            <p:nvPr/>
          </p:nvCxnSpPr>
          <p:spPr bwMode="auto">
            <a:xfrm>
              <a:off x="640338" y="1078785"/>
              <a:ext cx="283373" cy="1522035"/>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AutoShape 685"/>
            <p:cNvCxnSpPr>
              <a:cxnSpLocks noChangeShapeType="1"/>
              <a:stCxn id="165" idx="5"/>
              <a:endCxn id="255" idx="0"/>
            </p:cNvCxnSpPr>
            <p:nvPr/>
          </p:nvCxnSpPr>
          <p:spPr bwMode="auto">
            <a:xfrm flipH="1">
              <a:off x="1145960" y="1088878"/>
              <a:ext cx="113011" cy="1511943"/>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 name="AutoShape 686"/>
            <p:cNvCxnSpPr>
              <a:cxnSpLocks noChangeShapeType="1"/>
              <a:stCxn id="166" idx="1"/>
              <a:endCxn id="261" idx="0"/>
            </p:cNvCxnSpPr>
            <p:nvPr/>
          </p:nvCxnSpPr>
          <p:spPr bwMode="auto">
            <a:xfrm flipH="1">
              <a:off x="1361860" y="1083510"/>
              <a:ext cx="505576" cy="1519428"/>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 name="AutoShape 687"/>
            <p:cNvCxnSpPr>
              <a:cxnSpLocks noChangeShapeType="1"/>
              <a:stCxn id="77" idx="5"/>
            </p:cNvCxnSpPr>
            <p:nvPr/>
          </p:nvCxnSpPr>
          <p:spPr bwMode="auto">
            <a:xfrm flipH="1">
              <a:off x="1527220" y="1096778"/>
              <a:ext cx="560917" cy="1746249"/>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AutoShape 688"/>
            <p:cNvCxnSpPr>
              <a:cxnSpLocks noChangeShapeType="1"/>
              <a:stCxn id="78" idx="2"/>
              <a:endCxn id="267" idx="0"/>
            </p:cNvCxnSpPr>
            <p:nvPr/>
          </p:nvCxnSpPr>
          <p:spPr bwMode="auto">
            <a:xfrm flipH="1">
              <a:off x="1787311" y="1091486"/>
              <a:ext cx="573876" cy="1509335"/>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 name="AutoShape 817"/>
            <p:cNvCxnSpPr>
              <a:cxnSpLocks noChangeShapeType="1"/>
              <a:stCxn id="241" idx="2"/>
              <a:endCxn id="167" idx="0"/>
            </p:cNvCxnSpPr>
            <p:nvPr/>
          </p:nvCxnSpPr>
          <p:spPr bwMode="auto">
            <a:xfrm flipH="1">
              <a:off x="281563" y="3233705"/>
              <a:ext cx="382144" cy="758569"/>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4" name="AutoShape 818"/>
            <p:cNvCxnSpPr>
              <a:cxnSpLocks noChangeShapeType="1"/>
              <a:stCxn id="247" idx="5"/>
              <a:endCxn id="168" idx="0"/>
            </p:cNvCxnSpPr>
            <p:nvPr/>
          </p:nvCxnSpPr>
          <p:spPr bwMode="auto">
            <a:xfrm flipH="1">
              <a:off x="472063" y="3174091"/>
              <a:ext cx="347931" cy="81818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5" name="AutoShape 819"/>
            <p:cNvCxnSpPr>
              <a:cxnSpLocks noChangeShapeType="1"/>
              <a:stCxn id="252" idx="2"/>
              <a:endCxn id="170" idx="0"/>
            </p:cNvCxnSpPr>
            <p:nvPr/>
          </p:nvCxnSpPr>
          <p:spPr bwMode="auto">
            <a:xfrm flipH="1">
              <a:off x="903863" y="3036854"/>
              <a:ext cx="197375" cy="95542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6" name="AutoShape 822"/>
            <p:cNvCxnSpPr>
              <a:cxnSpLocks noChangeShapeType="1"/>
              <a:stCxn id="248" idx="3"/>
              <a:endCxn id="169" idx="0"/>
            </p:cNvCxnSpPr>
            <p:nvPr/>
          </p:nvCxnSpPr>
          <p:spPr bwMode="auto">
            <a:xfrm flipH="1">
              <a:off x="692197" y="3424204"/>
              <a:ext cx="150735" cy="568069"/>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7" name="AutoShape 823"/>
            <p:cNvCxnSpPr>
              <a:cxnSpLocks noChangeShapeType="1"/>
              <a:stCxn id="260" idx="2"/>
              <a:endCxn id="171" idx="0"/>
            </p:cNvCxnSpPr>
            <p:nvPr/>
          </p:nvCxnSpPr>
          <p:spPr bwMode="auto">
            <a:xfrm flipH="1">
              <a:off x="1098597" y="3426321"/>
              <a:ext cx="219161" cy="56595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8" name="AutoShape 825"/>
            <p:cNvCxnSpPr>
              <a:cxnSpLocks noChangeShapeType="1"/>
              <a:stCxn id="274" idx="4"/>
              <a:endCxn id="172" idx="0"/>
            </p:cNvCxnSpPr>
            <p:nvPr/>
          </p:nvCxnSpPr>
          <p:spPr bwMode="auto">
            <a:xfrm flipH="1">
              <a:off x="1310263" y="2624451"/>
              <a:ext cx="155315" cy="136782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9" name="AutoShape 826"/>
            <p:cNvCxnSpPr>
              <a:cxnSpLocks noChangeShapeType="1"/>
              <a:stCxn id="277" idx="3"/>
              <a:endCxn id="173" idx="0"/>
            </p:cNvCxnSpPr>
            <p:nvPr/>
          </p:nvCxnSpPr>
          <p:spPr bwMode="auto">
            <a:xfrm>
              <a:off x="1488516" y="3229471"/>
              <a:ext cx="41881" cy="76703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 name="AutoShape 827"/>
            <p:cNvCxnSpPr>
              <a:cxnSpLocks noChangeShapeType="1"/>
              <a:stCxn id="278" idx="1"/>
              <a:endCxn id="174" idx="0"/>
            </p:cNvCxnSpPr>
            <p:nvPr/>
          </p:nvCxnSpPr>
          <p:spPr bwMode="auto">
            <a:xfrm>
              <a:off x="1548128" y="3401267"/>
              <a:ext cx="198169" cy="59524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1" name="AutoShape 828"/>
            <p:cNvCxnSpPr>
              <a:cxnSpLocks noChangeShapeType="1"/>
              <a:stCxn id="275" idx="2"/>
              <a:endCxn id="175" idx="0"/>
            </p:cNvCxnSpPr>
            <p:nvPr/>
          </p:nvCxnSpPr>
          <p:spPr bwMode="auto">
            <a:xfrm>
              <a:off x="1525192" y="2842120"/>
              <a:ext cx="424305" cy="115438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2" name="AutoShape 829"/>
            <p:cNvCxnSpPr>
              <a:cxnSpLocks noChangeShapeType="1"/>
              <a:stCxn id="267" idx="1"/>
              <a:endCxn id="176" idx="0"/>
            </p:cNvCxnSpPr>
            <p:nvPr/>
          </p:nvCxnSpPr>
          <p:spPr bwMode="auto">
            <a:xfrm>
              <a:off x="1787312" y="3394571"/>
              <a:ext cx="390784" cy="60193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3" name="AutoShape 830"/>
            <p:cNvCxnSpPr>
              <a:cxnSpLocks noChangeShapeType="1"/>
              <a:stCxn id="265" idx="1"/>
              <a:endCxn id="177" idx="0"/>
            </p:cNvCxnSpPr>
            <p:nvPr/>
          </p:nvCxnSpPr>
          <p:spPr bwMode="auto">
            <a:xfrm>
              <a:off x="1766145" y="3206534"/>
              <a:ext cx="610919" cy="79420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4" name="AutoShape 831"/>
            <p:cNvCxnSpPr>
              <a:cxnSpLocks noChangeShapeType="1"/>
              <a:stCxn id="264" idx="1"/>
              <a:endCxn id="178" idx="0"/>
            </p:cNvCxnSpPr>
            <p:nvPr/>
          </p:nvCxnSpPr>
          <p:spPr bwMode="auto">
            <a:xfrm>
              <a:off x="1766144" y="3013298"/>
              <a:ext cx="835285" cy="99167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5" name="Oval 835"/>
            <p:cNvSpPr>
              <a:spLocks noChangeArrowheads="1"/>
            </p:cNvSpPr>
            <p:nvPr/>
          </p:nvSpPr>
          <p:spPr bwMode="auto">
            <a:xfrm>
              <a:off x="452685" y="3662677"/>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46" name="Oval 837"/>
            <p:cNvSpPr>
              <a:spLocks noChangeArrowheads="1"/>
            </p:cNvSpPr>
            <p:nvPr/>
          </p:nvSpPr>
          <p:spPr bwMode="auto">
            <a:xfrm>
              <a:off x="964749" y="3652095"/>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cxnSp>
          <p:nvCxnSpPr>
            <p:cNvPr id="148" name="AutoShape 841"/>
            <p:cNvCxnSpPr>
              <a:cxnSpLocks noChangeShapeType="1"/>
              <a:stCxn id="145" idx="0"/>
              <a:endCxn id="343" idx="0"/>
            </p:cNvCxnSpPr>
            <p:nvPr/>
          </p:nvCxnSpPr>
          <p:spPr bwMode="auto">
            <a:xfrm>
              <a:off x="457976" y="3662677"/>
              <a:ext cx="270525" cy="1605123"/>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9" name="AutoShape 842"/>
            <p:cNvCxnSpPr>
              <a:cxnSpLocks noChangeShapeType="1"/>
              <a:stCxn id="179" idx="6"/>
              <a:endCxn id="349" idx="0"/>
            </p:cNvCxnSpPr>
            <p:nvPr/>
          </p:nvCxnSpPr>
          <p:spPr bwMode="auto">
            <a:xfrm>
              <a:off x="619171" y="3665854"/>
              <a:ext cx="325231" cy="1597713"/>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0" name="AutoShape 843"/>
            <p:cNvCxnSpPr>
              <a:cxnSpLocks noChangeShapeType="1"/>
              <a:stCxn id="180" idx="3"/>
              <a:endCxn id="355" idx="0"/>
            </p:cNvCxnSpPr>
            <p:nvPr/>
          </p:nvCxnSpPr>
          <p:spPr bwMode="auto">
            <a:xfrm>
              <a:off x="772056" y="3665362"/>
              <a:ext cx="394595" cy="1598205"/>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1" name="AutoShape 845"/>
            <p:cNvCxnSpPr>
              <a:cxnSpLocks noChangeShapeType="1"/>
              <a:stCxn id="320" idx="7"/>
              <a:endCxn id="367" idx="0"/>
            </p:cNvCxnSpPr>
            <p:nvPr/>
          </p:nvCxnSpPr>
          <p:spPr bwMode="auto">
            <a:xfrm flipH="1">
              <a:off x="1808001" y="3676001"/>
              <a:ext cx="548363" cy="1587567"/>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3" name="Rectangle 850"/>
            <p:cNvSpPr>
              <a:spLocks noChangeArrowheads="1"/>
            </p:cNvSpPr>
            <p:nvPr/>
          </p:nvSpPr>
          <p:spPr bwMode="auto">
            <a:xfrm>
              <a:off x="170437" y="1329527"/>
              <a:ext cx="141816"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4" name="Rectangle 851"/>
            <p:cNvSpPr>
              <a:spLocks noChangeArrowheads="1"/>
            </p:cNvSpPr>
            <p:nvPr/>
          </p:nvSpPr>
          <p:spPr bwMode="auto">
            <a:xfrm>
              <a:off x="360937" y="1329527"/>
              <a:ext cx="141816" cy="920749"/>
            </a:xfrm>
            <a:prstGeom prst="rect">
              <a:avLst/>
            </a:prstGeom>
            <a:noFill/>
            <a:ln w="9525">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155" name="Rectangle 852"/>
            <p:cNvSpPr>
              <a:spLocks noChangeArrowheads="1"/>
            </p:cNvSpPr>
            <p:nvPr/>
          </p:nvSpPr>
          <p:spPr bwMode="auto">
            <a:xfrm>
              <a:off x="581071" y="1329527"/>
              <a:ext cx="141816"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6" name="Rectangle 853"/>
            <p:cNvSpPr>
              <a:spLocks noChangeArrowheads="1"/>
            </p:cNvSpPr>
            <p:nvPr/>
          </p:nvSpPr>
          <p:spPr bwMode="auto">
            <a:xfrm>
              <a:off x="792737" y="1329527"/>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7" name="Rectangle 854"/>
            <p:cNvSpPr>
              <a:spLocks noChangeArrowheads="1"/>
            </p:cNvSpPr>
            <p:nvPr/>
          </p:nvSpPr>
          <p:spPr bwMode="auto">
            <a:xfrm>
              <a:off x="987471" y="1329527"/>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8" name="Rectangle 855"/>
            <p:cNvSpPr>
              <a:spLocks noChangeArrowheads="1"/>
            </p:cNvSpPr>
            <p:nvPr/>
          </p:nvSpPr>
          <p:spPr bwMode="auto">
            <a:xfrm>
              <a:off x="1199137" y="1329527"/>
              <a:ext cx="141816"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59" name="Rectangle 856"/>
            <p:cNvSpPr>
              <a:spLocks noChangeArrowheads="1"/>
            </p:cNvSpPr>
            <p:nvPr/>
          </p:nvSpPr>
          <p:spPr bwMode="auto">
            <a:xfrm>
              <a:off x="1419271" y="1333760"/>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0" name="Rectangle 857"/>
            <p:cNvSpPr>
              <a:spLocks noChangeArrowheads="1"/>
            </p:cNvSpPr>
            <p:nvPr/>
          </p:nvSpPr>
          <p:spPr bwMode="auto">
            <a:xfrm>
              <a:off x="1635171" y="1333760"/>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1" name="Rectangle 858"/>
            <p:cNvSpPr>
              <a:spLocks noChangeArrowheads="1"/>
            </p:cNvSpPr>
            <p:nvPr/>
          </p:nvSpPr>
          <p:spPr bwMode="auto">
            <a:xfrm>
              <a:off x="1838371" y="1333760"/>
              <a:ext cx="141816"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2" name="Rectangle 859"/>
            <p:cNvSpPr>
              <a:spLocks noChangeArrowheads="1"/>
            </p:cNvSpPr>
            <p:nvPr/>
          </p:nvSpPr>
          <p:spPr bwMode="auto">
            <a:xfrm>
              <a:off x="2066971" y="1333760"/>
              <a:ext cx="141816"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3" name="Rectangle 860"/>
            <p:cNvSpPr>
              <a:spLocks noChangeArrowheads="1"/>
            </p:cNvSpPr>
            <p:nvPr/>
          </p:nvSpPr>
          <p:spPr bwMode="auto">
            <a:xfrm>
              <a:off x="2265937" y="1337994"/>
              <a:ext cx="141816"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4" name="Rectangle 861"/>
            <p:cNvSpPr>
              <a:spLocks noChangeArrowheads="1"/>
            </p:cNvSpPr>
            <p:nvPr/>
          </p:nvSpPr>
          <p:spPr bwMode="auto">
            <a:xfrm>
              <a:off x="2490304" y="1342227"/>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5" name="Oval 862"/>
            <p:cNvSpPr>
              <a:spLocks noChangeArrowheads="1"/>
            </p:cNvSpPr>
            <p:nvPr/>
          </p:nvSpPr>
          <p:spPr bwMode="auto">
            <a:xfrm>
              <a:off x="1249938" y="1079845"/>
              <a:ext cx="10583"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6" name="Oval 863"/>
            <p:cNvSpPr>
              <a:spLocks noChangeArrowheads="1"/>
            </p:cNvSpPr>
            <p:nvPr/>
          </p:nvSpPr>
          <p:spPr bwMode="auto">
            <a:xfrm>
              <a:off x="1865887" y="1081960"/>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7" name="Rectangle 865"/>
            <p:cNvSpPr>
              <a:spLocks noChangeArrowheads="1"/>
            </p:cNvSpPr>
            <p:nvPr/>
          </p:nvSpPr>
          <p:spPr bwMode="auto">
            <a:xfrm>
              <a:off x="210654" y="3992274"/>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8" name="Rectangle 866"/>
            <p:cNvSpPr>
              <a:spLocks noChangeArrowheads="1"/>
            </p:cNvSpPr>
            <p:nvPr/>
          </p:nvSpPr>
          <p:spPr bwMode="auto">
            <a:xfrm>
              <a:off x="401154" y="399227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69" name="Rectangle 867"/>
            <p:cNvSpPr>
              <a:spLocks noChangeArrowheads="1"/>
            </p:cNvSpPr>
            <p:nvPr/>
          </p:nvSpPr>
          <p:spPr bwMode="auto">
            <a:xfrm>
              <a:off x="621288" y="399227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0" name="Rectangle 868"/>
            <p:cNvSpPr>
              <a:spLocks noChangeArrowheads="1"/>
            </p:cNvSpPr>
            <p:nvPr/>
          </p:nvSpPr>
          <p:spPr bwMode="auto">
            <a:xfrm>
              <a:off x="832954" y="399227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1" name="Rectangle 869"/>
            <p:cNvSpPr>
              <a:spLocks noChangeArrowheads="1"/>
            </p:cNvSpPr>
            <p:nvPr/>
          </p:nvSpPr>
          <p:spPr bwMode="auto">
            <a:xfrm>
              <a:off x="1027688" y="3992274"/>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2" name="Rectangle 870"/>
            <p:cNvSpPr>
              <a:spLocks noChangeArrowheads="1"/>
            </p:cNvSpPr>
            <p:nvPr/>
          </p:nvSpPr>
          <p:spPr bwMode="auto">
            <a:xfrm>
              <a:off x="1239354" y="3992274"/>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3" name="Rectangle 871"/>
            <p:cNvSpPr>
              <a:spLocks noChangeArrowheads="1"/>
            </p:cNvSpPr>
            <p:nvPr/>
          </p:nvSpPr>
          <p:spPr bwMode="auto">
            <a:xfrm>
              <a:off x="1459488" y="3996507"/>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4" name="Rectangle 872"/>
            <p:cNvSpPr>
              <a:spLocks noChangeArrowheads="1"/>
            </p:cNvSpPr>
            <p:nvPr/>
          </p:nvSpPr>
          <p:spPr bwMode="auto">
            <a:xfrm>
              <a:off x="1675388" y="3996507"/>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5" name="Rectangle 873"/>
            <p:cNvSpPr>
              <a:spLocks noChangeArrowheads="1"/>
            </p:cNvSpPr>
            <p:nvPr/>
          </p:nvSpPr>
          <p:spPr bwMode="auto">
            <a:xfrm>
              <a:off x="1878588" y="3996507"/>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6" name="Rectangle 874"/>
            <p:cNvSpPr>
              <a:spLocks noChangeArrowheads="1"/>
            </p:cNvSpPr>
            <p:nvPr/>
          </p:nvSpPr>
          <p:spPr bwMode="auto">
            <a:xfrm>
              <a:off x="2107188" y="3996507"/>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7" name="Rectangle 875"/>
            <p:cNvSpPr>
              <a:spLocks noChangeArrowheads="1"/>
            </p:cNvSpPr>
            <p:nvPr/>
          </p:nvSpPr>
          <p:spPr bwMode="auto">
            <a:xfrm>
              <a:off x="2306154" y="4000740"/>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8" name="Rectangle 876"/>
            <p:cNvSpPr>
              <a:spLocks noChangeArrowheads="1"/>
            </p:cNvSpPr>
            <p:nvPr/>
          </p:nvSpPr>
          <p:spPr bwMode="auto">
            <a:xfrm>
              <a:off x="2530521" y="400497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79" name="Oval 878"/>
            <p:cNvSpPr>
              <a:spLocks noChangeArrowheads="1"/>
            </p:cNvSpPr>
            <p:nvPr/>
          </p:nvSpPr>
          <p:spPr bwMode="auto">
            <a:xfrm>
              <a:off x="608587" y="3660562"/>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0" name="Oval 879"/>
            <p:cNvSpPr>
              <a:spLocks noChangeArrowheads="1"/>
            </p:cNvSpPr>
            <p:nvPr/>
          </p:nvSpPr>
          <p:spPr bwMode="auto">
            <a:xfrm>
              <a:off x="770507" y="3656329"/>
              <a:ext cx="10583"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181" name="Oval 880"/>
            <p:cNvSpPr>
              <a:spLocks noChangeArrowheads="1"/>
            </p:cNvSpPr>
            <p:nvPr/>
          </p:nvSpPr>
          <p:spPr bwMode="auto">
            <a:xfrm>
              <a:off x="1948261" y="3656329"/>
              <a:ext cx="10583"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3" name="AutoShape 242"/>
            <p:cNvSpPr>
              <a:spLocks noChangeArrowheads="1"/>
            </p:cNvSpPr>
            <p:nvPr/>
          </p:nvSpPr>
          <p:spPr bwMode="auto">
            <a:xfrm rot="5400000">
              <a:off x="382832" y="1389107"/>
              <a:ext cx="78317" cy="82551"/>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34" name="AutoShape 254"/>
            <p:cNvSpPr>
              <a:spLocks noChangeArrowheads="1"/>
            </p:cNvSpPr>
            <p:nvPr/>
          </p:nvSpPr>
          <p:spPr bwMode="auto">
            <a:xfrm rot="5400000">
              <a:off x="382832" y="1583841"/>
              <a:ext cx="78317" cy="82551"/>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35" name="AutoShape 266"/>
            <p:cNvSpPr>
              <a:spLocks noChangeArrowheads="1"/>
            </p:cNvSpPr>
            <p:nvPr/>
          </p:nvSpPr>
          <p:spPr bwMode="auto">
            <a:xfrm rot="5400000">
              <a:off x="381774" y="1777517"/>
              <a:ext cx="80433" cy="82551"/>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36" name="AutoShape 278"/>
            <p:cNvSpPr>
              <a:spLocks noChangeArrowheads="1"/>
            </p:cNvSpPr>
            <p:nvPr/>
          </p:nvSpPr>
          <p:spPr bwMode="auto">
            <a:xfrm rot="5400000">
              <a:off x="381774" y="1972250"/>
              <a:ext cx="80433" cy="82551"/>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37" name="AutoShape 278"/>
            <p:cNvSpPr>
              <a:spLocks noChangeArrowheads="1"/>
            </p:cNvSpPr>
            <p:nvPr/>
          </p:nvSpPr>
          <p:spPr bwMode="auto">
            <a:xfrm rot="5400000">
              <a:off x="381776" y="2158265"/>
              <a:ext cx="80433" cy="82551"/>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38" name="AutoShape 350"/>
            <p:cNvSpPr>
              <a:spLocks noChangeArrowheads="1"/>
            </p:cNvSpPr>
            <p:nvPr/>
          </p:nvSpPr>
          <p:spPr bwMode="auto">
            <a:xfrm>
              <a:off x="604094" y="2573305"/>
              <a:ext cx="82551" cy="78316"/>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39" name="AutoShape 351"/>
            <p:cNvSpPr>
              <a:spLocks noChangeArrowheads="1"/>
            </p:cNvSpPr>
            <p:nvPr/>
          </p:nvSpPr>
          <p:spPr bwMode="auto">
            <a:xfrm>
              <a:off x="604094" y="2768038"/>
              <a:ext cx="82551" cy="78316"/>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0" name="AutoShape 352"/>
            <p:cNvSpPr>
              <a:spLocks noChangeArrowheads="1"/>
            </p:cNvSpPr>
            <p:nvPr/>
          </p:nvSpPr>
          <p:spPr bwMode="auto">
            <a:xfrm>
              <a:off x="604094" y="2960654"/>
              <a:ext cx="82551" cy="8043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1" name="AutoShape 353"/>
            <p:cNvSpPr>
              <a:spLocks noChangeArrowheads="1"/>
            </p:cNvSpPr>
            <p:nvPr/>
          </p:nvSpPr>
          <p:spPr bwMode="auto">
            <a:xfrm>
              <a:off x="604094" y="3155387"/>
              <a:ext cx="82551" cy="78317"/>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42" name="AutoShape 354"/>
            <p:cNvSpPr>
              <a:spLocks noChangeArrowheads="1"/>
            </p:cNvSpPr>
            <p:nvPr/>
          </p:nvSpPr>
          <p:spPr bwMode="auto">
            <a:xfrm>
              <a:off x="604094" y="3350120"/>
              <a:ext cx="82551" cy="78317"/>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3" name="Line 355"/>
            <p:cNvSpPr>
              <a:spLocks noChangeShapeType="1"/>
            </p:cNvSpPr>
            <p:nvPr/>
          </p:nvSpPr>
          <p:spPr bwMode="auto">
            <a:xfrm>
              <a:off x="707811" y="2605054"/>
              <a:ext cx="0" cy="79375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44" name="AutoShape 358"/>
            <p:cNvSpPr>
              <a:spLocks noChangeArrowheads="1"/>
            </p:cNvSpPr>
            <p:nvPr/>
          </p:nvSpPr>
          <p:spPr bwMode="auto">
            <a:xfrm>
              <a:off x="819994" y="2569071"/>
              <a:ext cx="82551" cy="78316"/>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5" name="AutoShape 359"/>
            <p:cNvSpPr>
              <a:spLocks noChangeArrowheads="1"/>
            </p:cNvSpPr>
            <p:nvPr/>
          </p:nvSpPr>
          <p:spPr bwMode="auto">
            <a:xfrm>
              <a:off x="819994" y="2763805"/>
              <a:ext cx="82551" cy="78316"/>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6" name="AutoShape 360"/>
            <p:cNvSpPr>
              <a:spLocks noChangeArrowheads="1"/>
            </p:cNvSpPr>
            <p:nvPr/>
          </p:nvSpPr>
          <p:spPr bwMode="auto">
            <a:xfrm>
              <a:off x="819994" y="2956421"/>
              <a:ext cx="82551" cy="80433"/>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7" name="AutoShape 361"/>
            <p:cNvSpPr>
              <a:spLocks noChangeArrowheads="1"/>
            </p:cNvSpPr>
            <p:nvPr/>
          </p:nvSpPr>
          <p:spPr bwMode="auto">
            <a:xfrm>
              <a:off x="819994" y="3151154"/>
              <a:ext cx="82551"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8" name="AutoShape 362"/>
            <p:cNvSpPr>
              <a:spLocks noChangeArrowheads="1"/>
            </p:cNvSpPr>
            <p:nvPr/>
          </p:nvSpPr>
          <p:spPr bwMode="auto">
            <a:xfrm>
              <a:off x="819994" y="3345887"/>
              <a:ext cx="82551"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49" name="Line 363"/>
            <p:cNvSpPr>
              <a:spLocks noChangeShapeType="1"/>
            </p:cNvSpPr>
            <p:nvPr/>
          </p:nvSpPr>
          <p:spPr bwMode="auto">
            <a:xfrm>
              <a:off x="923711" y="2600821"/>
              <a:ext cx="0" cy="79375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50" name="AutoShape 366"/>
            <p:cNvSpPr>
              <a:spLocks noChangeArrowheads="1"/>
            </p:cNvSpPr>
            <p:nvPr/>
          </p:nvSpPr>
          <p:spPr bwMode="auto">
            <a:xfrm>
              <a:off x="1042244" y="2569071"/>
              <a:ext cx="82549" cy="78316"/>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1" name="AutoShape 367"/>
            <p:cNvSpPr>
              <a:spLocks noChangeArrowheads="1"/>
            </p:cNvSpPr>
            <p:nvPr/>
          </p:nvSpPr>
          <p:spPr bwMode="auto">
            <a:xfrm>
              <a:off x="1042244" y="2763805"/>
              <a:ext cx="82549" cy="78316"/>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2" name="AutoShape 368"/>
            <p:cNvSpPr>
              <a:spLocks noChangeArrowheads="1"/>
            </p:cNvSpPr>
            <p:nvPr/>
          </p:nvSpPr>
          <p:spPr bwMode="auto">
            <a:xfrm>
              <a:off x="1042244" y="2956421"/>
              <a:ext cx="82549" cy="80433"/>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53" name="AutoShape 369"/>
            <p:cNvSpPr>
              <a:spLocks noChangeArrowheads="1"/>
            </p:cNvSpPr>
            <p:nvPr/>
          </p:nvSpPr>
          <p:spPr bwMode="auto">
            <a:xfrm>
              <a:off x="1042244" y="3151154"/>
              <a:ext cx="82549" cy="78317"/>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4" name="AutoShape 370"/>
            <p:cNvSpPr>
              <a:spLocks noChangeArrowheads="1"/>
            </p:cNvSpPr>
            <p:nvPr/>
          </p:nvSpPr>
          <p:spPr bwMode="auto">
            <a:xfrm>
              <a:off x="1042244" y="3345887"/>
              <a:ext cx="82549" cy="78317"/>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5" name="Line 371"/>
            <p:cNvSpPr>
              <a:spLocks noChangeShapeType="1"/>
            </p:cNvSpPr>
            <p:nvPr/>
          </p:nvSpPr>
          <p:spPr bwMode="auto">
            <a:xfrm>
              <a:off x="1145960" y="2600821"/>
              <a:ext cx="0" cy="79375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56" name="AutoShape 374"/>
            <p:cNvSpPr>
              <a:spLocks noChangeArrowheads="1"/>
            </p:cNvSpPr>
            <p:nvPr/>
          </p:nvSpPr>
          <p:spPr bwMode="auto">
            <a:xfrm>
              <a:off x="1258144" y="2571187"/>
              <a:ext cx="82549" cy="78317"/>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7" name="AutoShape 375"/>
            <p:cNvSpPr>
              <a:spLocks noChangeArrowheads="1"/>
            </p:cNvSpPr>
            <p:nvPr/>
          </p:nvSpPr>
          <p:spPr bwMode="auto">
            <a:xfrm>
              <a:off x="1258144" y="2765920"/>
              <a:ext cx="82549" cy="78317"/>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8" name="AutoShape 376"/>
            <p:cNvSpPr>
              <a:spLocks noChangeArrowheads="1"/>
            </p:cNvSpPr>
            <p:nvPr/>
          </p:nvSpPr>
          <p:spPr bwMode="auto">
            <a:xfrm>
              <a:off x="1258144" y="2958538"/>
              <a:ext cx="82549" cy="8043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59" name="AutoShape 377"/>
            <p:cNvSpPr>
              <a:spLocks noChangeArrowheads="1"/>
            </p:cNvSpPr>
            <p:nvPr/>
          </p:nvSpPr>
          <p:spPr bwMode="auto">
            <a:xfrm>
              <a:off x="1258144" y="3153271"/>
              <a:ext cx="82549" cy="78316"/>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0" name="AutoShape 378"/>
            <p:cNvSpPr>
              <a:spLocks noChangeArrowheads="1"/>
            </p:cNvSpPr>
            <p:nvPr/>
          </p:nvSpPr>
          <p:spPr bwMode="auto">
            <a:xfrm>
              <a:off x="1258144" y="3348005"/>
              <a:ext cx="82549" cy="78316"/>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61" name="Line 379"/>
            <p:cNvSpPr>
              <a:spLocks noChangeShapeType="1"/>
            </p:cNvSpPr>
            <p:nvPr/>
          </p:nvSpPr>
          <p:spPr bwMode="auto">
            <a:xfrm>
              <a:off x="1361860" y="2602938"/>
              <a:ext cx="0" cy="79374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62" name="AutoShape 382"/>
            <p:cNvSpPr>
              <a:spLocks noChangeArrowheads="1"/>
            </p:cNvSpPr>
            <p:nvPr/>
          </p:nvSpPr>
          <p:spPr bwMode="auto">
            <a:xfrm>
              <a:off x="1683594" y="2569071"/>
              <a:ext cx="82551" cy="78316"/>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3" name="AutoShape 383"/>
            <p:cNvSpPr>
              <a:spLocks noChangeArrowheads="1"/>
            </p:cNvSpPr>
            <p:nvPr/>
          </p:nvSpPr>
          <p:spPr bwMode="auto">
            <a:xfrm>
              <a:off x="1683594" y="2763805"/>
              <a:ext cx="82551" cy="78316"/>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4" name="AutoShape 384"/>
            <p:cNvSpPr>
              <a:spLocks noChangeArrowheads="1"/>
            </p:cNvSpPr>
            <p:nvPr/>
          </p:nvSpPr>
          <p:spPr bwMode="auto">
            <a:xfrm>
              <a:off x="1683594" y="2956421"/>
              <a:ext cx="82551" cy="80433"/>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65" name="AutoShape 385"/>
            <p:cNvSpPr>
              <a:spLocks noChangeArrowheads="1"/>
            </p:cNvSpPr>
            <p:nvPr/>
          </p:nvSpPr>
          <p:spPr bwMode="auto">
            <a:xfrm>
              <a:off x="1683594" y="3151154"/>
              <a:ext cx="82551"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6" name="AutoShape 386"/>
            <p:cNvSpPr>
              <a:spLocks noChangeArrowheads="1"/>
            </p:cNvSpPr>
            <p:nvPr/>
          </p:nvSpPr>
          <p:spPr bwMode="auto">
            <a:xfrm>
              <a:off x="1683594" y="3345887"/>
              <a:ext cx="82551"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67" name="Line 387"/>
            <p:cNvSpPr>
              <a:spLocks noChangeShapeType="1"/>
            </p:cNvSpPr>
            <p:nvPr/>
          </p:nvSpPr>
          <p:spPr bwMode="auto">
            <a:xfrm>
              <a:off x="1787311" y="2600821"/>
              <a:ext cx="0" cy="79375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74" name="AutoShape 398"/>
            <p:cNvSpPr>
              <a:spLocks noChangeArrowheads="1"/>
            </p:cNvSpPr>
            <p:nvPr/>
          </p:nvSpPr>
          <p:spPr bwMode="auto">
            <a:xfrm>
              <a:off x="1465578" y="2569071"/>
              <a:ext cx="82549" cy="78316"/>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5" name="AutoShape 399"/>
            <p:cNvSpPr>
              <a:spLocks noChangeArrowheads="1"/>
            </p:cNvSpPr>
            <p:nvPr/>
          </p:nvSpPr>
          <p:spPr bwMode="auto">
            <a:xfrm>
              <a:off x="1465578" y="2763805"/>
              <a:ext cx="82549" cy="78316"/>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76" name="AutoShape 400"/>
            <p:cNvSpPr>
              <a:spLocks noChangeArrowheads="1"/>
            </p:cNvSpPr>
            <p:nvPr/>
          </p:nvSpPr>
          <p:spPr bwMode="auto">
            <a:xfrm>
              <a:off x="1465578" y="2956421"/>
              <a:ext cx="82549" cy="80433"/>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77" name="AutoShape 401"/>
            <p:cNvSpPr>
              <a:spLocks noChangeArrowheads="1"/>
            </p:cNvSpPr>
            <p:nvPr/>
          </p:nvSpPr>
          <p:spPr bwMode="auto">
            <a:xfrm>
              <a:off x="1465578" y="3151154"/>
              <a:ext cx="82549" cy="78317"/>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278" name="AutoShape 402"/>
            <p:cNvSpPr>
              <a:spLocks noChangeArrowheads="1"/>
            </p:cNvSpPr>
            <p:nvPr/>
          </p:nvSpPr>
          <p:spPr bwMode="auto">
            <a:xfrm>
              <a:off x="1465578" y="3345887"/>
              <a:ext cx="82549"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sp>
          <p:nvSpPr>
            <p:cNvPr id="279" name="Line 403"/>
            <p:cNvSpPr>
              <a:spLocks noChangeShapeType="1"/>
            </p:cNvSpPr>
            <p:nvPr/>
          </p:nvSpPr>
          <p:spPr bwMode="auto">
            <a:xfrm>
              <a:off x="1569293" y="2600821"/>
              <a:ext cx="0" cy="79375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286" name="Rectangle 230"/>
            <p:cNvSpPr>
              <a:spLocks noChangeArrowheads="1"/>
            </p:cNvSpPr>
            <p:nvPr/>
          </p:nvSpPr>
          <p:spPr bwMode="auto">
            <a:xfrm>
              <a:off x="493783" y="2558487"/>
              <a:ext cx="1429255" cy="874184"/>
            </a:xfrm>
            <a:prstGeom prst="rect">
              <a:avLst/>
            </a:prstGeom>
            <a:no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20" name="Oval 837"/>
            <p:cNvSpPr>
              <a:spLocks noChangeArrowheads="1"/>
            </p:cNvSpPr>
            <p:nvPr/>
          </p:nvSpPr>
          <p:spPr bwMode="auto">
            <a:xfrm>
              <a:off x="2347329" y="367445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dirty="0">
                <a:solidFill>
                  <a:prstClr val="black"/>
                </a:solidFill>
                <a:latin typeface="Arial"/>
              </a:endParaRPr>
            </a:p>
          </p:txBody>
        </p:sp>
        <p:cxnSp>
          <p:nvCxnSpPr>
            <p:cNvPr id="323" name="AutoShape 843"/>
            <p:cNvCxnSpPr>
              <a:cxnSpLocks noChangeShapeType="1"/>
              <a:stCxn id="146" idx="6"/>
              <a:endCxn id="361" idx="0"/>
            </p:cNvCxnSpPr>
            <p:nvPr/>
          </p:nvCxnSpPr>
          <p:spPr bwMode="auto">
            <a:xfrm>
              <a:off x="975334" y="3657388"/>
              <a:ext cx="407217" cy="1608297"/>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5" name="AutoShape 843"/>
            <p:cNvCxnSpPr>
              <a:cxnSpLocks noChangeShapeType="1"/>
              <a:stCxn id="181" idx="0"/>
              <a:endCxn id="373" idx="0"/>
            </p:cNvCxnSpPr>
            <p:nvPr/>
          </p:nvCxnSpPr>
          <p:spPr bwMode="auto">
            <a:xfrm flipH="1">
              <a:off x="1589984" y="3656329"/>
              <a:ext cx="363568" cy="1607239"/>
            </a:xfrm>
            <a:prstGeom prst="straightConnector1">
              <a:avLst/>
            </a:prstGeom>
            <a:noFill/>
            <a:ln w="12700">
              <a:solidFill>
                <a:srgbClr val="0000FF"/>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5" name="Textfeld 384"/>
            <p:cNvSpPr txBox="1"/>
            <p:nvPr/>
          </p:nvSpPr>
          <p:spPr>
            <a:xfrm>
              <a:off x="377617" y="6195854"/>
              <a:ext cx="1877883" cy="341632"/>
            </a:xfrm>
            <a:prstGeom prst="rect">
              <a:avLst/>
            </a:prstGeom>
            <a:solidFill>
              <a:srgbClr val="FFFFFF">
                <a:alpha val="81961"/>
              </a:srgbClr>
            </a:solidFill>
          </p:spPr>
          <p:txBody>
            <a:bodyPr wrap="square" rtlCol="0">
              <a:spAutoFit/>
            </a:bodyPr>
            <a:lstStyle/>
            <a:p>
              <a:pPr algn="ctr" defTabSz="1219170">
                <a:lnSpc>
                  <a:spcPct val="90000"/>
                </a:lnSpc>
              </a:pPr>
              <a:r>
                <a:rPr lang="en-GB" i="1" dirty="0">
                  <a:solidFill>
                    <a:prstClr val="black"/>
                  </a:solidFill>
                  <a:latin typeface="Arial"/>
                </a:rPr>
                <a:t>et cetera</a:t>
              </a:r>
            </a:p>
          </p:txBody>
        </p:sp>
        <p:grpSp>
          <p:nvGrpSpPr>
            <p:cNvPr id="406" name="Gruppieren 405"/>
            <p:cNvGrpSpPr/>
            <p:nvPr/>
          </p:nvGrpSpPr>
          <p:grpSpPr>
            <a:xfrm>
              <a:off x="514474" y="5221233"/>
              <a:ext cx="1429255" cy="874184"/>
              <a:chOff x="385855" y="3915925"/>
              <a:chExt cx="1071941" cy="655638"/>
            </a:xfrm>
          </p:grpSpPr>
          <p:sp>
            <p:nvSpPr>
              <p:cNvPr id="374" name="Rectangle 230"/>
              <p:cNvSpPr>
                <a:spLocks noChangeArrowheads="1"/>
              </p:cNvSpPr>
              <p:nvPr/>
            </p:nvSpPr>
            <p:spPr bwMode="auto">
              <a:xfrm>
                <a:off x="385855" y="3915925"/>
                <a:ext cx="1071941" cy="655638"/>
              </a:xfrm>
              <a:prstGeom prst="rect">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38" name="AutoShape 350"/>
              <p:cNvSpPr>
                <a:spLocks noChangeArrowheads="1"/>
              </p:cNvSpPr>
              <p:nvPr/>
            </p:nvSpPr>
            <p:spPr bwMode="auto">
              <a:xfrm>
                <a:off x="468588" y="3927038"/>
                <a:ext cx="61913"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39" name="AutoShape 351"/>
              <p:cNvSpPr>
                <a:spLocks noChangeArrowheads="1"/>
              </p:cNvSpPr>
              <p:nvPr/>
            </p:nvSpPr>
            <p:spPr bwMode="auto">
              <a:xfrm>
                <a:off x="468588" y="4073088"/>
                <a:ext cx="61913"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40" name="AutoShape 352"/>
              <p:cNvSpPr>
                <a:spLocks noChangeArrowheads="1"/>
              </p:cNvSpPr>
              <p:nvPr/>
            </p:nvSpPr>
            <p:spPr bwMode="auto">
              <a:xfrm>
                <a:off x="468588" y="4217550"/>
                <a:ext cx="61913" cy="60325"/>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41" name="AutoShape 353"/>
              <p:cNvSpPr>
                <a:spLocks noChangeArrowheads="1"/>
              </p:cNvSpPr>
              <p:nvPr/>
            </p:nvSpPr>
            <p:spPr bwMode="auto">
              <a:xfrm>
                <a:off x="468588" y="4363600"/>
                <a:ext cx="61913"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42" name="AutoShape 354"/>
              <p:cNvSpPr>
                <a:spLocks noChangeArrowheads="1"/>
              </p:cNvSpPr>
              <p:nvPr/>
            </p:nvSpPr>
            <p:spPr bwMode="auto">
              <a:xfrm>
                <a:off x="468588" y="4509650"/>
                <a:ext cx="61913"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43" name="Line 355"/>
              <p:cNvSpPr>
                <a:spLocks noChangeShapeType="1"/>
              </p:cNvSpPr>
              <p:nvPr/>
            </p:nvSpPr>
            <p:spPr bwMode="auto">
              <a:xfrm>
                <a:off x="546376" y="3950850"/>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344" name="AutoShape 358"/>
              <p:cNvSpPr>
                <a:spLocks noChangeArrowheads="1"/>
              </p:cNvSpPr>
              <p:nvPr/>
            </p:nvSpPr>
            <p:spPr bwMode="auto">
              <a:xfrm>
                <a:off x="630513" y="3923863"/>
                <a:ext cx="61913"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45" name="AutoShape 359"/>
              <p:cNvSpPr>
                <a:spLocks noChangeArrowheads="1"/>
              </p:cNvSpPr>
              <p:nvPr/>
            </p:nvSpPr>
            <p:spPr bwMode="auto">
              <a:xfrm>
                <a:off x="630513" y="4069913"/>
                <a:ext cx="61913"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46" name="AutoShape 360"/>
              <p:cNvSpPr>
                <a:spLocks noChangeArrowheads="1"/>
              </p:cNvSpPr>
              <p:nvPr/>
            </p:nvSpPr>
            <p:spPr bwMode="auto">
              <a:xfrm>
                <a:off x="630513" y="4214375"/>
                <a:ext cx="61913" cy="60325"/>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47" name="AutoShape 361"/>
              <p:cNvSpPr>
                <a:spLocks noChangeArrowheads="1"/>
              </p:cNvSpPr>
              <p:nvPr/>
            </p:nvSpPr>
            <p:spPr bwMode="auto">
              <a:xfrm>
                <a:off x="630513" y="4360425"/>
                <a:ext cx="61913"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48" name="AutoShape 362"/>
              <p:cNvSpPr>
                <a:spLocks noChangeArrowheads="1"/>
              </p:cNvSpPr>
              <p:nvPr/>
            </p:nvSpPr>
            <p:spPr bwMode="auto">
              <a:xfrm>
                <a:off x="630513" y="4506475"/>
                <a:ext cx="61913"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49" name="Line 363"/>
              <p:cNvSpPr>
                <a:spLocks noChangeShapeType="1"/>
              </p:cNvSpPr>
              <p:nvPr/>
            </p:nvSpPr>
            <p:spPr bwMode="auto">
              <a:xfrm>
                <a:off x="708301" y="3947675"/>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350" name="AutoShape 366"/>
              <p:cNvSpPr>
                <a:spLocks noChangeArrowheads="1"/>
              </p:cNvSpPr>
              <p:nvPr/>
            </p:nvSpPr>
            <p:spPr bwMode="auto">
              <a:xfrm>
                <a:off x="797201" y="3923863"/>
                <a:ext cx="61912"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51" name="AutoShape 367"/>
              <p:cNvSpPr>
                <a:spLocks noChangeArrowheads="1"/>
              </p:cNvSpPr>
              <p:nvPr/>
            </p:nvSpPr>
            <p:spPr bwMode="auto">
              <a:xfrm>
                <a:off x="797201" y="4069913"/>
                <a:ext cx="61912"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52" name="AutoShape 368"/>
              <p:cNvSpPr>
                <a:spLocks noChangeArrowheads="1"/>
              </p:cNvSpPr>
              <p:nvPr/>
            </p:nvSpPr>
            <p:spPr bwMode="auto">
              <a:xfrm>
                <a:off x="797201" y="4214375"/>
                <a:ext cx="61912" cy="60325"/>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53" name="AutoShape 369"/>
              <p:cNvSpPr>
                <a:spLocks noChangeArrowheads="1"/>
              </p:cNvSpPr>
              <p:nvPr/>
            </p:nvSpPr>
            <p:spPr bwMode="auto">
              <a:xfrm>
                <a:off x="797201" y="4360425"/>
                <a:ext cx="61912"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54" name="AutoShape 370"/>
              <p:cNvSpPr>
                <a:spLocks noChangeArrowheads="1"/>
              </p:cNvSpPr>
              <p:nvPr/>
            </p:nvSpPr>
            <p:spPr bwMode="auto">
              <a:xfrm>
                <a:off x="797201" y="4506475"/>
                <a:ext cx="61912"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55" name="Line 371"/>
              <p:cNvSpPr>
                <a:spLocks noChangeShapeType="1"/>
              </p:cNvSpPr>
              <p:nvPr/>
            </p:nvSpPr>
            <p:spPr bwMode="auto">
              <a:xfrm>
                <a:off x="874988" y="3947675"/>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356" name="AutoShape 374"/>
              <p:cNvSpPr>
                <a:spLocks noChangeArrowheads="1"/>
              </p:cNvSpPr>
              <p:nvPr/>
            </p:nvSpPr>
            <p:spPr bwMode="auto">
              <a:xfrm>
                <a:off x="959126" y="3925450"/>
                <a:ext cx="61912"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57" name="AutoShape 375"/>
              <p:cNvSpPr>
                <a:spLocks noChangeArrowheads="1"/>
              </p:cNvSpPr>
              <p:nvPr/>
            </p:nvSpPr>
            <p:spPr bwMode="auto">
              <a:xfrm>
                <a:off x="959126" y="4071500"/>
                <a:ext cx="61912"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58" name="AutoShape 376"/>
              <p:cNvSpPr>
                <a:spLocks noChangeArrowheads="1"/>
              </p:cNvSpPr>
              <p:nvPr/>
            </p:nvSpPr>
            <p:spPr bwMode="auto">
              <a:xfrm>
                <a:off x="959126" y="4215963"/>
                <a:ext cx="61912" cy="60325"/>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59" name="AutoShape 377"/>
              <p:cNvSpPr>
                <a:spLocks noChangeArrowheads="1"/>
              </p:cNvSpPr>
              <p:nvPr/>
            </p:nvSpPr>
            <p:spPr bwMode="auto">
              <a:xfrm>
                <a:off x="959126" y="4362013"/>
                <a:ext cx="61912"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60" name="AutoShape 378"/>
              <p:cNvSpPr>
                <a:spLocks noChangeArrowheads="1"/>
              </p:cNvSpPr>
              <p:nvPr/>
            </p:nvSpPr>
            <p:spPr bwMode="auto">
              <a:xfrm>
                <a:off x="959126" y="4508063"/>
                <a:ext cx="61912"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61" name="Line 379"/>
              <p:cNvSpPr>
                <a:spLocks noChangeShapeType="1"/>
              </p:cNvSpPr>
              <p:nvPr/>
            </p:nvSpPr>
            <p:spPr bwMode="auto">
              <a:xfrm>
                <a:off x="1036913" y="394926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362" name="AutoShape 382"/>
              <p:cNvSpPr>
                <a:spLocks noChangeArrowheads="1"/>
              </p:cNvSpPr>
              <p:nvPr/>
            </p:nvSpPr>
            <p:spPr bwMode="auto">
              <a:xfrm>
                <a:off x="1278213" y="3923863"/>
                <a:ext cx="61913"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63" name="AutoShape 383"/>
              <p:cNvSpPr>
                <a:spLocks noChangeArrowheads="1"/>
              </p:cNvSpPr>
              <p:nvPr/>
            </p:nvSpPr>
            <p:spPr bwMode="auto">
              <a:xfrm>
                <a:off x="1278213" y="4069913"/>
                <a:ext cx="61913"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64" name="AutoShape 384"/>
              <p:cNvSpPr>
                <a:spLocks noChangeArrowheads="1"/>
              </p:cNvSpPr>
              <p:nvPr/>
            </p:nvSpPr>
            <p:spPr bwMode="auto">
              <a:xfrm>
                <a:off x="1278213" y="4214375"/>
                <a:ext cx="61913" cy="60325"/>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65" name="AutoShape 385"/>
              <p:cNvSpPr>
                <a:spLocks noChangeArrowheads="1"/>
              </p:cNvSpPr>
              <p:nvPr/>
            </p:nvSpPr>
            <p:spPr bwMode="auto">
              <a:xfrm>
                <a:off x="1278213" y="4360425"/>
                <a:ext cx="61913"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66" name="AutoShape 386"/>
              <p:cNvSpPr>
                <a:spLocks noChangeArrowheads="1"/>
              </p:cNvSpPr>
              <p:nvPr/>
            </p:nvSpPr>
            <p:spPr bwMode="auto">
              <a:xfrm>
                <a:off x="1278213" y="4506475"/>
                <a:ext cx="61913"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67" name="Line 387"/>
              <p:cNvSpPr>
                <a:spLocks noChangeShapeType="1"/>
              </p:cNvSpPr>
              <p:nvPr/>
            </p:nvSpPr>
            <p:spPr bwMode="auto">
              <a:xfrm>
                <a:off x="1356001" y="3947675"/>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sp>
            <p:nvSpPr>
              <p:cNvPr id="368" name="AutoShape 398"/>
              <p:cNvSpPr>
                <a:spLocks noChangeArrowheads="1"/>
              </p:cNvSpPr>
              <p:nvPr/>
            </p:nvSpPr>
            <p:spPr bwMode="auto">
              <a:xfrm>
                <a:off x="1114701" y="3923863"/>
                <a:ext cx="61912"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69" name="AutoShape 399"/>
              <p:cNvSpPr>
                <a:spLocks noChangeArrowheads="1"/>
              </p:cNvSpPr>
              <p:nvPr/>
            </p:nvSpPr>
            <p:spPr bwMode="auto">
              <a:xfrm>
                <a:off x="1114701" y="4069913"/>
                <a:ext cx="61912" cy="58737"/>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70" name="AutoShape 400"/>
              <p:cNvSpPr>
                <a:spLocks noChangeArrowheads="1"/>
              </p:cNvSpPr>
              <p:nvPr/>
            </p:nvSpPr>
            <p:spPr bwMode="auto">
              <a:xfrm>
                <a:off x="1114701" y="4214375"/>
                <a:ext cx="61912" cy="60325"/>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71" name="AutoShape 401"/>
              <p:cNvSpPr>
                <a:spLocks noChangeArrowheads="1"/>
              </p:cNvSpPr>
              <p:nvPr/>
            </p:nvSpPr>
            <p:spPr bwMode="auto">
              <a:xfrm>
                <a:off x="1114701" y="4360425"/>
                <a:ext cx="61912"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72" name="AutoShape 402"/>
              <p:cNvSpPr>
                <a:spLocks noChangeArrowheads="1"/>
              </p:cNvSpPr>
              <p:nvPr/>
            </p:nvSpPr>
            <p:spPr bwMode="auto">
              <a:xfrm>
                <a:off x="1114701" y="4506475"/>
                <a:ext cx="61912" cy="58738"/>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dirty="0">
                  <a:solidFill>
                    <a:prstClr val="black"/>
                  </a:solidFill>
                  <a:latin typeface="Arial"/>
                </a:endParaRPr>
              </a:p>
            </p:txBody>
          </p:sp>
          <p:sp>
            <p:nvSpPr>
              <p:cNvPr id="373" name="Line 403"/>
              <p:cNvSpPr>
                <a:spLocks noChangeShapeType="1"/>
              </p:cNvSpPr>
              <p:nvPr/>
            </p:nvSpPr>
            <p:spPr bwMode="auto">
              <a:xfrm>
                <a:off x="1192488" y="3947675"/>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sz="2400" dirty="0">
                  <a:solidFill>
                    <a:prstClr val="black"/>
                  </a:solidFill>
                  <a:latin typeface="Arial"/>
                </a:endParaRPr>
              </a:p>
            </p:txBody>
          </p:sp>
        </p:grpSp>
        <p:sp>
          <p:nvSpPr>
            <p:cNvPr id="221" name="Right Triangle 220"/>
            <p:cNvSpPr/>
            <p:nvPr/>
          </p:nvSpPr>
          <p:spPr>
            <a:xfrm>
              <a:off x="20693" y="6550062"/>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2"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cxnSp>
        <p:nvCxnSpPr>
          <p:cNvPr id="227" name="AutoShape 305">
            <a:extLst>
              <a:ext uri="{FF2B5EF4-FFF2-40B4-BE49-F238E27FC236}">
                <a16:creationId xmlns:a16="http://schemas.microsoft.com/office/drawing/2014/main" id="{2B54857F-E448-4871-B1B1-F75ADC0ABCC1}"/>
              </a:ext>
            </a:extLst>
          </p:cNvPr>
          <p:cNvCxnSpPr>
            <a:cxnSpLocks noChangeShapeType="1"/>
          </p:cNvCxnSpPr>
          <p:nvPr/>
        </p:nvCxnSpPr>
        <p:spPr bwMode="auto">
          <a:xfrm flipH="1">
            <a:off x="245042" y="461889"/>
            <a:ext cx="138296" cy="908039"/>
          </a:xfrm>
          <a:prstGeom prst="straightConnector1">
            <a:avLst/>
          </a:prstGeom>
          <a:noFill/>
          <a:ln w="22225">
            <a:solidFill>
              <a:schemeClr val="tx1">
                <a:lumMod val="50000"/>
                <a:lumOff val="50000"/>
              </a:schemeClr>
            </a:solidFill>
            <a:round/>
            <a:headEnd/>
            <a:tailEnd type="triangle"/>
          </a:ln>
          <a:effectLst>
            <a:outerShdw dist="35921" dir="2700000" algn="ctr" rotWithShape="0">
              <a:schemeClr val="bg2"/>
            </a:outerShdw>
          </a:effectLst>
          <a:extLst>
            <a:ext uri="{909E8E84-426E-40DD-AFC4-6F175D3DCCD1}">
              <a14:hiddenFill xmlns:a14="http://schemas.microsoft.com/office/drawing/2010/main">
                <a:noFill/>
              </a14:hiddenFill>
            </a:ext>
          </a:extLst>
        </p:spPr>
      </p:cxnSp>
      <p:sp>
        <p:nvSpPr>
          <p:cNvPr id="72" name="Freeform: Shape 71">
            <a:extLst>
              <a:ext uri="{FF2B5EF4-FFF2-40B4-BE49-F238E27FC236}">
                <a16:creationId xmlns:a16="http://schemas.microsoft.com/office/drawing/2014/main" id="{AA3B5916-4053-4034-BFAB-BB4F234F3599}"/>
              </a:ext>
            </a:extLst>
          </p:cNvPr>
          <p:cNvSpPr/>
          <p:nvPr/>
        </p:nvSpPr>
        <p:spPr>
          <a:xfrm>
            <a:off x="304060" y="468297"/>
            <a:ext cx="403934" cy="2161713"/>
          </a:xfrm>
          <a:custGeom>
            <a:avLst/>
            <a:gdLst>
              <a:gd name="connsiteX0" fmla="*/ 90996 w 403934"/>
              <a:gd name="connsiteY0" fmla="*/ 0 h 2161713"/>
              <a:gd name="connsiteX1" fmla="*/ 0 w 403934"/>
              <a:gd name="connsiteY1" fmla="*/ 639192 h 2161713"/>
              <a:gd name="connsiteX2" fmla="*/ 403934 w 403934"/>
              <a:gd name="connsiteY2" fmla="*/ 2161713 h 2161713"/>
              <a:gd name="connsiteX3" fmla="*/ 403934 w 403934"/>
              <a:gd name="connsiteY3" fmla="*/ 2161713 h 2161713"/>
            </a:gdLst>
            <a:ahLst/>
            <a:cxnLst>
              <a:cxn ang="0">
                <a:pos x="connsiteX0" y="connsiteY0"/>
              </a:cxn>
              <a:cxn ang="0">
                <a:pos x="connsiteX1" y="connsiteY1"/>
              </a:cxn>
              <a:cxn ang="0">
                <a:pos x="connsiteX2" y="connsiteY2"/>
              </a:cxn>
              <a:cxn ang="0">
                <a:pos x="connsiteX3" y="connsiteY3"/>
              </a:cxn>
            </a:cxnLst>
            <a:rect l="l" t="t" r="r" b="b"/>
            <a:pathLst>
              <a:path w="403934" h="2161713">
                <a:moveTo>
                  <a:pt x="90996" y="0"/>
                </a:moveTo>
                <a:lnTo>
                  <a:pt x="0" y="639192"/>
                </a:lnTo>
                <a:lnTo>
                  <a:pt x="403934" y="2161713"/>
                </a:lnTo>
                <a:lnTo>
                  <a:pt x="403934" y="2161713"/>
                </a:lnTo>
              </a:path>
            </a:pathLst>
          </a:custGeom>
          <a:noFill/>
          <a:ln>
            <a:solidFill>
              <a:srgbClr val="0000FF"/>
            </a:solidFill>
            <a:tailEnd type="triangle"/>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5612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wipe(up)">
                                      <p:cBhvr>
                                        <p:cTn id="7" dur="500"/>
                                        <p:tgtEl>
                                          <p:spTgt spid="2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2"/>
                                        </p:tgtEl>
                                        <p:attrNameLst>
                                          <p:attrName>style.visibility</p:attrName>
                                        </p:attrNameLst>
                                      </p:cBhvr>
                                      <p:to>
                                        <p:strVal val="visible"/>
                                      </p:to>
                                    </p:set>
                                    <p:animEffect transition="in" filter="wipe(up)">
                                      <p:cBhvr>
                                        <p:cTn id="12" dur="2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373979" y="880022"/>
            <a:ext cx="3722927" cy="581697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Offspring is sown as </a:t>
            </a:r>
            <a:r>
              <a:rPr lang="en-GB" dirty="0">
                <a:solidFill>
                  <a:srgbClr val="C00000"/>
                </a:solidFill>
                <a:effectLst>
                  <a:outerShdw blurRad="38100" dist="38100" dir="2700000" algn="tl">
                    <a:srgbClr val="000000">
                      <a:alpha val="43137"/>
                    </a:srgbClr>
                  </a:outerShdw>
                </a:effectLst>
                <a:latin typeface="Arial"/>
              </a:rPr>
              <a:t>plots</a:t>
            </a:r>
            <a:r>
              <a:rPr lang="en-GB" dirty="0">
                <a:solidFill>
                  <a:prstClr val="black"/>
                </a:solidFill>
                <a:latin typeface="Arial"/>
              </a:rPr>
              <a:t> (rec-tangles); only one </a:t>
            </a:r>
            <a:r>
              <a:rPr lang="en-GB" dirty="0">
                <a:solidFill>
                  <a:srgbClr val="C00000"/>
                </a:solidFill>
                <a:effectLst>
                  <a:outerShdw blurRad="38100" dist="38100" dir="2700000" algn="tl">
                    <a:srgbClr val="000000">
                      <a:alpha val="43137"/>
                    </a:srgbClr>
                  </a:outerShdw>
                </a:effectLst>
                <a:latin typeface="Arial"/>
              </a:rPr>
              <a:t>rectangle</a:t>
            </a:r>
            <a:r>
              <a:rPr lang="en-GB" dirty="0">
                <a:solidFill>
                  <a:prstClr val="black"/>
                </a:solidFill>
                <a:latin typeface="Arial"/>
              </a:rPr>
              <a:t> ‘ad-</a:t>
            </a:r>
            <a:r>
              <a:rPr lang="en-GB" dirty="0" err="1">
                <a:solidFill>
                  <a:prstClr val="black"/>
                </a:solidFill>
                <a:latin typeface="Arial"/>
              </a:rPr>
              <a:t>mits’</a:t>
            </a:r>
            <a:r>
              <a:rPr lang="en-GB" dirty="0">
                <a:solidFill>
                  <a:prstClr val="black"/>
                </a:solidFill>
                <a:latin typeface="Arial"/>
              </a:rPr>
              <a:t> its composition from </a:t>
            </a:r>
            <a:r>
              <a:rPr lang="en-GB" dirty="0" err="1">
                <a:solidFill>
                  <a:prstClr val="black"/>
                </a:solidFill>
                <a:latin typeface="Arial"/>
              </a:rPr>
              <a:t>indivi</a:t>
            </a:r>
            <a:r>
              <a:rPr lang="en-GB" dirty="0">
                <a:solidFill>
                  <a:prstClr val="black"/>
                </a:solidFill>
                <a:latin typeface="Arial"/>
              </a:rPr>
              <a:t>-duals ;-)  . Selection is only bet-ween offspring (i.e. between their parental individuals), not within offspring. Grain produced by these offspring is </a:t>
            </a:r>
            <a:r>
              <a:rPr lang="en-GB" u="sng" dirty="0">
                <a:solidFill>
                  <a:srgbClr val="0000FF"/>
                </a:solidFill>
                <a:latin typeface="Arial"/>
              </a:rPr>
              <a:t>not</a:t>
            </a:r>
            <a:r>
              <a:rPr lang="en-GB" dirty="0">
                <a:solidFill>
                  <a:prstClr val="black"/>
                </a:solidFill>
                <a:latin typeface="Arial"/>
              </a:rPr>
              <a:t> used as seed, but just to assess (yield) performance; as data for selection. (Field and plot-based) selection happens only in every other season (step). In-between, one step is devoted to recombination</a:t>
            </a:r>
            <a:r>
              <a:rPr lang="en-GB" dirty="0">
                <a:solidFill>
                  <a:prstClr val="black"/>
                </a:solidFill>
              </a:rPr>
              <a:t>. </a:t>
            </a:r>
            <a:endParaRPr lang="en-GB" sz="1200" dirty="0">
              <a:solidFill>
                <a:prstClr val="black"/>
              </a:solidFill>
            </a:endParaRPr>
          </a:p>
          <a:p>
            <a:pPr defTabSz="1219170"/>
            <a:endParaRPr lang="en-GB" sz="1200" dirty="0">
              <a:solidFill>
                <a:prstClr val="black"/>
              </a:solidFill>
            </a:endParaRPr>
          </a:p>
          <a:p>
            <a:pPr defTabSz="1219170"/>
            <a:r>
              <a:rPr lang="en-GB" dirty="0">
                <a:solidFill>
                  <a:prstClr val="black"/>
                </a:solidFill>
              </a:rPr>
              <a:t>Some </a:t>
            </a:r>
            <a:r>
              <a:rPr lang="en-GB" dirty="0">
                <a:solidFill>
                  <a:srgbClr val="0000FF"/>
                </a:solidFill>
              </a:rPr>
              <a:t>remnant seed</a:t>
            </a:r>
            <a:r>
              <a:rPr lang="en-GB" dirty="0">
                <a:solidFill>
                  <a:prstClr val="black"/>
                </a:solidFill>
              </a:rPr>
              <a:t> of selected entries, i.e. seed which was not used for sowing and field-testing their offspring (families) in the first place but was spared instead </a:t>
            </a:r>
            <a:br>
              <a:rPr lang="en-GB" dirty="0">
                <a:solidFill>
                  <a:prstClr val="black"/>
                </a:solidFill>
              </a:rPr>
            </a:br>
            <a:r>
              <a:rPr lang="en-GB" dirty="0">
                <a:solidFill>
                  <a:prstClr val="black"/>
                </a:solidFill>
              </a:rPr>
              <a:t>(stored) ...</a:t>
            </a:r>
            <a:endParaRPr lang="en-GB" dirty="0">
              <a:solidFill>
                <a:prstClr val="black"/>
              </a:solidFill>
              <a:latin typeface="Arial"/>
            </a:endParaRPr>
          </a:p>
        </p:txBody>
      </p:sp>
      <p:sp>
        <p:nvSpPr>
          <p:cNvPr id="6" name="Text Box 668"/>
          <p:cNvSpPr txBox="1">
            <a:spLocks noChangeArrowheads="1"/>
          </p:cNvSpPr>
          <p:nvPr/>
        </p:nvSpPr>
        <p:spPr bwMode="auto">
          <a:xfrm>
            <a:off x="4969453" y="36000"/>
            <a:ext cx="7127454" cy="75713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lnSpc>
                <a:spcPct val="90000"/>
              </a:lnSpc>
              <a:defRPr sz="2000">
                <a:latin typeface="Arial" charset="0"/>
              </a:defRPr>
            </a:lvl1pPr>
          </a:lstStyle>
          <a:p>
            <a:pPr defTabSz="1219170"/>
            <a:r>
              <a:rPr lang="en-GB" altLang="en-US" sz="2400" dirty="0">
                <a:solidFill>
                  <a:prstClr val="black"/>
                </a:solidFill>
              </a:rPr>
              <a:t>Recurrent selection labelled ‚Ear-to-Row Method’ </a:t>
            </a:r>
            <a:br>
              <a:rPr lang="en-GB" altLang="en-US" sz="2400" dirty="0">
                <a:solidFill>
                  <a:prstClr val="black"/>
                </a:solidFill>
              </a:rPr>
            </a:br>
            <a:r>
              <a:rPr lang="en-GB" altLang="en-US" sz="2400" dirty="0">
                <a:solidFill>
                  <a:prstClr val="black"/>
                </a:solidFill>
              </a:rPr>
              <a:t>à la </a:t>
            </a:r>
            <a:r>
              <a:rPr lang="en-GB" altLang="en-US" sz="2400" dirty="0">
                <a:solidFill>
                  <a:srgbClr val="0000FF"/>
                </a:solidFill>
              </a:rPr>
              <a:t>OHIO</a:t>
            </a:r>
          </a:p>
        </p:txBody>
      </p:sp>
      <p:sp>
        <p:nvSpPr>
          <p:cNvPr id="8" name="Textfeld 7"/>
          <p:cNvSpPr txBox="1"/>
          <p:nvPr/>
        </p:nvSpPr>
        <p:spPr>
          <a:xfrm>
            <a:off x="63683" y="4932790"/>
            <a:ext cx="4864633"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rPr>
              <a:t>... is used to recombine; and produce seed for the next plot-based testing and selection. </a:t>
            </a:r>
            <a:r>
              <a:rPr lang="en-GB" dirty="0">
                <a:solidFill>
                  <a:prstClr val="black"/>
                </a:solidFill>
                <a:latin typeface="Arial" panose="020B0604020202020204" pitchFamily="34" charset="0"/>
                <a:cs typeface="Arial" panose="020B0604020202020204" pitchFamily="34" charset="0"/>
              </a:rPr>
              <a:t>What is often referred to as </a:t>
            </a:r>
            <a:r>
              <a:rPr lang="en-GB" b="1" dirty="0">
                <a:solidFill>
                  <a:prstClr val="black"/>
                </a:solidFill>
                <a:latin typeface="Arial" panose="020B0604020202020204" pitchFamily="34" charset="0"/>
                <a:cs typeface="Arial" panose="020B0604020202020204" pitchFamily="34" charset="0"/>
              </a:rPr>
              <a:t>Ohio-Method</a:t>
            </a:r>
            <a:r>
              <a:rPr lang="en-GB" dirty="0">
                <a:solidFill>
                  <a:prstClr val="black"/>
                </a:solidFill>
                <a:latin typeface="Arial" panose="020B0604020202020204" pitchFamily="34" charset="0"/>
                <a:cs typeface="Arial" panose="020B0604020202020204" pitchFamily="34" charset="0"/>
              </a:rPr>
              <a:t> or ear-to-row recurrent selection is what the </a:t>
            </a:r>
            <a:r>
              <a:rPr lang="en-GB" dirty="0" err="1">
                <a:solidFill>
                  <a:prstClr val="black"/>
                </a:solidFill>
                <a:latin typeface="Arial" panose="020B0604020202020204" pitchFamily="34" charset="0"/>
                <a:cs typeface="Arial" panose="020B0604020202020204" pitchFamily="34" charset="0"/>
              </a:rPr>
              <a:t>Ger</a:t>
            </a:r>
            <a:r>
              <a:rPr lang="en-GB" dirty="0">
                <a:solidFill>
                  <a:prstClr val="black"/>
                </a:solidFill>
                <a:latin typeface="Arial" panose="020B0604020202020204" pitchFamily="34" charset="0"/>
                <a:cs typeface="Arial" panose="020B0604020202020204" pitchFamily="34" charset="0"/>
              </a:rPr>
              <a:t>-man breeder Roemer proposed as ‚</a:t>
            </a:r>
            <a:r>
              <a:rPr lang="en-GB" i="1" dirty="0" err="1">
                <a:solidFill>
                  <a:srgbClr val="0000FF"/>
                </a:solidFill>
                <a:latin typeface="Arial" panose="020B0604020202020204" pitchFamily="34" charset="0"/>
                <a:cs typeface="Arial" panose="020B0604020202020204" pitchFamily="34" charset="0"/>
              </a:rPr>
              <a:t>Restsaat</a:t>
            </a:r>
            <a:r>
              <a:rPr lang="en-GB" i="1" dirty="0">
                <a:solidFill>
                  <a:srgbClr val="0000FF"/>
                </a:solidFill>
                <a:latin typeface="Arial" panose="020B0604020202020204" pitchFamily="34" charset="0"/>
                <a:cs typeface="Arial" panose="020B0604020202020204" pitchFamily="34" charset="0"/>
              </a:rPr>
              <a:t>-gut</a:t>
            </a:r>
            <a:r>
              <a:rPr lang="en-GB" i="1" dirty="0">
                <a:solidFill>
                  <a:prstClr val="black"/>
                </a:solidFill>
                <a:latin typeface="Arial" panose="020B0604020202020204" pitchFamily="34" charset="0"/>
                <a:cs typeface="Arial" panose="020B0604020202020204" pitchFamily="34" charset="0"/>
              </a:rPr>
              <a:t>-</a:t>
            </a:r>
            <a:r>
              <a:rPr lang="en-GB" i="1" dirty="0" err="1">
                <a:solidFill>
                  <a:srgbClr val="0000FF"/>
                </a:solidFill>
                <a:latin typeface="Arial" panose="020B0604020202020204" pitchFamily="34" charset="0"/>
                <a:cs typeface="Arial" panose="020B0604020202020204" pitchFamily="34" charset="0"/>
              </a:rPr>
              <a:t>Methode</a:t>
            </a:r>
            <a:r>
              <a:rPr lang="en-GB" dirty="0">
                <a:solidFill>
                  <a:prstClr val="black"/>
                </a:solidFill>
                <a:latin typeface="Arial" panose="020B0604020202020204" pitchFamily="34" charset="0"/>
                <a:cs typeface="Arial" panose="020B0604020202020204" pitchFamily="34" charset="0"/>
              </a:rPr>
              <a:t>‘, i.e. </a:t>
            </a:r>
            <a:r>
              <a:rPr lang="en-GB" dirty="0">
                <a:solidFill>
                  <a:srgbClr val="0000FF"/>
                </a:solidFill>
                <a:latin typeface="Arial" panose="020B0604020202020204" pitchFamily="34" charset="0"/>
                <a:cs typeface="Arial" panose="020B0604020202020204" pitchFamily="34" charset="0"/>
              </a:rPr>
              <a:t>Remnant Seed Method</a:t>
            </a:r>
            <a:r>
              <a:rPr lang="en-GB" dirty="0">
                <a:solidFill>
                  <a:prstClr val="black"/>
                </a:solidFill>
                <a:latin typeface="Arial" panose="020B0604020202020204" pitchFamily="34" charset="0"/>
                <a:cs typeface="Arial" panose="020B0604020202020204" pitchFamily="34" charset="0"/>
              </a:rPr>
              <a:t>. </a:t>
            </a:r>
          </a:p>
        </p:txBody>
      </p:sp>
      <p:pic>
        <p:nvPicPr>
          <p:cNvPr id="2" name="Picture 1"/>
          <p:cNvPicPr>
            <a:picLocks noChangeAspect="1"/>
          </p:cNvPicPr>
          <p:nvPr/>
        </p:nvPicPr>
        <p:blipFill>
          <a:blip r:embed="rId2"/>
          <a:stretch>
            <a:fillRect/>
          </a:stretch>
        </p:blipFill>
        <p:spPr>
          <a:xfrm>
            <a:off x="5007358" y="2264886"/>
            <a:ext cx="3273933" cy="4420553"/>
          </a:xfrm>
          <a:prstGeom prst="rect">
            <a:avLst/>
          </a:prstGeom>
          <a:ln>
            <a:solidFill>
              <a:schemeClr val="tx1"/>
            </a:solidFill>
          </a:ln>
          <a:effectLst>
            <a:outerShdw blurRad="50800" dist="38100" dir="2700000" algn="tl" rotWithShape="0">
              <a:prstClr val="black">
                <a:alpha val="40000"/>
              </a:prstClr>
            </a:outerShdw>
          </a:effectLst>
        </p:spPr>
      </p:pic>
      <p:sp>
        <p:nvSpPr>
          <p:cNvPr id="16" name="Textfeld 2"/>
          <p:cNvSpPr txBox="1"/>
          <p:nvPr/>
        </p:nvSpPr>
        <p:spPr>
          <a:xfrm>
            <a:off x="11422284" y="6352674"/>
            <a:ext cx="716893"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14</a:t>
            </a:fld>
            <a:endParaRPr lang="en-US" sz="2400" dirty="0">
              <a:solidFill>
                <a:prstClr val="black"/>
              </a:solidFill>
              <a:latin typeface="Arial"/>
            </a:endParaRPr>
          </a:p>
        </p:txBody>
      </p:sp>
      <p:sp>
        <p:nvSpPr>
          <p:cNvPr id="13" name="Right Triangle 12"/>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p:cNvGrpSpPr/>
          <p:nvPr/>
        </p:nvGrpSpPr>
        <p:grpSpPr>
          <a:xfrm>
            <a:off x="96000" y="96001"/>
            <a:ext cx="4800000" cy="4673447"/>
            <a:chOff x="96000" y="96001"/>
            <a:chExt cx="4800000" cy="4673447"/>
          </a:xfrm>
        </p:grpSpPr>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00" y="96001"/>
              <a:ext cx="4800000" cy="467344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08837" y="1005234"/>
              <a:ext cx="112029" cy="654008"/>
            </a:xfrm>
            <a:prstGeom prst="rect">
              <a:avLst/>
            </a:prstGeom>
            <a:no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a:extLst>
              <a:ext uri="{FF2B5EF4-FFF2-40B4-BE49-F238E27FC236}">
                <a16:creationId xmlns:a16="http://schemas.microsoft.com/office/drawing/2014/main" id="{0AC212D6-76B9-438E-8222-FF28893143DE}"/>
              </a:ext>
            </a:extLst>
          </p:cNvPr>
          <p:cNvGrpSpPr/>
          <p:nvPr/>
        </p:nvGrpSpPr>
        <p:grpSpPr>
          <a:xfrm>
            <a:off x="4997196" y="3584448"/>
            <a:ext cx="3305556" cy="3137558"/>
            <a:chOff x="4997196" y="3584448"/>
            <a:chExt cx="3305556" cy="3137558"/>
          </a:xfrm>
        </p:grpSpPr>
        <p:sp>
          <p:nvSpPr>
            <p:cNvPr id="7" name="TextBox 6"/>
            <p:cNvSpPr txBox="1"/>
            <p:nvPr/>
          </p:nvSpPr>
          <p:spPr>
            <a:xfrm>
              <a:off x="6644324" y="6352674"/>
              <a:ext cx="857523" cy="369332"/>
            </a:xfrm>
            <a:prstGeom prst="rect">
              <a:avLst/>
            </a:prstGeom>
            <a:noFill/>
          </p:spPr>
          <p:txBody>
            <a:bodyPr wrap="square" rtlCol="0">
              <a:spAutoFit/>
            </a:bodyPr>
            <a:lstStyle/>
            <a:p>
              <a:r>
                <a:rPr lang="de-DE" dirty="0">
                  <a:solidFill>
                    <a:schemeClr val="bg1"/>
                  </a:solidFill>
                </a:rPr>
                <a:t>© SY</a:t>
              </a:r>
              <a:endParaRPr lang="en-GB" dirty="0">
                <a:solidFill>
                  <a:schemeClr val="bg1"/>
                </a:solidFill>
              </a:endParaRPr>
            </a:p>
          </p:txBody>
        </p:sp>
        <p:sp>
          <p:nvSpPr>
            <p:cNvPr id="10" name="Freeform 9"/>
            <p:cNvSpPr/>
            <p:nvPr/>
          </p:nvSpPr>
          <p:spPr>
            <a:xfrm>
              <a:off x="4997196" y="3584448"/>
              <a:ext cx="3305556" cy="3122676"/>
            </a:xfrm>
            <a:custGeom>
              <a:avLst/>
              <a:gdLst>
                <a:gd name="connsiteX0" fmla="*/ 685800 w 3305556"/>
                <a:gd name="connsiteY0" fmla="*/ 36576 h 3122676"/>
                <a:gd name="connsiteX1" fmla="*/ 1924812 w 3305556"/>
                <a:gd name="connsiteY1" fmla="*/ 0 h 3122676"/>
                <a:gd name="connsiteX2" fmla="*/ 3305556 w 3305556"/>
                <a:gd name="connsiteY2" fmla="*/ 886968 h 3122676"/>
                <a:gd name="connsiteX3" fmla="*/ 3291840 w 3305556"/>
                <a:gd name="connsiteY3" fmla="*/ 3122676 h 3122676"/>
                <a:gd name="connsiteX4" fmla="*/ 0 w 3305556"/>
                <a:gd name="connsiteY4" fmla="*/ 3099816 h 3122676"/>
                <a:gd name="connsiteX5" fmla="*/ 22860 w 3305556"/>
                <a:gd name="connsiteY5" fmla="*/ 804672 h 3122676"/>
                <a:gd name="connsiteX6" fmla="*/ 626364 w 3305556"/>
                <a:gd name="connsiteY6" fmla="*/ 22860 h 3122676"/>
                <a:gd name="connsiteX0" fmla="*/ 620486 w 3305556"/>
                <a:gd name="connsiteY0" fmla="*/ 21107 h 3122676"/>
                <a:gd name="connsiteX1" fmla="*/ 1924812 w 3305556"/>
                <a:gd name="connsiteY1" fmla="*/ 0 h 3122676"/>
                <a:gd name="connsiteX2" fmla="*/ 3305556 w 3305556"/>
                <a:gd name="connsiteY2" fmla="*/ 886968 h 3122676"/>
                <a:gd name="connsiteX3" fmla="*/ 3291840 w 3305556"/>
                <a:gd name="connsiteY3" fmla="*/ 3122676 h 3122676"/>
                <a:gd name="connsiteX4" fmla="*/ 0 w 3305556"/>
                <a:gd name="connsiteY4" fmla="*/ 3099816 h 3122676"/>
                <a:gd name="connsiteX5" fmla="*/ 22860 w 3305556"/>
                <a:gd name="connsiteY5" fmla="*/ 804672 h 3122676"/>
                <a:gd name="connsiteX6" fmla="*/ 626364 w 3305556"/>
                <a:gd name="connsiteY6" fmla="*/ 22860 h 312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5556" h="3122676">
                  <a:moveTo>
                    <a:pt x="620486" y="21107"/>
                  </a:moveTo>
                  <a:lnTo>
                    <a:pt x="1924812" y="0"/>
                  </a:lnTo>
                  <a:lnTo>
                    <a:pt x="3305556" y="886968"/>
                  </a:lnTo>
                  <a:lnTo>
                    <a:pt x="3291840" y="3122676"/>
                  </a:lnTo>
                  <a:lnTo>
                    <a:pt x="0" y="3099816"/>
                  </a:lnTo>
                  <a:lnTo>
                    <a:pt x="22860" y="804672"/>
                  </a:lnTo>
                  <a:lnTo>
                    <a:pt x="626364" y="22860"/>
                  </a:lnTo>
                </a:path>
              </a:pathLst>
            </a:custGeom>
            <a:solidFill>
              <a:srgbClr val="000000">
                <a:alpha val="47843"/>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p:cNvCxnSpPr>
              <a:stCxn id="2" idx="1"/>
              <a:endCxn id="10" idx="2"/>
            </p:cNvCxnSpPr>
            <p:nvPr/>
          </p:nvCxnSpPr>
          <p:spPr>
            <a:xfrm flipV="1">
              <a:off x="5007358" y="4471416"/>
              <a:ext cx="3295394" cy="3747"/>
            </a:xfrm>
            <a:prstGeom prst="line">
              <a:avLst/>
            </a:prstGeom>
            <a:ln w="3810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039674" y="4504271"/>
              <a:ext cx="3241617" cy="646331"/>
            </a:xfrm>
            <a:prstGeom prst="rect">
              <a:avLst/>
            </a:prstGeom>
            <a:solidFill>
              <a:srgbClr val="FFFFFF">
                <a:alpha val="76078"/>
              </a:srgbClr>
            </a:solidFill>
          </p:spPr>
          <p:txBody>
            <a:bodyPr wrap="square" rtlCol="0">
              <a:spAutoFit/>
            </a:bodyPr>
            <a:lstStyle/>
            <a:p>
              <a:r>
                <a:rPr lang="de-DE" dirty="0"/>
                <a:t>A </a:t>
              </a:r>
              <a:r>
                <a:rPr lang="de-DE" dirty="0" err="1"/>
                <a:t>field</a:t>
              </a:r>
              <a:r>
                <a:rPr lang="de-DE" dirty="0"/>
                <a:t> </a:t>
              </a:r>
              <a:r>
                <a:rPr lang="de-DE" dirty="0" err="1"/>
                <a:t>plot</a:t>
              </a:r>
              <a:r>
                <a:rPr lang="de-DE" dirty="0"/>
                <a:t> </a:t>
              </a:r>
              <a:r>
                <a:rPr lang="de-DE" dirty="0" err="1"/>
                <a:t>is</a:t>
              </a:r>
              <a:r>
                <a:rPr lang="de-DE" dirty="0"/>
                <a:t> </a:t>
              </a:r>
              <a:r>
                <a:rPr lang="de-DE" dirty="0" err="1"/>
                <a:t>composed</a:t>
              </a:r>
              <a:r>
                <a:rPr lang="de-DE" dirty="0"/>
                <a:t> </a:t>
              </a:r>
              <a:r>
                <a:rPr lang="de-DE" dirty="0" err="1"/>
                <a:t>from</a:t>
              </a:r>
              <a:r>
                <a:rPr lang="de-DE" dirty="0"/>
                <a:t> </a:t>
              </a:r>
              <a:r>
                <a:rPr lang="de-DE" dirty="0" err="1"/>
                <a:t>many</a:t>
              </a:r>
              <a:r>
                <a:rPr lang="de-DE" dirty="0"/>
                <a:t> </a:t>
              </a:r>
              <a:r>
                <a:rPr lang="de-DE" dirty="0" err="1"/>
                <a:t>plants</a:t>
              </a:r>
              <a:r>
                <a:rPr lang="de-DE" dirty="0"/>
                <a:t>. </a:t>
              </a:r>
              <a:endParaRPr lang="en-GB" dirty="0"/>
            </a:p>
          </p:txBody>
        </p:sp>
      </p:grpSp>
      <p:cxnSp>
        <p:nvCxnSpPr>
          <p:cNvPr id="15" name="Straight Arrow Connector 14">
            <a:extLst>
              <a:ext uri="{FF2B5EF4-FFF2-40B4-BE49-F238E27FC236}">
                <a16:creationId xmlns:a16="http://schemas.microsoft.com/office/drawing/2014/main" id="{EFA2AAC0-B98A-44F1-AE43-03ECC95B8A01}"/>
              </a:ext>
            </a:extLst>
          </p:cNvPr>
          <p:cNvCxnSpPr>
            <a:stCxn id="3" idx="3"/>
          </p:cNvCxnSpPr>
          <p:nvPr/>
        </p:nvCxnSpPr>
        <p:spPr>
          <a:xfrm>
            <a:off x="420866" y="1332238"/>
            <a:ext cx="5158750" cy="2294290"/>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116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2000"/>
                                        <p:tgtEl>
                                          <p:spTgt spid="11"/>
                                        </p:tgtEl>
                                      </p:cBhvr>
                                    </p:animEffect>
                                  </p:childTnLst>
                                </p:cTn>
                              </p:par>
                              <p:par>
                                <p:cTn id="13" presetID="22" presetClass="entr" presetSubtype="8"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5020660" y="1907126"/>
            <a:ext cx="7066520"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Like in ‘Illinois’, the ‘first dilution of the soup’ is not avoided here, since there and here, plants in the base population are (mainly) selected for yield, hence main selection hast to be at maturity which is </a:t>
            </a:r>
            <a:r>
              <a:rPr lang="en-GB" dirty="0">
                <a:solidFill>
                  <a:prstClr val="black"/>
                </a:solidFill>
                <a:effectLst>
                  <a:outerShdw blurRad="38100" dist="38100" dir="2700000" algn="tl">
                    <a:srgbClr val="000000">
                      <a:alpha val="43137"/>
                    </a:srgbClr>
                  </a:outerShdw>
                </a:effectLst>
                <a:latin typeface="Arial"/>
              </a:rPr>
              <a:t>after </a:t>
            </a:r>
            <a:r>
              <a:rPr lang="en-GB" dirty="0">
                <a:solidFill>
                  <a:prstClr val="black"/>
                </a:solidFill>
                <a:latin typeface="Arial"/>
              </a:rPr>
              <a:t>flowering (and the selected ones are hence fertilized by the good </a:t>
            </a:r>
            <a:r>
              <a:rPr lang="en-GB" dirty="0">
                <a:solidFill>
                  <a:prstClr val="black"/>
                </a:solidFill>
                <a:effectLst>
                  <a:outerShdw blurRad="38100" dist="38100" dir="2700000" algn="tl">
                    <a:srgbClr val="000000">
                      <a:alpha val="43137"/>
                    </a:srgbClr>
                  </a:outerShdw>
                </a:effectLst>
                <a:latin typeface="Arial"/>
              </a:rPr>
              <a:t>and</a:t>
            </a:r>
            <a:r>
              <a:rPr lang="en-GB" dirty="0">
                <a:solidFill>
                  <a:prstClr val="black"/>
                </a:solidFill>
                <a:latin typeface="Arial"/>
              </a:rPr>
              <a:t> the bad plants). </a:t>
            </a:r>
          </a:p>
          <a:p>
            <a:pPr defTabSz="1219170"/>
            <a:endParaRPr lang="en-GB" dirty="0">
              <a:solidFill>
                <a:prstClr val="black"/>
              </a:solidFill>
              <a:latin typeface="Arial"/>
            </a:endParaRPr>
          </a:p>
          <a:p>
            <a:pPr defTabSz="1219170"/>
            <a:r>
              <a:rPr lang="en-GB" dirty="0">
                <a:solidFill>
                  <a:srgbClr val="0000FF"/>
                </a:solidFill>
                <a:effectLst>
                  <a:outerShdw blurRad="38100" dist="38100" dir="2700000" algn="tl">
                    <a:srgbClr val="000000">
                      <a:alpha val="43137"/>
                    </a:srgbClr>
                  </a:outerShdw>
                </a:effectLst>
                <a:latin typeface="Arial"/>
              </a:rPr>
              <a:t>But</a:t>
            </a:r>
            <a:r>
              <a:rPr lang="en-GB" dirty="0">
                <a:solidFill>
                  <a:prstClr val="black"/>
                </a:solidFill>
                <a:latin typeface="Arial"/>
              </a:rPr>
              <a:t> then, to recombine, the ‘</a:t>
            </a:r>
            <a:r>
              <a:rPr lang="en-GB" dirty="0">
                <a:solidFill>
                  <a:srgbClr val="C00000"/>
                </a:solidFill>
                <a:latin typeface="Arial"/>
              </a:rPr>
              <a:t>Second</a:t>
            </a:r>
            <a:r>
              <a:rPr lang="en-GB" dirty="0">
                <a:solidFill>
                  <a:prstClr val="black"/>
                </a:solidFill>
                <a:latin typeface="Arial"/>
              </a:rPr>
              <a:t> Dilution’ is avoided. Hallelujah! Seed harvested from tested offspring – which was again (</a:t>
            </a:r>
            <a:r>
              <a:rPr lang="en-GB" dirty="0">
                <a:solidFill>
                  <a:srgbClr val="C00000"/>
                </a:solidFill>
                <a:latin typeface="Arial"/>
              </a:rPr>
              <a:t>second</a:t>
            </a:r>
            <a:r>
              <a:rPr lang="en-GB" dirty="0">
                <a:solidFill>
                  <a:prstClr val="black"/>
                </a:solidFill>
                <a:latin typeface="Arial"/>
              </a:rPr>
              <a:t> time) pollinated by ‘anybody’ – is </a:t>
            </a:r>
            <a:r>
              <a:rPr lang="en-GB" dirty="0">
                <a:solidFill>
                  <a:srgbClr val="0000FF"/>
                </a:solidFill>
                <a:latin typeface="Arial"/>
              </a:rPr>
              <a:t>not</a:t>
            </a:r>
            <a:r>
              <a:rPr lang="en-GB" dirty="0">
                <a:solidFill>
                  <a:prstClr val="black"/>
                </a:solidFill>
                <a:latin typeface="Arial"/>
              </a:rPr>
              <a:t> used for sowing. </a:t>
            </a:r>
            <a:br>
              <a:rPr lang="en-GB" dirty="0">
                <a:solidFill>
                  <a:prstClr val="black"/>
                </a:solidFill>
                <a:latin typeface="Arial"/>
              </a:rPr>
            </a:br>
            <a:r>
              <a:rPr lang="en-GB" dirty="0">
                <a:solidFill>
                  <a:prstClr val="black"/>
                </a:solidFill>
                <a:latin typeface="Arial"/>
              </a:rPr>
              <a:t>Instead, </a:t>
            </a:r>
            <a:r>
              <a:rPr lang="en-GB" dirty="0">
                <a:solidFill>
                  <a:srgbClr val="0000FF"/>
                </a:solidFill>
                <a:latin typeface="Arial"/>
              </a:rPr>
              <a:t>remnant</a:t>
            </a:r>
            <a:r>
              <a:rPr lang="en-GB" dirty="0">
                <a:solidFill>
                  <a:prstClr val="black"/>
                </a:solidFill>
                <a:latin typeface="Arial"/>
              </a:rPr>
              <a:t> (once-only diluted seed) is used.</a:t>
            </a: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0" y="96001"/>
            <a:ext cx="4800000" cy="467344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p:cNvSpPr txBox="1"/>
          <p:nvPr/>
        </p:nvSpPr>
        <p:spPr>
          <a:xfrm>
            <a:off x="104820" y="5372575"/>
            <a:ext cx="11982360"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panose="020B0604020202020204" pitchFamily="34" charset="0"/>
                <a:cs typeface="Arial" panose="020B0604020202020204" pitchFamily="34" charset="0"/>
              </a:rPr>
              <a:t>As it avoids the </a:t>
            </a:r>
            <a:r>
              <a:rPr lang="en-GB" dirty="0">
                <a:solidFill>
                  <a:srgbClr val="C00000"/>
                </a:solidFill>
                <a:latin typeface="Arial" panose="020B0604020202020204" pitchFamily="34" charset="0"/>
                <a:cs typeface="Arial" panose="020B0604020202020204" pitchFamily="34" charset="0"/>
              </a:rPr>
              <a:t>second</a:t>
            </a:r>
            <a:r>
              <a:rPr lang="en-GB" dirty="0">
                <a:solidFill>
                  <a:prstClr val="black"/>
                </a:solidFill>
                <a:latin typeface="Arial" panose="020B0604020202020204" pitchFamily="34" charset="0"/>
                <a:cs typeface="Arial" panose="020B0604020202020204" pitchFamily="34" charset="0"/>
              </a:rPr>
              <a:t> dilution, Ohio exerts selection pressure on the female </a:t>
            </a:r>
            <a:r>
              <a:rPr lang="en-GB" dirty="0">
                <a:solidFill>
                  <a:srgbClr val="0000FF"/>
                </a:solidFill>
                <a:latin typeface="Arial" panose="020B0604020202020204" pitchFamily="34" charset="0"/>
                <a:cs typeface="Arial" panose="020B0604020202020204" pitchFamily="34" charset="0"/>
              </a:rPr>
              <a:t>and</a:t>
            </a:r>
            <a:r>
              <a:rPr lang="en-GB" dirty="0">
                <a:solidFill>
                  <a:prstClr val="black"/>
                </a:solidFill>
                <a:latin typeface="Arial" panose="020B0604020202020204" pitchFamily="34" charset="0"/>
                <a:cs typeface="Arial" panose="020B0604020202020204" pitchFamily="34" charset="0"/>
              </a:rPr>
              <a:t> on the male side. </a:t>
            </a:r>
            <a:br>
              <a:rPr lang="en-GB" dirty="0">
                <a:solidFill>
                  <a:prstClr val="black"/>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Whether all (or a representative sample of) seed harvested from the </a:t>
            </a:r>
            <a:r>
              <a:rPr lang="en-GB" dirty="0">
                <a:latin typeface="Arial" panose="020B0604020202020204" pitchFamily="34" charset="0"/>
                <a:cs typeface="Arial" panose="020B0604020202020204" pitchFamily="34" charset="0"/>
              </a:rPr>
              <a:t>recombination plot </a:t>
            </a:r>
            <a:r>
              <a:rPr lang="en-GB" dirty="0">
                <a:solidFill>
                  <a:schemeClr val="tx1">
                    <a:lumMod val="50000"/>
                    <a:lumOff val="50000"/>
                  </a:schemeClr>
                </a:solidFill>
                <a:latin typeface="Arial" panose="020B0604020202020204" pitchFamily="34" charset="0"/>
                <a:cs typeface="Arial" panose="020B0604020202020204" pitchFamily="34" charset="0"/>
              </a:rPr>
              <a:t>is used to sow again (next cycle) ‘ear-to-row’ single-plant offspring  ...  or whether a certain selection is exerted </a:t>
            </a:r>
            <a:r>
              <a:rPr lang="en-GB" dirty="0">
                <a:latin typeface="Arial" panose="020B0604020202020204" pitchFamily="34" charset="0"/>
                <a:cs typeface="Arial" panose="020B0604020202020204" pitchFamily="34" charset="0"/>
              </a:rPr>
              <a:t>there</a:t>
            </a:r>
            <a:r>
              <a:rPr lang="en-GB" dirty="0">
                <a:solidFill>
                  <a:schemeClr val="tx1">
                    <a:lumMod val="50000"/>
                    <a:lumOff val="50000"/>
                  </a:schemeClr>
                </a:solidFill>
                <a:latin typeface="Arial" panose="020B0604020202020204" pitchFamily="34" charset="0"/>
                <a:cs typeface="Arial" panose="020B0604020202020204" pitchFamily="34" charset="0"/>
              </a:rPr>
              <a:t>, this is up to the individual judgement of the breeder.</a:t>
            </a:r>
          </a:p>
        </p:txBody>
      </p:sp>
      <p:sp>
        <p:nvSpPr>
          <p:cNvPr id="9" name="Text Box 668"/>
          <p:cNvSpPr txBox="1">
            <a:spLocks noChangeArrowheads="1"/>
          </p:cNvSpPr>
          <p:nvPr/>
        </p:nvSpPr>
        <p:spPr bwMode="auto">
          <a:xfrm>
            <a:off x="6905580" y="-1846"/>
            <a:ext cx="5181600" cy="75713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lnSpc>
                <a:spcPct val="90000"/>
              </a:lnSpc>
              <a:defRPr sz="2000">
                <a:latin typeface="Arial" charset="0"/>
              </a:defRPr>
            </a:lvl1pPr>
          </a:lstStyle>
          <a:p>
            <a:pPr defTabSz="1219170"/>
            <a:r>
              <a:rPr lang="en-GB" altLang="en-US" sz="2400" dirty="0">
                <a:solidFill>
                  <a:prstClr val="black"/>
                </a:solidFill>
              </a:rPr>
              <a:t>[IV] Recurrent selection labelled Ear-to-Row Method à la </a:t>
            </a:r>
            <a:r>
              <a:rPr lang="en-GB" altLang="en-US" sz="2400" dirty="0">
                <a:solidFill>
                  <a:srgbClr val="0000FF"/>
                </a:solidFill>
              </a:rPr>
              <a:t>OHIO</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4737" y="99503"/>
            <a:ext cx="1219364" cy="615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11367023" y="6342071"/>
            <a:ext cx="768100"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15</a:t>
            </a:fld>
            <a:endParaRPr lang="en-US" sz="2400" dirty="0">
              <a:solidFill>
                <a:prstClr val="black"/>
              </a:solidFill>
              <a:latin typeface="Arial"/>
            </a:endParaRPr>
          </a:p>
        </p:txBody>
      </p:sp>
      <p:sp>
        <p:nvSpPr>
          <p:cNvPr id="10" name="Right Triangle 9"/>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27858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36000" contrast="12000"/>
                    </a14:imgEffect>
                  </a14:imgLayer>
                </a14:imgProps>
              </a:ext>
            </a:extLst>
          </a:blip>
          <a:stretch>
            <a:fillRect/>
          </a:stretch>
        </p:blipFill>
        <p:spPr>
          <a:xfrm>
            <a:off x="95999" y="517462"/>
            <a:ext cx="12053707" cy="6293723"/>
          </a:xfrm>
          <a:prstGeom prst="rect">
            <a:avLst/>
          </a:prstGeom>
        </p:spPr>
      </p:pic>
      <p:sp>
        <p:nvSpPr>
          <p:cNvPr id="4" name="Textfeld 3"/>
          <p:cNvSpPr txBox="1"/>
          <p:nvPr/>
        </p:nvSpPr>
        <p:spPr>
          <a:xfrm>
            <a:off x="3017520" y="549466"/>
            <a:ext cx="9069662"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The recombination plot will usually be only grown at one place, hence, only weather and climate at one place might (can) impact the selection in that season. The crop stand for recombination can be optimized for the outcrossing and seed production purpose. Maybe there is randomization to avoid systematic neighbourhood of related offspring ... or there is low plant density and good phytosanitary protection to allow a high seed yield per plant for more replicates etc. in the upcoming progeny test.  ...</a:t>
            </a: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999" y="96001"/>
            <a:ext cx="2844643" cy="276964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p:cNvSpPr txBox="1"/>
          <p:nvPr/>
        </p:nvSpPr>
        <p:spPr>
          <a:xfrm>
            <a:off x="53614" y="5519055"/>
            <a:ext cx="12033567"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panose="020B0604020202020204" pitchFamily="34" charset="0"/>
                <a:cs typeface="Arial" panose="020B0604020202020204" pitchFamily="34" charset="0"/>
              </a:rPr>
              <a:t>Since, today, we may have options to </a:t>
            </a:r>
            <a:r>
              <a:rPr lang="en-GB" dirty="0">
                <a:solidFill>
                  <a:srgbClr val="0000FF"/>
                </a:solidFill>
                <a:latin typeface="Arial" panose="020B0604020202020204" pitchFamily="34" charset="0"/>
                <a:cs typeface="Arial" panose="020B0604020202020204" pitchFamily="34" charset="0"/>
              </a:rPr>
              <a:t>genotype</a:t>
            </a:r>
            <a:r>
              <a:rPr lang="en-GB" dirty="0">
                <a:solidFill>
                  <a:prstClr val="black"/>
                </a:solidFill>
                <a:latin typeface="Arial" panose="020B0604020202020204" pitchFamily="34" charset="0"/>
                <a:cs typeface="Arial" panose="020B0604020202020204" pitchFamily="34" charset="0"/>
              </a:rPr>
              <a:t> (DNA-analyses) the candidates or the selected individuals, we may use such date to avoid fast decay of genetic diversity or to optimize randomization in the recombination plot. We even may use DNA-data to select DNA-based, in this or in other recurrent selection schemes. See later: ‘Marker Score’ and ‘Genomic Selection’; UNPLAB-BrMeth_Ch-11[</a:t>
            </a:r>
            <a:r>
              <a:rPr lang="en-GB" dirty="0" err="1">
                <a:solidFill>
                  <a:prstClr val="black"/>
                </a:solidFill>
                <a:latin typeface="Arial" panose="020B0604020202020204" pitchFamily="34" charset="0"/>
                <a:cs typeface="Arial" panose="020B0604020202020204" pitchFamily="34" charset="0"/>
              </a:rPr>
              <a:t>TheFour</a:t>
            </a:r>
            <a:r>
              <a:rPr lang="en-GB" dirty="0">
                <a:solidFill>
                  <a:prstClr val="black"/>
                </a:solidFill>
                <a:latin typeface="Arial" panose="020B0604020202020204" pitchFamily="34" charset="0"/>
                <a:cs typeface="Arial" panose="020B0604020202020204" pitchFamily="34" charset="0"/>
              </a:rPr>
              <a:t> GS].</a:t>
            </a:r>
          </a:p>
        </p:txBody>
      </p:sp>
      <p:sp>
        <p:nvSpPr>
          <p:cNvPr id="9" name="Text Box 668"/>
          <p:cNvSpPr txBox="1">
            <a:spLocks noChangeArrowheads="1"/>
          </p:cNvSpPr>
          <p:nvPr/>
        </p:nvSpPr>
        <p:spPr bwMode="auto">
          <a:xfrm>
            <a:off x="3017520" y="50654"/>
            <a:ext cx="9069662" cy="42473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lnSpc>
                <a:spcPct val="90000"/>
              </a:lnSpc>
              <a:defRPr sz="2000">
                <a:latin typeface="Arial" charset="0"/>
              </a:defRPr>
            </a:lvl1pPr>
          </a:lstStyle>
          <a:p>
            <a:pPr defTabSz="1219170"/>
            <a:r>
              <a:rPr lang="en-GB" altLang="en-US" sz="2400" dirty="0">
                <a:solidFill>
                  <a:prstClr val="black"/>
                </a:solidFill>
              </a:rPr>
              <a:t>Recurrent selection labelled Ear-to-Row Method à la </a:t>
            </a:r>
            <a:r>
              <a:rPr lang="en-GB" altLang="en-US" sz="2400" dirty="0">
                <a:solidFill>
                  <a:srgbClr val="0000FF"/>
                </a:solidFill>
              </a:rPr>
              <a:t>OHIO</a:t>
            </a:r>
          </a:p>
        </p:txBody>
      </p:sp>
      <p:sp>
        <p:nvSpPr>
          <p:cNvPr id="5" name="TextBox 4"/>
          <p:cNvSpPr txBox="1"/>
          <p:nvPr/>
        </p:nvSpPr>
        <p:spPr>
          <a:xfrm>
            <a:off x="11227645" y="4938993"/>
            <a:ext cx="859536"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a:t>© WL</a:t>
            </a:r>
            <a:endParaRPr lang="en-GB" dirty="0"/>
          </a:p>
        </p:txBody>
      </p:sp>
      <p:sp>
        <p:nvSpPr>
          <p:cNvPr id="3" name="Textfeld 2"/>
          <p:cNvSpPr txBox="1"/>
          <p:nvPr/>
        </p:nvSpPr>
        <p:spPr>
          <a:xfrm>
            <a:off x="11381606" y="6349520"/>
            <a:ext cx="768100"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16</a:t>
            </a:fld>
            <a:endParaRPr lang="en-US" sz="2400" dirty="0">
              <a:solidFill>
                <a:prstClr val="black"/>
              </a:solidFill>
              <a:latin typeface="Arial"/>
            </a:endParaRPr>
          </a:p>
        </p:txBody>
      </p:sp>
      <p:sp>
        <p:nvSpPr>
          <p:cNvPr id="6" name="Rectangle 5"/>
          <p:cNvSpPr/>
          <p:nvPr/>
        </p:nvSpPr>
        <p:spPr>
          <a:xfrm>
            <a:off x="233172" y="1115568"/>
            <a:ext cx="685800" cy="429768"/>
          </a:xfrm>
          <a:prstGeom prst="rect">
            <a:avLst/>
          </a:prstGeom>
          <a:noFill/>
          <a:ln>
            <a:solidFill>
              <a:srgbClr val="0066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72573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a:grpSpLocks noChangeAspect="1"/>
          </p:cNvGrpSpPr>
          <p:nvPr/>
        </p:nvGrpSpPr>
        <p:grpSpPr>
          <a:xfrm>
            <a:off x="35041" y="49360"/>
            <a:ext cx="2880000" cy="2907984"/>
            <a:chOff x="26281" y="37020"/>
            <a:chExt cx="3687839" cy="363498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0" y="72000"/>
              <a:ext cx="3642120" cy="3600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hteck 5"/>
            <p:cNvSpPr/>
            <p:nvPr/>
          </p:nvSpPr>
          <p:spPr>
            <a:xfrm>
              <a:off x="26281" y="37020"/>
              <a:ext cx="90739" cy="36349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sp>
        <p:nvSpPr>
          <p:cNvPr id="9" name="Textfeld 8"/>
          <p:cNvSpPr txBox="1"/>
          <p:nvPr/>
        </p:nvSpPr>
        <p:spPr>
          <a:xfrm>
            <a:off x="514473" y="785878"/>
            <a:ext cx="112654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srgbClr val="0000FF"/>
                </a:solidFill>
                <a:latin typeface="Arial"/>
              </a:rPr>
              <a:t>Illinois</a:t>
            </a:r>
          </a:p>
        </p:txBody>
      </p:sp>
      <p:sp>
        <p:nvSpPr>
          <p:cNvPr id="8"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
        <p:nvSpPr>
          <p:cNvPr id="10" name="Rechteck 1">
            <a:extLst>
              <a:ext uri="{FF2B5EF4-FFF2-40B4-BE49-F238E27FC236}">
                <a16:creationId xmlns:a16="http://schemas.microsoft.com/office/drawing/2014/main" id="{6FDBFD61-0948-4C85-B9A7-6F11310F1804}"/>
              </a:ext>
            </a:extLst>
          </p:cNvPr>
          <p:cNvSpPr/>
          <p:nvPr/>
        </p:nvSpPr>
        <p:spPr>
          <a:xfrm>
            <a:off x="6056684" y="279688"/>
            <a:ext cx="6061863" cy="267765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err="1">
                <a:solidFill>
                  <a:srgbClr val="0000FF"/>
                </a:solidFill>
                <a:latin typeface="Arial"/>
              </a:rPr>
              <a:t>Ilinois</a:t>
            </a:r>
            <a:r>
              <a:rPr lang="en-GB" sz="2400" dirty="0">
                <a:solidFill>
                  <a:prstClr val="black"/>
                </a:solidFill>
                <a:latin typeface="Arial"/>
              </a:rPr>
              <a:t>: Performance test each season (step), hence selection each season. Second and further dilutions not avoided, hence less genetic variance between families available for selection. Off-season nursery not useful. Recombination partly ‚within‘ families (not really random). </a:t>
            </a:r>
          </a:p>
        </p:txBody>
      </p:sp>
    </p:spTree>
    <p:extLst>
      <p:ext uri="{BB962C8B-B14F-4D97-AF65-F5344CB8AC3E}">
        <p14:creationId xmlns:p14="http://schemas.microsoft.com/office/powerpoint/2010/main" val="2392735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70472" y="3045230"/>
            <a:ext cx="12049192" cy="360098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srgbClr val="0000FF"/>
                </a:solidFill>
                <a:latin typeface="Arial"/>
              </a:rPr>
              <a:t>Ohio</a:t>
            </a:r>
            <a:r>
              <a:rPr lang="en-GB" sz="2400" dirty="0">
                <a:solidFill>
                  <a:prstClr val="black"/>
                </a:solidFill>
                <a:latin typeface="Arial"/>
              </a:rPr>
              <a:t>: Second dilution avoided. Performance test (with selection) only each 2</a:t>
            </a:r>
            <a:r>
              <a:rPr lang="en-GB" sz="2400" baseline="30000" dirty="0">
                <a:solidFill>
                  <a:prstClr val="black"/>
                </a:solidFill>
                <a:latin typeface="Arial"/>
              </a:rPr>
              <a:t>nd</a:t>
            </a:r>
            <a:r>
              <a:rPr lang="en-GB" sz="2400" dirty="0">
                <a:solidFill>
                  <a:prstClr val="black"/>
                </a:solidFill>
                <a:latin typeface="Arial"/>
              </a:rPr>
              <a:t> season. This may be risky: Seasons with </a:t>
            </a:r>
            <a:r>
              <a:rPr lang="en-GB" sz="2400" i="1" dirty="0">
                <a:solidFill>
                  <a:prstClr val="black"/>
                </a:solidFill>
                <a:latin typeface="Arial"/>
              </a:rPr>
              <a:t>e.g. </a:t>
            </a:r>
            <a:r>
              <a:rPr lang="en-GB" sz="2400" dirty="0">
                <a:solidFill>
                  <a:prstClr val="black"/>
                </a:solidFill>
                <a:latin typeface="Arial"/>
              </a:rPr>
              <a:t>important stress events (drought, virus attack ...) may be missed for selection if the recombination step happens to occur </a:t>
            </a:r>
            <a:r>
              <a:rPr lang="en-GB" sz="2400" dirty="0">
                <a:solidFill>
                  <a:srgbClr val="0000FF"/>
                </a:solidFill>
                <a:latin typeface="Arial"/>
              </a:rPr>
              <a:t>then</a:t>
            </a:r>
            <a:r>
              <a:rPr lang="en-GB" sz="2400" dirty="0">
                <a:solidFill>
                  <a:prstClr val="black"/>
                </a:solidFill>
                <a:latin typeface="Arial"/>
              </a:rPr>
              <a:t>. Yet, either ‘staggering’ (see later) or use of an off-season nursery may overcome this and allow to still have the performance test and the selection in the target environments and in </a:t>
            </a:r>
            <a:r>
              <a:rPr lang="en-GB" sz="2400" dirty="0">
                <a:solidFill>
                  <a:srgbClr val="0000FF"/>
                </a:solidFill>
                <a:latin typeface="Arial"/>
              </a:rPr>
              <a:t>each</a:t>
            </a:r>
            <a:r>
              <a:rPr lang="en-GB" sz="2400" dirty="0">
                <a:solidFill>
                  <a:prstClr val="black"/>
                </a:solidFill>
                <a:latin typeface="Arial"/>
              </a:rPr>
              <a:t> season (not missing any for selection). Recombination can be organized nearer to ran-</a:t>
            </a:r>
            <a:r>
              <a:rPr lang="en-GB" sz="2400" dirty="0" err="1">
                <a:solidFill>
                  <a:prstClr val="black"/>
                </a:solidFill>
                <a:latin typeface="Arial"/>
              </a:rPr>
              <a:t>dom</a:t>
            </a:r>
            <a:r>
              <a:rPr lang="en-GB" sz="2400" dirty="0">
                <a:solidFill>
                  <a:prstClr val="black"/>
                </a:solidFill>
                <a:latin typeface="Arial"/>
              </a:rPr>
              <a:t> mating (‚polycross‘). Further optimizations are possible. This may lead to high seed yield thus larger plots, more replicates &amp; locations for the field test, thus better data. </a:t>
            </a:r>
            <a:br>
              <a:rPr lang="en-GB" sz="1200" dirty="0">
                <a:solidFill>
                  <a:prstClr val="black"/>
                </a:solidFill>
                <a:latin typeface="Arial"/>
              </a:rPr>
            </a:br>
            <a:br>
              <a:rPr lang="en-GB" sz="1200" dirty="0">
                <a:solidFill>
                  <a:prstClr val="black"/>
                </a:solidFill>
                <a:latin typeface="Arial"/>
              </a:rPr>
            </a:br>
            <a:r>
              <a:rPr lang="en-GB" sz="2400" dirty="0">
                <a:solidFill>
                  <a:schemeClr val="tx1">
                    <a:lumMod val="50000"/>
                    <a:lumOff val="50000"/>
                  </a:schemeClr>
                </a:solidFill>
                <a:latin typeface="Arial"/>
              </a:rPr>
              <a:t>Selection between individuals in the recombination plot is an option</a:t>
            </a:r>
            <a:r>
              <a:rPr lang="en-GB" sz="2400" dirty="0">
                <a:solidFill>
                  <a:prstClr val="black"/>
                </a:solidFill>
                <a:latin typeface="Arial"/>
              </a:rPr>
              <a:t>.</a:t>
            </a:r>
          </a:p>
        </p:txBody>
      </p:sp>
      <p:grpSp>
        <p:nvGrpSpPr>
          <p:cNvPr id="4" name="Gruppieren 3"/>
          <p:cNvGrpSpPr>
            <a:grpSpLocks noChangeAspect="1"/>
          </p:cNvGrpSpPr>
          <p:nvPr/>
        </p:nvGrpSpPr>
        <p:grpSpPr>
          <a:xfrm>
            <a:off x="35041" y="49360"/>
            <a:ext cx="2880000" cy="2907984"/>
            <a:chOff x="26281" y="37020"/>
            <a:chExt cx="3687839" cy="363498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0" y="72000"/>
              <a:ext cx="3642120" cy="3600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hteck 5"/>
            <p:cNvSpPr/>
            <p:nvPr/>
          </p:nvSpPr>
          <p:spPr>
            <a:xfrm>
              <a:off x="26281" y="37020"/>
              <a:ext cx="90739" cy="36349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3600" y="100568"/>
            <a:ext cx="2934136" cy="285677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6056684" y="279688"/>
            <a:ext cx="6061863" cy="267765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err="1">
                <a:solidFill>
                  <a:srgbClr val="0000FF"/>
                </a:solidFill>
                <a:latin typeface="Arial"/>
              </a:rPr>
              <a:t>Ilinois</a:t>
            </a:r>
            <a:r>
              <a:rPr lang="en-GB" sz="2400" dirty="0">
                <a:solidFill>
                  <a:prstClr val="black"/>
                </a:solidFill>
                <a:latin typeface="Arial"/>
              </a:rPr>
              <a:t>: Performance test each season (step), hence selection each season. Second and further dilutions not avoided, hence less genetic variance between families available for selection. Off-season nursery not useful. Recombination partly ‚within‘ families (not really random). </a:t>
            </a:r>
          </a:p>
        </p:txBody>
      </p:sp>
      <p:sp>
        <p:nvSpPr>
          <p:cNvPr id="9" name="Textfeld 8"/>
          <p:cNvSpPr txBox="1"/>
          <p:nvPr/>
        </p:nvSpPr>
        <p:spPr>
          <a:xfrm>
            <a:off x="514473" y="785878"/>
            <a:ext cx="112654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srgbClr val="0000FF"/>
                </a:solidFill>
                <a:latin typeface="Arial"/>
              </a:rPr>
              <a:t>Illinois</a:t>
            </a:r>
          </a:p>
        </p:txBody>
      </p:sp>
      <p:sp>
        <p:nvSpPr>
          <p:cNvPr id="10" name="Textfeld 9"/>
          <p:cNvSpPr txBox="1"/>
          <p:nvPr/>
        </p:nvSpPr>
        <p:spPr>
          <a:xfrm>
            <a:off x="3791701" y="785878"/>
            <a:ext cx="97292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srgbClr val="0000FF"/>
                </a:solidFill>
                <a:latin typeface="Arial"/>
              </a:rPr>
              <a:t>Ohio</a:t>
            </a:r>
          </a:p>
        </p:txBody>
      </p:sp>
      <p:sp>
        <p:nvSpPr>
          <p:cNvPr id="3" name="Textfeld 2"/>
          <p:cNvSpPr txBox="1"/>
          <p:nvPr/>
        </p:nvSpPr>
        <p:spPr>
          <a:xfrm>
            <a:off x="11428506" y="6351233"/>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18</a:t>
            </a:fld>
            <a:endParaRPr lang="en-US" sz="2400" dirty="0">
              <a:solidFill>
                <a:prstClr val="black"/>
              </a:solidFill>
              <a:latin typeface="Arial"/>
            </a:endParaRPr>
          </a:p>
        </p:txBody>
      </p:sp>
      <p:sp>
        <p:nvSpPr>
          <p:cNvPr id="11" name="Right Triangle 10"/>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9183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ext Box 300"/>
          <p:cNvSpPr txBox="1">
            <a:spLocks noChangeArrowheads="1"/>
          </p:cNvSpPr>
          <p:nvPr/>
        </p:nvSpPr>
        <p:spPr bwMode="auto">
          <a:xfrm>
            <a:off x="6864100" y="690977"/>
            <a:ext cx="5268464"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solidFill>
                  <a:srgbClr val="0000FF"/>
                </a:solidFill>
              </a:defRPr>
            </a:lvl1pPr>
          </a:lstStyle>
          <a:p>
            <a:pPr defTabSz="1219170"/>
            <a:r>
              <a:rPr lang="en-GB" altLang="en-US" dirty="0">
                <a:solidFill>
                  <a:prstClr val="black"/>
                </a:solidFill>
                <a:latin typeface="Arial"/>
              </a:rPr>
              <a:t>S</a:t>
            </a:r>
            <a:r>
              <a:rPr lang="en-GB" altLang="en-US" b="1" baseline="-25000" dirty="0">
                <a:latin typeface="Arial"/>
              </a:rPr>
              <a:t>0</a:t>
            </a:r>
            <a:r>
              <a:rPr lang="en-GB" altLang="en-US" dirty="0">
                <a:solidFill>
                  <a:prstClr val="black"/>
                </a:solidFill>
                <a:latin typeface="Arial"/>
              </a:rPr>
              <a:t>-individuals are the not (</a:t>
            </a:r>
            <a:r>
              <a:rPr lang="en-GB" altLang="en-US" dirty="0">
                <a:latin typeface="Arial"/>
              </a:rPr>
              <a:t>not-yet</a:t>
            </a:r>
            <a:r>
              <a:rPr lang="en-GB" altLang="en-US" dirty="0">
                <a:solidFill>
                  <a:prstClr val="black"/>
                </a:solidFill>
                <a:latin typeface="Arial"/>
              </a:rPr>
              <a:t>) selfed plants, i.e., the ‘normal’, </a:t>
            </a:r>
            <a:r>
              <a:rPr lang="en-GB" altLang="en-US" dirty="0">
                <a:latin typeface="Arial"/>
              </a:rPr>
              <a:t>non</a:t>
            </a:r>
            <a:r>
              <a:rPr lang="en-GB" altLang="en-US" dirty="0">
                <a:solidFill>
                  <a:prstClr val="black"/>
                </a:solidFill>
                <a:latin typeface="Arial"/>
              </a:rPr>
              <a:t>-inbred individuals of the base population. </a:t>
            </a:r>
          </a:p>
          <a:p>
            <a:pPr defTabSz="1219170"/>
            <a:endParaRPr lang="en-GB" altLang="en-US" dirty="0">
              <a:solidFill>
                <a:prstClr val="black"/>
              </a:solidFill>
              <a:latin typeface="Arial"/>
            </a:endParaRPr>
          </a:p>
          <a:p>
            <a:pPr defTabSz="1219170"/>
            <a:r>
              <a:rPr lang="en-GB" altLang="en-US" dirty="0">
                <a:solidFill>
                  <a:prstClr val="black"/>
                </a:solidFill>
                <a:latin typeface="Arial"/>
              </a:rPr>
              <a:t>S</a:t>
            </a:r>
            <a:r>
              <a:rPr lang="en-GB" altLang="en-US" b="1" baseline="-25000" dirty="0">
                <a:latin typeface="Arial"/>
              </a:rPr>
              <a:t>1</a:t>
            </a:r>
            <a:r>
              <a:rPr lang="en-GB" altLang="en-US" dirty="0">
                <a:solidFill>
                  <a:prstClr val="black"/>
                </a:solidFill>
                <a:latin typeface="Arial"/>
              </a:rPr>
              <a:t>-line selection requires that the crop species can easily be self-fertilized and that </a:t>
            </a:r>
            <a:r>
              <a:rPr lang="en-GB" altLang="en-US" dirty="0">
                <a:latin typeface="Arial"/>
              </a:rPr>
              <a:t>once</a:t>
            </a:r>
            <a:r>
              <a:rPr lang="en-GB" altLang="en-US" dirty="0">
                <a:solidFill>
                  <a:prstClr val="black"/>
                </a:solidFill>
                <a:latin typeface="Arial"/>
              </a:rPr>
              <a:t>-selfed offspring (S</a:t>
            </a:r>
            <a:r>
              <a:rPr lang="en-GB" altLang="en-US" b="1" baseline="-25000" dirty="0">
                <a:latin typeface="Arial"/>
              </a:rPr>
              <a:t>1</a:t>
            </a:r>
            <a:r>
              <a:rPr lang="en-GB" altLang="en-US" dirty="0">
                <a:solidFill>
                  <a:prstClr val="black"/>
                </a:solidFill>
                <a:latin typeface="Arial"/>
              </a:rPr>
              <a:t>-line) shows meaningful, useful performance.</a:t>
            </a:r>
          </a:p>
          <a:p>
            <a:pPr defTabSz="1219170"/>
            <a:endParaRPr lang="en-GB" altLang="en-US" dirty="0">
              <a:solidFill>
                <a:prstClr val="black"/>
              </a:solidFill>
              <a:latin typeface="Arial"/>
            </a:endParaRPr>
          </a:p>
          <a:p>
            <a:pPr defTabSz="1219170"/>
            <a:r>
              <a:rPr lang="en-GB" altLang="en-US" dirty="0">
                <a:solidFill>
                  <a:schemeClr val="tx1">
                    <a:lumMod val="50000"/>
                    <a:lumOff val="50000"/>
                  </a:schemeClr>
                </a:solidFill>
                <a:latin typeface="Arial"/>
              </a:rPr>
              <a:t>Again: As the S</a:t>
            </a:r>
            <a:r>
              <a:rPr lang="en-GB" altLang="en-US" baseline="-25000" dirty="0">
                <a:solidFill>
                  <a:schemeClr val="tx1">
                    <a:lumMod val="50000"/>
                    <a:lumOff val="50000"/>
                  </a:schemeClr>
                </a:solidFill>
                <a:latin typeface="Arial"/>
              </a:rPr>
              <a:t>0</a:t>
            </a:r>
            <a:r>
              <a:rPr lang="en-GB" altLang="en-US" dirty="0">
                <a:solidFill>
                  <a:schemeClr val="tx1">
                    <a:lumMod val="50000"/>
                    <a:lumOff val="50000"/>
                  </a:schemeClr>
                </a:solidFill>
                <a:latin typeface="Arial"/>
              </a:rPr>
              <a:t> are the non-inbred members of the breeding population, they – </a:t>
            </a:r>
            <a:r>
              <a:rPr lang="en-GB" altLang="en-US" dirty="0">
                <a:solidFill>
                  <a:srgbClr val="C00000"/>
                </a:solidFill>
                <a:latin typeface="Arial"/>
              </a:rPr>
              <a:t>each single one </a:t>
            </a:r>
            <a:r>
              <a:rPr lang="en-GB" altLang="en-US" dirty="0">
                <a:solidFill>
                  <a:schemeClr val="tx1">
                    <a:lumMod val="50000"/>
                    <a:lumOff val="50000"/>
                  </a:schemeClr>
                </a:solidFill>
              </a:rPr>
              <a:t> –</a:t>
            </a:r>
            <a:r>
              <a:rPr lang="en-GB" altLang="en-US" dirty="0">
                <a:solidFill>
                  <a:schemeClr val="tx1">
                    <a:lumMod val="50000"/>
                    <a:lumOff val="50000"/>
                  </a:schemeClr>
                </a:solidFill>
                <a:latin typeface="Arial"/>
              </a:rPr>
              <a:t>  are equivalent to </a:t>
            </a:r>
            <a:r>
              <a:rPr lang="en-GB" altLang="en-US" dirty="0">
                <a:solidFill>
                  <a:srgbClr val="C00000"/>
                </a:solidFill>
                <a:latin typeface="Arial"/>
              </a:rPr>
              <a:t>one</a:t>
            </a:r>
            <a:r>
              <a:rPr lang="en-GB" altLang="en-US" dirty="0">
                <a:solidFill>
                  <a:schemeClr val="tx1">
                    <a:lumMod val="50000"/>
                    <a:lumOff val="50000"/>
                  </a:schemeClr>
                </a:solidFill>
                <a:latin typeface="Arial"/>
              </a:rPr>
              <a:t> F</a:t>
            </a:r>
            <a:r>
              <a:rPr lang="en-GB" altLang="en-US" baseline="-25000" dirty="0">
                <a:solidFill>
                  <a:schemeClr val="tx1">
                    <a:lumMod val="50000"/>
                    <a:lumOff val="50000"/>
                  </a:schemeClr>
                </a:solidFill>
                <a:latin typeface="Arial"/>
              </a:rPr>
              <a:t>1</a:t>
            </a:r>
            <a:r>
              <a:rPr lang="en-GB" altLang="en-US" dirty="0">
                <a:solidFill>
                  <a:schemeClr val="tx1">
                    <a:lumMod val="50000"/>
                    <a:lumOff val="50000"/>
                  </a:schemeClr>
                </a:solidFill>
                <a:latin typeface="Arial"/>
              </a:rPr>
              <a:t> hybrid </a:t>
            </a:r>
            <a:r>
              <a:rPr lang="en-GB" altLang="en-US" dirty="0">
                <a:solidFill>
                  <a:srgbClr val="C00000"/>
                </a:solidFill>
                <a:latin typeface="Arial"/>
              </a:rPr>
              <a:t>individual</a:t>
            </a:r>
            <a:r>
              <a:rPr lang="en-GB" altLang="en-US" dirty="0">
                <a:solidFill>
                  <a:schemeClr val="tx1">
                    <a:lumMod val="50000"/>
                    <a:lumOff val="50000"/>
                  </a:schemeClr>
                </a:solidFill>
                <a:latin typeface="Arial"/>
              </a:rPr>
              <a:t>. </a:t>
            </a:r>
          </a:p>
          <a:p>
            <a:pPr defTabSz="1219170"/>
            <a:r>
              <a:rPr lang="en-GB" altLang="en-US" dirty="0">
                <a:solidFill>
                  <a:schemeClr val="tx1">
                    <a:lumMod val="50000"/>
                    <a:lumOff val="50000"/>
                  </a:schemeClr>
                </a:solidFill>
                <a:latin typeface="Arial"/>
              </a:rPr>
              <a:t>Mind. </a:t>
            </a:r>
            <a:r>
              <a:rPr lang="en-GB" altLang="en-US" dirty="0">
                <a:solidFill>
                  <a:schemeClr val="tx1">
                    <a:lumMod val="50000"/>
                    <a:lumOff val="50000"/>
                  </a:schemeClr>
                </a:solidFill>
              </a:rPr>
              <a:t>Each S</a:t>
            </a:r>
            <a:r>
              <a:rPr lang="en-GB" altLang="en-US" baseline="-25000" dirty="0">
                <a:solidFill>
                  <a:schemeClr val="tx1">
                    <a:lumMod val="50000"/>
                    <a:lumOff val="50000"/>
                  </a:schemeClr>
                </a:solidFill>
              </a:rPr>
              <a:t>0 </a:t>
            </a:r>
            <a:r>
              <a:rPr lang="en-GB" altLang="en-US" dirty="0">
                <a:solidFill>
                  <a:schemeClr val="tx1">
                    <a:lumMod val="50000"/>
                    <a:lumOff val="50000"/>
                  </a:schemeClr>
                </a:solidFill>
              </a:rPr>
              <a:t>comes from a unique (random) female and male gamete. Imagine if we had first transformed these two gametes into two DH lines and then crossed the two ... We would have obtained the same F1 genotype </a:t>
            </a:r>
            <a:r>
              <a:rPr lang="en-GB" altLang="en-US" dirty="0">
                <a:solidFill>
                  <a:srgbClr val="C00000"/>
                </a:solidFill>
              </a:rPr>
              <a:t>! </a:t>
            </a:r>
            <a:r>
              <a:rPr lang="en-GB" altLang="en-US" i="1" dirty="0" err="1">
                <a:solidFill>
                  <a:srgbClr val="C00000"/>
                </a:solidFill>
                <a:latin typeface="Arial"/>
              </a:rPr>
              <a:t>Klar</a:t>
            </a:r>
            <a:r>
              <a:rPr lang="en-GB" altLang="en-US" i="1" dirty="0">
                <a:solidFill>
                  <a:srgbClr val="C00000"/>
                </a:solidFill>
                <a:latin typeface="Arial"/>
              </a:rPr>
              <a:t> </a:t>
            </a:r>
            <a:r>
              <a:rPr lang="en-GB" altLang="en-US" dirty="0">
                <a:solidFill>
                  <a:srgbClr val="C00000"/>
                </a:solidFill>
                <a:latin typeface="Arial"/>
              </a:rPr>
              <a:t>?</a:t>
            </a:r>
          </a:p>
          <a:p>
            <a:pPr defTabSz="1219170"/>
            <a:r>
              <a:rPr lang="de-DE" altLang="de-DE" sz="1800" dirty="0">
                <a:solidFill>
                  <a:schemeClr val="tx1">
                    <a:lumMod val="50000"/>
                    <a:lumOff val="50000"/>
                  </a:schemeClr>
                </a:solidFill>
                <a:latin typeface="Arial" panose="020B0604020202020204" pitchFamily="34" charset="0"/>
                <a:cs typeface="Arial" panose="020B0604020202020204" pitchFamily="34" charset="0"/>
              </a:rPr>
              <a:t>See UNPLAB-PopGen_Ch-2[HWE II]</a:t>
            </a:r>
            <a:r>
              <a:rPr lang="en-GB" altLang="de-DE" sz="1800" dirty="0">
                <a:solidFill>
                  <a:schemeClr val="tx1">
                    <a:lumMod val="50000"/>
                    <a:lumOff val="50000"/>
                  </a:schemeClr>
                </a:solidFill>
                <a:latin typeface="Arial"/>
                <a:cs typeface="Arial" panose="020B0604020202020204" pitchFamily="34" charset="0"/>
              </a:rPr>
              <a:t> p. 14-17</a:t>
            </a:r>
            <a:r>
              <a:rPr lang="en-GB" altLang="en-US" dirty="0">
                <a:solidFill>
                  <a:schemeClr val="tx1">
                    <a:lumMod val="50000"/>
                    <a:lumOff val="50000"/>
                  </a:schemeClr>
                </a:solidFill>
                <a:latin typeface="Arial"/>
              </a:rPr>
              <a:t> .</a:t>
            </a:r>
          </a:p>
          <a:p>
            <a:pPr defTabSz="1219170"/>
            <a:endParaRPr lang="en-GB" altLang="en-US" dirty="0">
              <a:solidFill>
                <a:schemeClr val="tx1">
                  <a:lumMod val="50000"/>
                  <a:lumOff val="50000"/>
                </a:schemeClr>
              </a:solidFill>
              <a:latin typeface="Arial"/>
            </a:endParaRPr>
          </a:p>
          <a:p>
            <a:pPr defTabSz="1219170"/>
            <a:r>
              <a:rPr lang="en-GB" altLang="en-US" dirty="0">
                <a:solidFill>
                  <a:schemeClr val="tx1">
                    <a:lumMod val="50000"/>
                    <a:lumOff val="50000"/>
                  </a:schemeClr>
                </a:solidFill>
                <a:latin typeface="Arial"/>
              </a:rPr>
              <a:t>Therefore, if</a:t>
            </a:r>
            <a:r>
              <a:rPr lang="en-GB" altLang="en-US" dirty="0">
                <a:solidFill>
                  <a:schemeClr val="tx1">
                    <a:lumMod val="50000"/>
                    <a:lumOff val="50000"/>
                  </a:schemeClr>
                </a:solidFill>
              </a:rPr>
              <a:t> S</a:t>
            </a:r>
            <a:r>
              <a:rPr lang="en-GB" altLang="en-US" baseline="-25000" dirty="0">
                <a:solidFill>
                  <a:schemeClr val="tx1">
                    <a:lumMod val="50000"/>
                    <a:lumOff val="50000"/>
                  </a:schemeClr>
                </a:solidFill>
              </a:rPr>
              <a:t>0</a:t>
            </a:r>
            <a:r>
              <a:rPr lang="en-GB" altLang="en-US" dirty="0">
                <a:solidFill>
                  <a:schemeClr val="tx1">
                    <a:lumMod val="50000"/>
                    <a:lumOff val="50000"/>
                  </a:schemeClr>
                </a:solidFill>
              </a:rPr>
              <a:t> ≡ F</a:t>
            </a:r>
            <a:r>
              <a:rPr lang="en-GB" altLang="en-US" baseline="-25000" dirty="0">
                <a:solidFill>
                  <a:schemeClr val="tx1">
                    <a:lumMod val="50000"/>
                    <a:lumOff val="50000"/>
                  </a:schemeClr>
                </a:solidFill>
              </a:rPr>
              <a:t>1</a:t>
            </a:r>
            <a:r>
              <a:rPr lang="en-GB" altLang="en-US" dirty="0">
                <a:solidFill>
                  <a:schemeClr val="tx1">
                    <a:lumMod val="50000"/>
                    <a:lumOff val="50000"/>
                  </a:schemeClr>
                </a:solidFill>
              </a:rPr>
              <a:t>, then-therefore S</a:t>
            </a:r>
            <a:r>
              <a:rPr lang="en-GB" altLang="en-US" baseline="-25000" dirty="0">
                <a:solidFill>
                  <a:schemeClr val="tx1">
                    <a:lumMod val="50000"/>
                    <a:lumOff val="50000"/>
                  </a:schemeClr>
                </a:solidFill>
              </a:rPr>
              <a:t>1</a:t>
            </a:r>
            <a:r>
              <a:rPr lang="en-GB" altLang="en-US" dirty="0">
                <a:solidFill>
                  <a:schemeClr val="tx1">
                    <a:lumMod val="50000"/>
                    <a:lumOff val="50000"/>
                  </a:schemeClr>
                </a:solidFill>
              </a:rPr>
              <a:t> ≡ F</a:t>
            </a:r>
            <a:r>
              <a:rPr lang="en-GB" altLang="en-US" baseline="-25000" dirty="0">
                <a:solidFill>
                  <a:schemeClr val="tx1">
                    <a:lumMod val="50000"/>
                    <a:lumOff val="50000"/>
                  </a:schemeClr>
                </a:solidFill>
              </a:rPr>
              <a:t>2</a:t>
            </a:r>
            <a:r>
              <a:rPr lang="en-GB" altLang="en-US" dirty="0">
                <a:solidFill>
                  <a:schemeClr val="tx1">
                    <a:lumMod val="50000"/>
                    <a:lumOff val="50000"/>
                  </a:schemeClr>
                </a:solidFill>
              </a:rPr>
              <a:t>. </a:t>
            </a:r>
          </a:p>
          <a:p>
            <a:pPr defTabSz="1219170"/>
            <a:r>
              <a:rPr lang="en-GB" altLang="en-US" dirty="0">
                <a:solidFill>
                  <a:schemeClr val="tx1">
                    <a:lumMod val="50000"/>
                    <a:lumOff val="50000"/>
                  </a:schemeClr>
                </a:solidFill>
              </a:rPr>
              <a:t>S</a:t>
            </a:r>
            <a:r>
              <a:rPr lang="en-GB" altLang="en-US" baseline="-25000" dirty="0">
                <a:solidFill>
                  <a:schemeClr val="tx1">
                    <a:lumMod val="50000"/>
                    <a:lumOff val="50000"/>
                  </a:schemeClr>
                </a:solidFill>
              </a:rPr>
              <a:t>1</a:t>
            </a:r>
            <a:r>
              <a:rPr lang="en-GB" altLang="en-US" dirty="0">
                <a:solidFill>
                  <a:schemeClr val="tx1">
                    <a:lumMod val="50000"/>
                    <a:lumOff val="50000"/>
                  </a:schemeClr>
                </a:solidFill>
              </a:rPr>
              <a:t>-line means F</a:t>
            </a:r>
            <a:r>
              <a:rPr lang="en-GB" altLang="en-US" baseline="-25000" dirty="0">
                <a:solidFill>
                  <a:schemeClr val="tx1">
                    <a:lumMod val="50000"/>
                    <a:lumOff val="50000"/>
                  </a:schemeClr>
                </a:solidFill>
              </a:rPr>
              <a:t>2</a:t>
            </a:r>
            <a:r>
              <a:rPr lang="en-GB" altLang="en-US" dirty="0">
                <a:solidFill>
                  <a:schemeClr val="tx1">
                    <a:lumMod val="50000"/>
                    <a:lumOff val="50000"/>
                  </a:schemeClr>
                </a:solidFill>
              </a:rPr>
              <a:t>-family. </a:t>
            </a:r>
            <a:r>
              <a:rPr lang="en-GB" altLang="en-US" dirty="0">
                <a:solidFill>
                  <a:schemeClr val="tx1">
                    <a:lumMod val="50000"/>
                    <a:lumOff val="50000"/>
                  </a:schemeClr>
                </a:solidFill>
                <a:latin typeface="Arial"/>
              </a:rPr>
              <a:t>Aha!</a:t>
            </a:r>
          </a:p>
        </p:txBody>
      </p:sp>
      <p:sp>
        <p:nvSpPr>
          <p:cNvPr id="2" name="Rectangle 1"/>
          <p:cNvSpPr/>
          <p:nvPr/>
        </p:nvSpPr>
        <p:spPr>
          <a:xfrm>
            <a:off x="53615" y="868667"/>
            <a:ext cx="2913613" cy="589140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1" name="Gerade Verbindung mit Pfeil 200"/>
          <p:cNvCxnSpPr>
            <a:stCxn id="145" idx="1"/>
            <a:endCxn id="197" idx="1"/>
          </p:cNvCxnSpPr>
          <p:nvPr/>
        </p:nvCxnSpPr>
        <p:spPr>
          <a:xfrm>
            <a:off x="1368792" y="5120001"/>
            <a:ext cx="1889813" cy="1178634"/>
          </a:xfrm>
          <a:prstGeom prst="straightConnector1">
            <a:avLst/>
          </a:prstGeom>
          <a:ln w="12700">
            <a:solidFill>
              <a:srgbClr val="0000FF"/>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 name="Textfeld 2"/>
          <p:cNvSpPr txBox="1"/>
          <p:nvPr/>
        </p:nvSpPr>
        <p:spPr>
          <a:xfrm>
            <a:off x="11415671" y="6298403"/>
            <a:ext cx="716893"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19</a:t>
            </a:fld>
            <a:endParaRPr lang="en-US" sz="2400" dirty="0">
              <a:solidFill>
                <a:prstClr val="black"/>
              </a:solidFill>
              <a:latin typeface="Arial"/>
            </a:endParaRPr>
          </a:p>
        </p:txBody>
      </p:sp>
      <p:sp>
        <p:nvSpPr>
          <p:cNvPr id="4" name="Rectangle 230"/>
          <p:cNvSpPr>
            <a:spLocks noChangeArrowheads="1"/>
          </p:cNvSpPr>
          <p:nvPr/>
        </p:nvSpPr>
        <p:spPr bwMode="auto">
          <a:xfrm>
            <a:off x="214480" y="1147013"/>
            <a:ext cx="2540000" cy="87418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 name="AutoShape 231"/>
          <p:cNvSpPr>
            <a:spLocks noChangeArrowheads="1"/>
          </p:cNvSpPr>
          <p:nvPr/>
        </p:nvSpPr>
        <p:spPr bwMode="auto">
          <a:xfrm rot="5400000">
            <a:off x="1941681" y="1240148"/>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 name="AutoShape 232"/>
          <p:cNvSpPr>
            <a:spLocks noChangeArrowheads="1"/>
          </p:cNvSpPr>
          <p:nvPr/>
        </p:nvSpPr>
        <p:spPr bwMode="auto">
          <a:xfrm rot="5400000">
            <a:off x="1738481" y="1240148"/>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 name="AutoShape 233"/>
          <p:cNvSpPr>
            <a:spLocks noChangeArrowheads="1"/>
          </p:cNvSpPr>
          <p:nvPr/>
        </p:nvSpPr>
        <p:spPr bwMode="auto">
          <a:xfrm rot="5400000">
            <a:off x="1535281" y="1240148"/>
            <a:ext cx="78316"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 name="AutoShape 234"/>
          <p:cNvSpPr>
            <a:spLocks noChangeArrowheads="1"/>
          </p:cNvSpPr>
          <p:nvPr/>
        </p:nvSpPr>
        <p:spPr bwMode="auto">
          <a:xfrm rot="5400000">
            <a:off x="1332081" y="1240148"/>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 name="AutoShape 235"/>
          <p:cNvSpPr>
            <a:spLocks noChangeArrowheads="1"/>
          </p:cNvSpPr>
          <p:nvPr/>
        </p:nvSpPr>
        <p:spPr bwMode="auto">
          <a:xfrm rot="5400000">
            <a:off x="1130998" y="1242263"/>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0" name="AutoShape 236"/>
          <p:cNvSpPr>
            <a:spLocks noChangeArrowheads="1"/>
          </p:cNvSpPr>
          <p:nvPr/>
        </p:nvSpPr>
        <p:spPr bwMode="auto">
          <a:xfrm rot="5400000">
            <a:off x="925681" y="1240148"/>
            <a:ext cx="78316"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1" name="AutoShape 237"/>
          <p:cNvSpPr>
            <a:spLocks noChangeArrowheads="1"/>
          </p:cNvSpPr>
          <p:nvPr/>
        </p:nvSpPr>
        <p:spPr bwMode="auto">
          <a:xfrm rot="5400000">
            <a:off x="722481" y="1240148"/>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 name="AutoShape 238"/>
          <p:cNvSpPr>
            <a:spLocks noChangeArrowheads="1"/>
          </p:cNvSpPr>
          <p:nvPr/>
        </p:nvSpPr>
        <p:spPr bwMode="auto">
          <a:xfrm rot="5400000">
            <a:off x="519281" y="1240148"/>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 name="AutoShape 239"/>
          <p:cNvSpPr>
            <a:spLocks noChangeArrowheads="1"/>
          </p:cNvSpPr>
          <p:nvPr/>
        </p:nvSpPr>
        <p:spPr bwMode="auto">
          <a:xfrm rot="5400000">
            <a:off x="316081" y="1240148"/>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 name="AutoShape 240"/>
          <p:cNvSpPr>
            <a:spLocks noChangeArrowheads="1"/>
          </p:cNvSpPr>
          <p:nvPr/>
        </p:nvSpPr>
        <p:spPr bwMode="auto">
          <a:xfrm rot="5400000">
            <a:off x="2146998" y="1242263"/>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 name="AutoShape 241"/>
          <p:cNvSpPr>
            <a:spLocks noChangeArrowheads="1"/>
          </p:cNvSpPr>
          <p:nvPr/>
        </p:nvSpPr>
        <p:spPr bwMode="auto">
          <a:xfrm rot="5400000">
            <a:off x="2350198" y="1242263"/>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 name="AutoShape 242"/>
          <p:cNvSpPr>
            <a:spLocks noChangeArrowheads="1"/>
          </p:cNvSpPr>
          <p:nvPr/>
        </p:nvSpPr>
        <p:spPr bwMode="auto">
          <a:xfrm rot="5400000">
            <a:off x="2553398" y="1242263"/>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 name="AutoShape 243"/>
          <p:cNvSpPr>
            <a:spLocks noChangeArrowheads="1"/>
          </p:cNvSpPr>
          <p:nvPr/>
        </p:nvSpPr>
        <p:spPr bwMode="auto">
          <a:xfrm rot="5400000">
            <a:off x="1941681" y="143488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 name="AutoShape 244"/>
          <p:cNvSpPr>
            <a:spLocks noChangeArrowheads="1"/>
          </p:cNvSpPr>
          <p:nvPr/>
        </p:nvSpPr>
        <p:spPr bwMode="auto">
          <a:xfrm rot="5400000">
            <a:off x="1738481" y="143488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 name="AutoShape 245"/>
          <p:cNvSpPr>
            <a:spLocks noChangeArrowheads="1"/>
          </p:cNvSpPr>
          <p:nvPr/>
        </p:nvSpPr>
        <p:spPr bwMode="auto">
          <a:xfrm rot="5400000">
            <a:off x="1535281" y="143488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 name="AutoShape 246"/>
          <p:cNvSpPr>
            <a:spLocks noChangeArrowheads="1"/>
          </p:cNvSpPr>
          <p:nvPr/>
        </p:nvSpPr>
        <p:spPr bwMode="auto">
          <a:xfrm rot="5400000">
            <a:off x="1332081" y="143488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 name="AutoShape 247"/>
          <p:cNvSpPr>
            <a:spLocks noChangeArrowheads="1"/>
          </p:cNvSpPr>
          <p:nvPr/>
        </p:nvSpPr>
        <p:spPr bwMode="auto">
          <a:xfrm rot="5400000">
            <a:off x="1130998" y="1436997"/>
            <a:ext cx="78317" cy="82551"/>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 name="AutoShape 248"/>
          <p:cNvSpPr>
            <a:spLocks noChangeArrowheads="1"/>
          </p:cNvSpPr>
          <p:nvPr/>
        </p:nvSpPr>
        <p:spPr bwMode="auto">
          <a:xfrm rot="5400000">
            <a:off x="925681" y="143488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 name="AutoShape 249"/>
          <p:cNvSpPr>
            <a:spLocks noChangeArrowheads="1"/>
          </p:cNvSpPr>
          <p:nvPr/>
        </p:nvSpPr>
        <p:spPr bwMode="auto">
          <a:xfrm rot="5400000">
            <a:off x="722481" y="143488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 name="AutoShape 250"/>
          <p:cNvSpPr>
            <a:spLocks noChangeArrowheads="1"/>
          </p:cNvSpPr>
          <p:nvPr/>
        </p:nvSpPr>
        <p:spPr bwMode="auto">
          <a:xfrm rot="5400000">
            <a:off x="519281" y="143488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 name="AutoShape 251"/>
          <p:cNvSpPr>
            <a:spLocks noChangeArrowheads="1"/>
          </p:cNvSpPr>
          <p:nvPr/>
        </p:nvSpPr>
        <p:spPr bwMode="auto">
          <a:xfrm rot="5400000">
            <a:off x="316081" y="143488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 name="AutoShape 252"/>
          <p:cNvSpPr>
            <a:spLocks noChangeArrowheads="1"/>
          </p:cNvSpPr>
          <p:nvPr/>
        </p:nvSpPr>
        <p:spPr bwMode="auto">
          <a:xfrm rot="5400000">
            <a:off x="2146998" y="143699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 name="AutoShape 253"/>
          <p:cNvSpPr>
            <a:spLocks noChangeArrowheads="1"/>
          </p:cNvSpPr>
          <p:nvPr/>
        </p:nvSpPr>
        <p:spPr bwMode="auto">
          <a:xfrm rot="5400000">
            <a:off x="2350198" y="1436997"/>
            <a:ext cx="78317" cy="82551"/>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 name="AutoShape 254"/>
          <p:cNvSpPr>
            <a:spLocks noChangeArrowheads="1"/>
          </p:cNvSpPr>
          <p:nvPr/>
        </p:nvSpPr>
        <p:spPr bwMode="auto">
          <a:xfrm rot="5400000">
            <a:off x="2553398" y="143699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9" name="AutoShape 255"/>
          <p:cNvSpPr>
            <a:spLocks noChangeArrowheads="1"/>
          </p:cNvSpPr>
          <p:nvPr/>
        </p:nvSpPr>
        <p:spPr bwMode="auto">
          <a:xfrm rot="5400000">
            <a:off x="1940622" y="1628556"/>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0" name="AutoShape 256"/>
          <p:cNvSpPr>
            <a:spLocks noChangeArrowheads="1"/>
          </p:cNvSpPr>
          <p:nvPr/>
        </p:nvSpPr>
        <p:spPr bwMode="auto">
          <a:xfrm rot="5400000">
            <a:off x="1737422" y="1628556"/>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1" name="AutoShape 257"/>
          <p:cNvSpPr>
            <a:spLocks noChangeArrowheads="1"/>
          </p:cNvSpPr>
          <p:nvPr/>
        </p:nvSpPr>
        <p:spPr bwMode="auto">
          <a:xfrm rot="5400000">
            <a:off x="1534222" y="1628556"/>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 name="AutoShape 258"/>
          <p:cNvSpPr>
            <a:spLocks noChangeArrowheads="1"/>
          </p:cNvSpPr>
          <p:nvPr/>
        </p:nvSpPr>
        <p:spPr bwMode="auto">
          <a:xfrm rot="5400000">
            <a:off x="1331022" y="1628556"/>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 name="AutoShape 259"/>
          <p:cNvSpPr>
            <a:spLocks noChangeArrowheads="1"/>
          </p:cNvSpPr>
          <p:nvPr/>
        </p:nvSpPr>
        <p:spPr bwMode="auto">
          <a:xfrm rot="5400000">
            <a:off x="1129940" y="1630673"/>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 name="AutoShape 260"/>
          <p:cNvSpPr>
            <a:spLocks noChangeArrowheads="1"/>
          </p:cNvSpPr>
          <p:nvPr/>
        </p:nvSpPr>
        <p:spPr bwMode="auto">
          <a:xfrm rot="5400000">
            <a:off x="924622" y="1628556"/>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 name="AutoShape 261"/>
          <p:cNvSpPr>
            <a:spLocks noChangeArrowheads="1"/>
          </p:cNvSpPr>
          <p:nvPr/>
        </p:nvSpPr>
        <p:spPr bwMode="auto">
          <a:xfrm rot="5400000">
            <a:off x="721422" y="1628556"/>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 name="AutoShape 262"/>
          <p:cNvSpPr>
            <a:spLocks noChangeArrowheads="1"/>
          </p:cNvSpPr>
          <p:nvPr/>
        </p:nvSpPr>
        <p:spPr bwMode="auto">
          <a:xfrm rot="5400000">
            <a:off x="518222" y="1628556"/>
            <a:ext cx="804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 name="AutoShape 263"/>
          <p:cNvSpPr>
            <a:spLocks noChangeArrowheads="1"/>
          </p:cNvSpPr>
          <p:nvPr/>
        </p:nvSpPr>
        <p:spPr bwMode="auto">
          <a:xfrm rot="5400000">
            <a:off x="315022" y="1628556"/>
            <a:ext cx="804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 name="AutoShape 264"/>
          <p:cNvSpPr>
            <a:spLocks noChangeArrowheads="1"/>
          </p:cNvSpPr>
          <p:nvPr/>
        </p:nvSpPr>
        <p:spPr bwMode="auto">
          <a:xfrm rot="5400000">
            <a:off x="2145940" y="1630673"/>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9" name="AutoShape 265"/>
          <p:cNvSpPr>
            <a:spLocks noChangeArrowheads="1"/>
          </p:cNvSpPr>
          <p:nvPr/>
        </p:nvSpPr>
        <p:spPr bwMode="auto">
          <a:xfrm rot="5400000">
            <a:off x="2349140" y="1630673"/>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0" name="AutoShape 266"/>
          <p:cNvSpPr>
            <a:spLocks noChangeArrowheads="1"/>
          </p:cNvSpPr>
          <p:nvPr/>
        </p:nvSpPr>
        <p:spPr bwMode="auto">
          <a:xfrm rot="5400000">
            <a:off x="2552340" y="1630673"/>
            <a:ext cx="80433" cy="82551"/>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1" name="AutoShape 267"/>
          <p:cNvSpPr>
            <a:spLocks noChangeArrowheads="1"/>
          </p:cNvSpPr>
          <p:nvPr/>
        </p:nvSpPr>
        <p:spPr bwMode="auto">
          <a:xfrm rot="5400000">
            <a:off x="1940622" y="182329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 name="AutoShape 268"/>
          <p:cNvSpPr>
            <a:spLocks noChangeArrowheads="1"/>
          </p:cNvSpPr>
          <p:nvPr/>
        </p:nvSpPr>
        <p:spPr bwMode="auto">
          <a:xfrm rot="5400000">
            <a:off x="1737422" y="182329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 name="AutoShape 269"/>
          <p:cNvSpPr>
            <a:spLocks noChangeArrowheads="1"/>
          </p:cNvSpPr>
          <p:nvPr/>
        </p:nvSpPr>
        <p:spPr bwMode="auto">
          <a:xfrm rot="5400000">
            <a:off x="1534222" y="182329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 name="AutoShape 270"/>
          <p:cNvSpPr>
            <a:spLocks noChangeArrowheads="1"/>
          </p:cNvSpPr>
          <p:nvPr/>
        </p:nvSpPr>
        <p:spPr bwMode="auto">
          <a:xfrm rot="5400000">
            <a:off x="1331022" y="182329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 name="AutoShape 271"/>
          <p:cNvSpPr>
            <a:spLocks noChangeArrowheads="1"/>
          </p:cNvSpPr>
          <p:nvPr/>
        </p:nvSpPr>
        <p:spPr bwMode="auto">
          <a:xfrm rot="5400000">
            <a:off x="1129940" y="182540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 name="AutoShape 272"/>
          <p:cNvSpPr>
            <a:spLocks noChangeArrowheads="1"/>
          </p:cNvSpPr>
          <p:nvPr/>
        </p:nvSpPr>
        <p:spPr bwMode="auto">
          <a:xfrm rot="5400000">
            <a:off x="924622" y="182329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 name="AutoShape 273"/>
          <p:cNvSpPr>
            <a:spLocks noChangeArrowheads="1"/>
          </p:cNvSpPr>
          <p:nvPr/>
        </p:nvSpPr>
        <p:spPr bwMode="auto">
          <a:xfrm rot="5400000">
            <a:off x="721422" y="182329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8" name="AutoShape 274"/>
          <p:cNvSpPr>
            <a:spLocks noChangeArrowheads="1"/>
          </p:cNvSpPr>
          <p:nvPr/>
        </p:nvSpPr>
        <p:spPr bwMode="auto">
          <a:xfrm rot="5400000">
            <a:off x="518222" y="182329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 name="AutoShape 275"/>
          <p:cNvSpPr>
            <a:spLocks noChangeArrowheads="1"/>
          </p:cNvSpPr>
          <p:nvPr/>
        </p:nvSpPr>
        <p:spPr bwMode="auto">
          <a:xfrm rot="5400000">
            <a:off x="315022" y="182329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0" name="AutoShape 276"/>
          <p:cNvSpPr>
            <a:spLocks noChangeArrowheads="1"/>
          </p:cNvSpPr>
          <p:nvPr/>
        </p:nvSpPr>
        <p:spPr bwMode="auto">
          <a:xfrm rot="5400000">
            <a:off x="2145940" y="182540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 name="AutoShape 277"/>
          <p:cNvSpPr>
            <a:spLocks noChangeArrowheads="1"/>
          </p:cNvSpPr>
          <p:nvPr/>
        </p:nvSpPr>
        <p:spPr bwMode="auto">
          <a:xfrm rot="5400000">
            <a:off x="2349140" y="182540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2" name="AutoShape 278"/>
          <p:cNvSpPr>
            <a:spLocks noChangeArrowheads="1"/>
          </p:cNvSpPr>
          <p:nvPr/>
        </p:nvSpPr>
        <p:spPr bwMode="auto">
          <a:xfrm rot="5400000">
            <a:off x="2552340" y="182540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 name="Text Box 300"/>
          <p:cNvSpPr txBox="1">
            <a:spLocks noChangeArrowheads="1"/>
          </p:cNvSpPr>
          <p:nvPr/>
        </p:nvSpPr>
        <p:spPr bwMode="auto">
          <a:xfrm>
            <a:off x="3189850" y="868667"/>
            <a:ext cx="332843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solidFill>
                  <a:srgbClr val="0000FF"/>
                </a:solidFill>
              </a:defRPr>
            </a:lvl1pPr>
          </a:lstStyle>
          <a:p>
            <a:pPr defTabSz="1219170"/>
            <a:r>
              <a:rPr lang="en-GB" altLang="en-US" dirty="0">
                <a:solidFill>
                  <a:prstClr val="black"/>
                </a:solidFill>
                <a:latin typeface="Arial"/>
              </a:rPr>
              <a:t>Base population: </a:t>
            </a:r>
            <a:br>
              <a:rPr lang="en-GB" altLang="en-US" dirty="0">
                <a:solidFill>
                  <a:prstClr val="black"/>
                </a:solidFill>
                <a:latin typeface="Arial"/>
              </a:rPr>
            </a:br>
            <a:r>
              <a:rPr lang="en-GB" altLang="en-US" dirty="0">
                <a:solidFill>
                  <a:prstClr val="black"/>
                </a:solidFill>
                <a:latin typeface="Arial"/>
              </a:rPr>
              <a:t>Select </a:t>
            </a:r>
            <a:r>
              <a:rPr lang="en-GB" altLang="en-US" dirty="0">
                <a:latin typeface="Arial"/>
              </a:rPr>
              <a:t>and</a:t>
            </a:r>
            <a:r>
              <a:rPr lang="en-GB" altLang="en-US" dirty="0">
                <a:solidFill>
                  <a:prstClr val="black"/>
                </a:solidFill>
                <a:latin typeface="Arial"/>
              </a:rPr>
              <a:t> self-fertilize S</a:t>
            </a:r>
            <a:r>
              <a:rPr lang="en-GB" altLang="en-US" baseline="-25000" dirty="0">
                <a:solidFill>
                  <a:prstClr val="black"/>
                </a:solidFill>
                <a:latin typeface="Arial"/>
              </a:rPr>
              <a:t>0</a:t>
            </a:r>
            <a:r>
              <a:rPr lang="en-GB" altLang="en-US" dirty="0">
                <a:solidFill>
                  <a:prstClr val="black"/>
                </a:solidFill>
                <a:latin typeface="Arial"/>
              </a:rPr>
              <a:t>-individuals</a:t>
            </a:r>
          </a:p>
        </p:txBody>
      </p:sp>
      <p:sp>
        <p:nvSpPr>
          <p:cNvPr id="55" name="Text Box 301"/>
          <p:cNvSpPr txBox="1">
            <a:spLocks noChangeArrowheads="1"/>
          </p:cNvSpPr>
          <p:nvPr/>
        </p:nvSpPr>
        <p:spPr bwMode="auto">
          <a:xfrm>
            <a:off x="3189850" y="2839722"/>
            <a:ext cx="332843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prstClr val="black"/>
                </a:solidFill>
                <a:latin typeface="Arial"/>
              </a:rPr>
              <a:t>Select between</a:t>
            </a:r>
            <a:br>
              <a:rPr lang="en-GB" altLang="en-US" dirty="0">
                <a:solidFill>
                  <a:prstClr val="black"/>
                </a:solidFill>
                <a:latin typeface="Arial"/>
              </a:rPr>
            </a:br>
            <a:r>
              <a:rPr lang="en-GB" altLang="en-US" dirty="0">
                <a:solidFill>
                  <a:prstClr val="black"/>
                </a:solidFill>
                <a:latin typeface="Arial"/>
              </a:rPr>
              <a:t>S</a:t>
            </a:r>
            <a:r>
              <a:rPr lang="en-GB" altLang="en-US" baseline="-25000" dirty="0">
                <a:solidFill>
                  <a:prstClr val="black"/>
                </a:solidFill>
                <a:latin typeface="Arial"/>
              </a:rPr>
              <a:t>1</a:t>
            </a:r>
            <a:r>
              <a:rPr lang="en-GB" altLang="en-US" dirty="0">
                <a:solidFill>
                  <a:prstClr val="black"/>
                </a:solidFill>
                <a:latin typeface="Arial"/>
              </a:rPr>
              <a:t>-lines </a:t>
            </a:r>
          </a:p>
        </p:txBody>
      </p:sp>
      <p:sp>
        <p:nvSpPr>
          <p:cNvPr id="56" name="Text Box 302"/>
          <p:cNvSpPr txBox="1">
            <a:spLocks noChangeArrowheads="1"/>
          </p:cNvSpPr>
          <p:nvPr/>
        </p:nvSpPr>
        <p:spPr bwMode="auto">
          <a:xfrm>
            <a:off x="3187362" y="4102690"/>
            <a:ext cx="332843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prstClr val="black"/>
                </a:solidFill>
                <a:latin typeface="Arial"/>
              </a:rPr>
              <a:t>Use remnant selfed seed to recombine</a:t>
            </a:r>
          </a:p>
        </p:txBody>
      </p:sp>
      <p:cxnSp>
        <p:nvCxnSpPr>
          <p:cNvPr id="57" name="AutoShape 305"/>
          <p:cNvCxnSpPr>
            <a:cxnSpLocks noChangeShapeType="1"/>
            <a:stCxn id="37" idx="3"/>
            <a:endCxn id="133" idx="0"/>
          </p:cNvCxnSpPr>
          <p:nvPr/>
        </p:nvCxnSpPr>
        <p:spPr bwMode="auto">
          <a:xfrm flipH="1">
            <a:off x="263164" y="1724865"/>
            <a:ext cx="93133" cy="9440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AutoShape 306"/>
          <p:cNvCxnSpPr>
            <a:cxnSpLocks noChangeShapeType="1"/>
            <a:endCxn id="134" idx="0"/>
          </p:cNvCxnSpPr>
          <p:nvPr/>
        </p:nvCxnSpPr>
        <p:spPr bwMode="auto">
          <a:xfrm flipH="1">
            <a:off x="453664" y="1851865"/>
            <a:ext cx="101600" cy="8170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307"/>
          <p:cNvCxnSpPr>
            <a:cxnSpLocks noChangeShapeType="1"/>
            <a:stCxn id="40" idx="3"/>
            <a:endCxn id="144" idx="0"/>
          </p:cNvCxnSpPr>
          <p:nvPr/>
        </p:nvCxnSpPr>
        <p:spPr bwMode="auto">
          <a:xfrm flipH="1">
            <a:off x="2583031" y="1726981"/>
            <a:ext cx="10583" cy="9546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308"/>
          <p:cNvCxnSpPr>
            <a:cxnSpLocks noChangeShapeType="1"/>
            <a:stCxn id="36" idx="3"/>
            <a:endCxn id="135" idx="0"/>
          </p:cNvCxnSpPr>
          <p:nvPr/>
        </p:nvCxnSpPr>
        <p:spPr bwMode="auto">
          <a:xfrm>
            <a:off x="559498" y="1724865"/>
            <a:ext cx="114300" cy="9440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311"/>
          <p:cNvCxnSpPr>
            <a:cxnSpLocks noChangeShapeType="1"/>
            <a:endCxn id="139" idx="0"/>
          </p:cNvCxnSpPr>
          <p:nvPr/>
        </p:nvCxnSpPr>
        <p:spPr bwMode="auto">
          <a:xfrm flipH="1">
            <a:off x="1511998" y="1847631"/>
            <a:ext cx="71967" cy="8255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312"/>
          <p:cNvCxnSpPr>
            <a:cxnSpLocks noChangeShapeType="1"/>
            <a:endCxn id="140" idx="0"/>
          </p:cNvCxnSpPr>
          <p:nvPr/>
        </p:nvCxnSpPr>
        <p:spPr bwMode="auto">
          <a:xfrm>
            <a:off x="1569147" y="1263431"/>
            <a:ext cx="158751" cy="14097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313"/>
          <p:cNvCxnSpPr>
            <a:cxnSpLocks noChangeShapeType="1"/>
            <a:endCxn id="141" idx="0"/>
          </p:cNvCxnSpPr>
          <p:nvPr/>
        </p:nvCxnSpPr>
        <p:spPr bwMode="auto">
          <a:xfrm>
            <a:off x="1780814" y="1661365"/>
            <a:ext cx="150284" cy="10117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AutoShape 314"/>
          <p:cNvCxnSpPr>
            <a:cxnSpLocks noChangeShapeType="1"/>
            <a:stCxn id="27" idx="3"/>
            <a:endCxn id="143" idx="0"/>
          </p:cNvCxnSpPr>
          <p:nvPr/>
        </p:nvCxnSpPr>
        <p:spPr bwMode="auto">
          <a:xfrm flipH="1">
            <a:off x="2358664" y="1532247"/>
            <a:ext cx="33867" cy="11451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AutoShape 412"/>
          <p:cNvCxnSpPr>
            <a:cxnSpLocks noChangeShapeType="1"/>
            <a:endCxn id="136" idx="0"/>
          </p:cNvCxnSpPr>
          <p:nvPr/>
        </p:nvCxnSpPr>
        <p:spPr bwMode="auto">
          <a:xfrm>
            <a:off x="762698" y="1657131"/>
            <a:ext cx="122767" cy="10117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AutoShape 413"/>
          <p:cNvCxnSpPr>
            <a:cxnSpLocks noChangeShapeType="1"/>
            <a:endCxn id="137" idx="0"/>
          </p:cNvCxnSpPr>
          <p:nvPr/>
        </p:nvCxnSpPr>
        <p:spPr bwMode="auto">
          <a:xfrm>
            <a:off x="965898" y="1259198"/>
            <a:ext cx="114300" cy="14097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AutoShape 414"/>
          <p:cNvCxnSpPr>
            <a:cxnSpLocks noChangeShapeType="1"/>
            <a:endCxn id="138" idx="0"/>
          </p:cNvCxnSpPr>
          <p:nvPr/>
        </p:nvCxnSpPr>
        <p:spPr bwMode="auto">
          <a:xfrm>
            <a:off x="1173331" y="1466631"/>
            <a:ext cx="118533" cy="12022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AutoShape 415"/>
          <p:cNvCxnSpPr>
            <a:cxnSpLocks noChangeShapeType="1"/>
            <a:endCxn id="142" idx="0"/>
          </p:cNvCxnSpPr>
          <p:nvPr/>
        </p:nvCxnSpPr>
        <p:spPr bwMode="auto">
          <a:xfrm>
            <a:off x="1977665" y="1862447"/>
            <a:ext cx="182033" cy="8106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Oval 671"/>
          <p:cNvSpPr>
            <a:spLocks noChangeArrowheads="1"/>
          </p:cNvSpPr>
          <p:nvPr/>
        </p:nvSpPr>
        <p:spPr bwMode="auto">
          <a:xfrm>
            <a:off x="299147" y="2226513"/>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2" name="Oval 673"/>
          <p:cNvSpPr>
            <a:spLocks noChangeArrowheads="1"/>
          </p:cNvSpPr>
          <p:nvPr/>
        </p:nvSpPr>
        <p:spPr bwMode="auto">
          <a:xfrm>
            <a:off x="498113" y="2232865"/>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3" name="Oval 679"/>
          <p:cNvSpPr>
            <a:spLocks noChangeArrowheads="1"/>
          </p:cNvSpPr>
          <p:nvPr/>
        </p:nvSpPr>
        <p:spPr bwMode="auto">
          <a:xfrm>
            <a:off x="2365013" y="2232865"/>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5" name="AutoShape 863"/>
          <p:cNvSpPr>
            <a:spLocks noChangeArrowheads="1"/>
          </p:cNvSpPr>
          <p:nvPr/>
        </p:nvSpPr>
        <p:spPr bwMode="auto">
          <a:xfrm rot="16200000">
            <a:off x="857948" y="3945248"/>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6" name="AutoShape 864"/>
          <p:cNvSpPr>
            <a:spLocks noChangeArrowheads="1"/>
          </p:cNvSpPr>
          <p:nvPr/>
        </p:nvSpPr>
        <p:spPr bwMode="auto">
          <a:xfrm rot="16200000">
            <a:off x="1059031" y="3945248"/>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7" name="AutoShape 865"/>
          <p:cNvSpPr>
            <a:spLocks noChangeArrowheads="1"/>
          </p:cNvSpPr>
          <p:nvPr/>
        </p:nvSpPr>
        <p:spPr bwMode="auto">
          <a:xfrm rot="16200000">
            <a:off x="1259056" y="3944189"/>
            <a:ext cx="93133" cy="82551"/>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8" name="AutoShape 866"/>
          <p:cNvSpPr>
            <a:spLocks noChangeArrowheads="1"/>
          </p:cNvSpPr>
          <p:nvPr/>
        </p:nvSpPr>
        <p:spPr bwMode="auto">
          <a:xfrm rot="16200000">
            <a:off x="1458023" y="3944189"/>
            <a:ext cx="93133" cy="82551"/>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9" name="AutoShape 867"/>
          <p:cNvSpPr>
            <a:spLocks noChangeArrowheads="1"/>
          </p:cNvSpPr>
          <p:nvPr/>
        </p:nvSpPr>
        <p:spPr bwMode="auto">
          <a:xfrm rot="16200000">
            <a:off x="1658048" y="3945248"/>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0" name="AutoShape 868"/>
          <p:cNvSpPr>
            <a:spLocks noChangeArrowheads="1"/>
          </p:cNvSpPr>
          <p:nvPr/>
        </p:nvSpPr>
        <p:spPr bwMode="auto">
          <a:xfrm rot="16200000">
            <a:off x="1844315" y="3945248"/>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81" name="AutoShape 892"/>
          <p:cNvCxnSpPr>
            <a:cxnSpLocks noChangeShapeType="1"/>
            <a:stCxn id="130" idx="1"/>
            <a:endCxn id="77" idx="3"/>
          </p:cNvCxnSpPr>
          <p:nvPr/>
        </p:nvCxnSpPr>
        <p:spPr bwMode="auto">
          <a:xfrm>
            <a:off x="610297" y="2222281"/>
            <a:ext cx="694267" cy="170603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 name="AutoShape 894"/>
          <p:cNvCxnSpPr>
            <a:cxnSpLocks noChangeShapeType="1"/>
            <a:stCxn id="71" idx="2"/>
            <a:endCxn id="75" idx="3"/>
          </p:cNvCxnSpPr>
          <p:nvPr/>
        </p:nvCxnSpPr>
        <p:spPr bwMode="auto">
          <a:xfrm>
            <a:off x="299147" y="2232864"/>
            <a:ext cx="605367" cy="169333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AutoShape 901"/>
          <p:cNvCxnSpPr>
            <a:cxnSpLocks noChangeShapeType="1"/>
            <a:stCxn id="73" idx="6"/>
            <a:endCxn id="80" idx="3"/>
          </p:cNvCxnSpPr>
          <p:nvPr/>
        </p:nvCxnSpPr>
        <p:spPr bwMode="auto">
          <a:xfrm flipH="1">
            <a:off x="1890880" y="2239213"/>
            <a:ext cx="484717" cy="1686984"/>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5" name="AutoShape 915"/>
          <p:cNvCxnSpPr>
            <a:cxnSpLocks noChangeShapeType="1"/>
            <a:stCxn id="72" idx="4"/>
            <a:endCxn id="76" idx="3"/>
          </p:cNvCxnSpPr>
          <p:nvPr/>
        </p:nvCxnSpPr>
        <p:spPr bwMode="auto">
          <a:xfrm>
            <a:off x="504464" y="2243447"/>
            <a:ext cx="601133" cy="1682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AutoShape 916"/>
          <p:cNvCxnSpPr>
            <a:cxnSpLocks noChangeShapeType="1"/>
            <a:stCxn id="131" idx="7"/>
            <a:endCxn id="78" idx="3"/>
          </p:cNvCxnSpPr>
          <p:nvPr/>
        </p:nvCxnSpPr>
        <p:spPr bwMode="auto">
          <a:xfrm>
            <a:off x="1247414" y="2226513"/>
            <a:ext cx="256117" cy="17018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 name="AutoShape 917"/>
          <p:cNvCxnSpPr>
            <a:cxnSpLocks noChangeShapeType="1"/>
            <a:stCxn id="132" idx="6"/>
            <a:endCxn id="79" idx="3"/>
          </p:cNvCxnSpPr>
          <p:nvPr/>
        </p:nvCxnSpPr>
        <p:spPr bwMode="auto">
          <a:xfrm flipH="1">
            <a:off x="1704613" y="2228631"/>
            <a:ext cx="162984" cy="16975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8" name="Text Box 911"/>
          <p:cNvSpPr txBox="1">
            <a:spLocks noChangeArrowheads="1"/>
          </p:cNvSpPr>
          <p:nvPr/>
        </p:nvSpPr>
        <p:spPr bwMode="auto">
          <a:xfrm>
            <a:off x="636735" y="4292197"/>
            <a:ext cx="1516352" cy="535531"/>
          </a:xfrm>
          <a:prstGeom prst="rect">
            <a:avLst/>
          </a:prstGeom>
          <a:solidFill>
            <a:schemeClr val="bg1">
              <a:alpha val="89999"/>
            </a:schemeClr>
          </a:solidFill>
          <a:ln w="1905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defTabSz="1219170">
              <a:lnSpc>
                <a:spcPct val="80000"/>
              </a:lnSpc>
              <a:spcBef>
                <a:spcPct val="50000"/>
              </a:spcBef>
            </a:pPr>
            <a:r>
              <a:rPr lang="de-DE" altLang="en-US" dirty="0" err="1">
                <a:solidFill>
                  <a:prstClr val="black"/>
                </a:solidFill>
                <a:latin typeface="Arial"/>
              </a:rPr>
              <a:t>Recom</a:t>
            </a:r>
            <a:r>
              <a:rPr lang="de-DE" altLang="en-US" dirty="0">
                <a:solidFill>
                  <a:prstClr val="black"/>
                </a:solidFill>
                <a:latin typeface="Arial"/>
              </a:rPr>
              <a:t>-</a:t>
            </a:r>
            <a:br>
              <a:rPr lang="de-DE" altLang="en-US" dirty="0">
                <a:solidFill>
                  <a:prstClr val="black"/>
                </a:solidFill>
                <a:latin typeface="Arial"/>
              </a:rPr>
            </a:br>
            <a:r>
              <a:rPr lang="de-DE" altLang="en-US" dirty="0" err="1">
                <a:solidFill>
                  <a:prstClr val="black"/>
                </a:solidFill>
                <a:latin typeface="Arial"/>
              </a:rPr>
              <a:t>bine</a:t>
            </a:r>
            <a:endParaRPr lang="de-DE" altLang="en-US" b="1" dirty="0">
              <a:solidFill>
                <a:prstClr val="black"/>
              </a:solidFill>
              <a:latin typeface="Arial Narrow" pitchFamily="34" charset="0"/>
            </a:endParaRPr>
          </a:p>
        </p:txBody>
      </p:sp>
      <p:sp>
        <p:nvSpPr>
          <p:cNvPr id="129" name="Rectangle 936"/>
          <p:cNvSpPr>
            <a:spLocks noChangeArrowheads="1"/>
          </p:cNvSpPr>
          <p:nvPr/>
        </p:nvSpPr>
        <p:spPr bwMode="auto">
          <a:xfrm>
            <a:off x="720363" y="4080713"/>
            <a:ext cx="1348317"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0" name="Oval 937"/>
          <p:cNvSpPr>
            <a:spLocks noChangeArrowheads="1"/>
          </p:cNvSpPr>
          <p:nvPr/>
        </p:nvSpPr>
        <p:spPr bwMode="auto">
          <a:xfrm>
            <a:off x="608180" y="2220165"/>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1" name="Oval 938"/>
          <p:cNvSpPr>
            <a:spLocks noChangeArrowheads="1"/>
          </p:cNvSpPr>
          <p:nvPr/>
        </p:nvSpPr>
        <p:spPr bwMode="auto">
          <a:xfrm>
            <a:off x="1238947" y="2224398"/>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2" name="Oval 939"/>
          <p:cNvSpPr>
            <a:spLocks noChangeArrowheads="1"/>
          </p:cNvSpPr>
          <p:nvPr/>
        </p:nvSpPr>
        <p:spPr bwMode="auto">
          <a:xfrm>
            <a:off x="1857013" y="2222280"/>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3" name="Rectangle 940"/>
          <p:cNvSpPr>
            <a:spLocks noChangeArrowheads="1"/>
          </p:cNvSpPr>
          <p:nvPr/>
        </p:nvSpPr>
        <p:spPr bwMode="auto">
          <a:xfrm>
            <a:off x="191197" y="2668898"/>
            <a:ext cx="141816"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4" name="Rectangle 941"/>
          <p:cNvSpPr>
            <a:spLocks noChangeArrowheads="1"/>
          </p:cNvSpPr>
          <p:nvPr/>
        </p:nvSpPr>
        <p:spPr bwMode="auto">
          <a:xfrm>
            <a:off x="381697" y="2668898"/>
            <a:ext cx="141816"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5" name="Rectangle 942"/>
          <p:cNvSpPr>
            <a:spLocks noChangeArrowheads="1"/>
          </p:cNvSpPr>
          <p:nvPr/>
        </p:nvSpPr>
        <p:spPr bwMode="auto">
          <a:xfrm>
            <a:off x="601831" y="2668898"/>
            <a:ext cx="141816"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6" name="Rectangle 943"/>
          <p:cNvSpPr>
            <a:spLocks noChangeArrowheads="1"/>
          </p:cNvSpPr>
          <p:nvPr/>
        </p:nvSpPr>
        <p:spPr bwMode="auto">
          <a:xfrm>
            <a:off x="813497" y="2668898"/>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7" name="Rectangle 944"/>
          <p:cNvSpPr>
            <a:spLocks noChangeArrowheads="1"/>
          </p:cNvSpPr>
          <p:nvPr/>
        </p:nvSpPr>
        <p:spPr bwMode="auto">
          <a:xfrm>
            <a:off x="1008231" y="2668898"/>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8" name="Rectangle 945"/>
          <p:cNvSpPr>
            <a:spLocks noChangeArrowheads="1"/>
          </p:cNvSpPr>
          <p:nvPr/>
        </p:nvSpPr>
        <p:spPr bwMode="auto">
          <a:xfrm>
            <a:off x="1219897" y="2668898"/>
            <a:ext cx="141816"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9" name="Rectangle 946"/>
          <p:cNvSpPr>
            <a:spLocks noChangeArrowheads="1"/>
          </p:cNvSpPr>
          <p:nvPr/>
        </p:nvSpPr>
        <p:spPr bwMode="auto">
          <a:xfrm>
            <a:off x="1440031" y="2673131"/>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0" name="Rectangle 947"/>
          <p:cNvSpPr>
            <a:spLocks noChangeArrowheads="1"/>
          </p:cNvSpPr>
          <p:nvPr/>
        </p:nvSpPr>
        <p:spPr bwMode="auto">
          <a:xfrm>
            <a:off x="1655931" y="2673131"/>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1" name="Rectangle 948"/>
          <p:cNvSpPr>
            <a:spLocks noChangeArrowheads="1"/>
          </p:cNvSpPr>
          <p:nvPr/>
        </p:nvSpPr>
        <p:spPr bwMode="auto">
          <a:xfrm>
            <a:off x="1859131" y="2673131"/>
            <a:ext cx="141816"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2" name="Rectangle 949"/>
          <p:cNvSpPr>
            <a:spLocks noChangeArrowheads="1"/>
          </p:cNvSpPr>
          <p:nvPr/>
        </p:nvSpPr>
        <p:spPr bwMode="auto">
          <a:xfrm>
            <a:off x="2087731" y="2673131"/>
            <a:ext cx="141816"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3" name="Rectangle 950"/>
          <p:cNvSpPr>
            <a:spLocks noChangeArrowheads="1"/>
          </p:cNvSpPr>
          <p:nvPr/>
        </p:nvSpPr>
        <p:spPr bwMode="auto">
          <a:xfrm>
            <a:off x="2286697" y="2677364"/>
            <a:ext cx="141816"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4" name="Rectangle 951"/>
          <p:cNvSpPr>
            <a:spLocks noChangeArrowheads="1"/>
          </p:cNvSpPr>
          <p:nvPr/>
        </p:nvSpPr>
        <p:spPr bwMode="auto">
          <a:xfrm>
            <a:off x="2511064" y="2681598"/>
            <a:ext cx="141816"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5" name="AutoShape 953"/>
          <p:cNvSpPr>
            <a:spLocks/>
          </p:cNvSpPr>
          <p:nvPr/>
        </p:nvSpPr>
        <p:spPr bwMode="auto">
          <a:xfrm rot="5400000">
            <a:off x="1316205" y="4414092"/>
            <a:ext cx="133351" cy="1278467"/>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6" name="Rectangle 954"/>
          <p:cNvSpPr>
            <a:spLocks noChangeArrowheads="1"/>
          </p:cNvSpPr>
          <p:nvPr/>
        </p:nvSpPr>
        <p:spPr bwMode="auto">
          <a:xfrm>
            <a:off x="104820" y="5259698"/>
            <a:ext cx="2540000" cy="874183"/>
          </a:xfrm>
          <a:prstGeom prst="rect">
            <a:avLst/>
          </a:prstGeom>
          <a:solidFill>
            <a:srgbClr val="FFFFFF"/>
          </a:solidFill>
          <a:ln w="1905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196" name="Textfeld 195"/>
          <p:cNvSpPr txBox="1"/>
          <p:nvPr/>
        </p:nvSpPr>
        <p:spPr>
          <a:xfrm>
            <a:off x="72000" y="36000"/>
            <a:ext cx="1207894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a:t>
            </a:r>
            <a:r>
              <a:rPr lang="en-GB" sz="2400" dirty="0">
                <a:solidFill>
                  <a:srgbClr val="C00000"/>
                </a:solidFill>
                <a:latin typeface="Arial"/>
              </a:rPr>
              <a:t>V</a:t>
            </a:r>
            <a:r>
              <a:rPr lang="en-GB" sz="2400" dirty="0">
                <a:solidFill>
                  <a:prstClr val="black"/>
                </a:solidFill>
                <a:latin typeface="Arial"/>
              </a:rPr>
              <a:t>] Recurrent S1-line Selection. Recurrent Selection Method number </a:t>
            </a:r>
            <a:r>
              <a:rPr lang="en-GB" sz="2400" dirty="0">
                <a:solidFill>
                  <a:srgbClr val="C00000"/>
                </a:solidFill>
                <a:latin typeface="Arial"/>
              </a:rPr>
              <a:t>5</a:t>
            </a:r>
            <a:r>
              <a:rPr lang="en-GB" sz="2400" dirty="0">
                <a:solidFill>
                  <a:prstClr val="black"/>
                </a:solidFill>
                <a:latin typeface="Arial"/>
              </a:rPr>
              <a:t>.</a:t>
            </a:r>
          </a:p>
        </p:txBody>
      </p:sp>
      <p:sp>
        <p:nvSpPr>
          <p:cNvPr id="197" name="Rectangle 722" descr="Diagonal weit nach oben"/>
          <p:cNvSpPr>
            <a:spLocks noChangeArrowheads="1"/>
          </p:cNvSpPr>
          <p:nvPr/>
        </p:nvSpPr>
        <p:spPr bwMode="auto">
          <a:xfrm>
            <a:off x="3258605" y="5837201"/>
            <a:ext cx="3257190" cy="922867"/>
          </a:xfrm>
          <a:prstGeom prst="rect">
            <a:avLst/>
          </a:prstGeom>
          <a:pattFill prst="wdUpDiag">
            <a:fgClr>
              <a:srgbClr val="000000"/>
            </a:fgClr>
            <a:bgClr>
              <a:srgbClr val="FFFFFF"/>
            </a:bgClr>
          </a:pattFill>
          <a:ln w="1905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defTabSz="1219170" fontAlgn="base">
              <a:spcBef>
                <a:spcPct val="0"/>
              </a:spcBef>
              <a:spcAft>
                <a:spcPct val="0"/>
              </a:spcAft>
            </a:pPr>
            <a:endParaRPr lang="en-GB" kern="0">
              <a:solidFill>
                <a:srgbClr val="0000FF"/>
              </a:solidFill>
              <a:latin typeface="Times New Roman" pitchFamily="18" charset="0"/>
              <a:cs typeface="Arial" charset="0"/>
            </a:endParaRPr>
          </a:p>
        </p:txBody>
      </p:sp>
      <p:sp>
        <p:nvSpPr>
          <p:cNvPr id="198" name="Text Box 259"/>
          <p:cNvSpPr txBox="1">
            <a:spLocks noChangeArrowheads="1"/>
          </p:cNvSpPr>
          <p:nvPr/>
        </p:nvSpPr>
        <p:spPr bwMode="auto">
          <a:xfrm>
            <a:off x="3908792" y="6083837"/>
            <a:ext cx="1421587" cy="369332"/>
          </a:xfrm>
          <a:prstGeom prst="rect">
            <a:avLst/>
          </a:prstGeom>
          <a:solidFill>
            <a:schemeClr val="bg1"/>
          </a:solidFill>
          <a:ln w="9525">
            <a:solidFill>
              <a:srgbClr val="0000FF"/>
            </a:solidFill>
            <a:miter lim="800000"/>
            <a:headEnd/>
            <a:tailEnd/>
          </a:ln>
        </p:spPr>
        <p:txBody>
          <a:bodyPr wrap="square">
            <a:spAutoFit/>
          </a:bodyPr>
          <a:lstStyle/>
          <a:p>
            <a:pPr defTabSz="1219170" fontAlgn="base">
              <a:spcBef>
                <a:spcPct val="50000"/>
              </a:spcBef>
              <a:spcAft>
                <a:spcPct val="0"/>
              </a:spcAft>
            </a:pPr>
            <a:r>
              <a:rPr lang="en-GB" altLang="de-DE" dirty="0">
                <a:solidFill>
                  <a:srgbClr val="0000FF"/>
                </a:solidFill>
                <a:latin typeface="Arial"/>
                <a:cs typeface="Arial" charset="0"/>
              </a:rPr>
              <a:t>Cultivar</a:t>
            </a:r>
          </a:p>
        </p:txBody>
      </p:sp>
      <p:sp>
        <p:nvSpPr>
          <p:cNvPr id="199" name="Textfeld 198"/>
          <p:cNvSpPr txBox="1"/>
          <p:nvPr/>
        </p:nvSpPr>
        <p:spPr>
          <a:xfrm>
            <a:off x="3258605" y="5393827"/>
            <a:ext cx="325719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r>
              <a:rPr lang="en-GB" dirty="0">
                <a:solidFill>
                  <a:srgbClr val="0000FF"/>
                </a:solidFill>
                <a:latin typeface="Arial"/>
              </a:rPr>
              <a:t>Extract cultivar</a:t>
            </a:r>
          </a:p>
        </p:txBody>
      </p:sp>
      <p:sp>
        <p:nvSpPr>
          <p:cNvPr id="200" name="Textfeld 199"/>
          <p:cNvSpPr txBox="1"/>
          <p:nvPr/>
        </p:nvSpPr>
        <p:spPr>
          <a:xfrm>
            <a:off x="727562" y="6108516"/>
            <a:ext cx="1118285" cy="590931"/>
          </a:xfrm>
          <a:prstGeom prst="rect">
            <a:avLst/>
          </a:prstGeom>
          <a:noFill/>
        </p:spPr>
        <p:txBody>
          <a:bodyPr wrap="square" rtlCol="0">
            <a:spAutoFit/>
          </a:bodyPr>
          <a:lstStyle/>
          <a:p>
            <a:pPr defTabSz="1219170">
              <a:lnSpc>
                <a:spcPct val="90000"/>
              </a:lnSpc>
            </a:pPr>
            <a:r>
              <a:rPr lang="en-GB" i="1" dirty="0">
                <a:solidFill>
                  <a:prstClr val="black"/>
                </a:solidFill>
                <a:latin typeface="Arial"/>
              </a:rPr>
              <a:t>et </a:t>
            </a:r>
            <a:br>
              <a:rPr lang="en-GB" i="1" dirty="0">
                <a:solidFill>
                  <a:prstClr val="black"/>
                </a:solidFill>
                <a:latin typeface="Arial"/>
              </a:rPr>
            </a:br>
            <a:r>
              <a:rPr lang="en-GB" i="1" dirty="0">
                <a:solidFill>
                  <a:prstClr val="black"/>
                </a:solidFill>
                <a:latin typeface="Arial"/>
              </a:rPr>
              <a:t>cetera</a:t>
            </a:r>
          </a:p>
        </p:txBody>
      </p:sp>
      <p:sp>
        <p:nvSpPr>
          <p:cNvPr id="147" name="AutoShape 955"/>
          <p:cNvSpPr>
            <a:spLocks noChangeArrowheads="1"/>
          </p:cNvSpPr>
          <p:nvPr/>
        </p:nvSpPr>
        <p:spPr bwMode="auto">
          <a:xfrm rot="5400000">
            <a:off x="1891287" y="5365531"/>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8" name="AutoShape 956"/>
          <p:cNvSpPr>
            <a:spLocks noChangeArrowheads="1"/>
          </p:cNvSpPr>
          <p:nvPr/>
        </p:nvSpPr>
        <p:spPr bwMode="auto">
          <a:xfrm rot="5400000">
            <a:off x="1688087" y="5365531"/>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9" name="AutoShape 957"/>
          <p:cNvSpPr>
            <a:spLocks noChangeArrowheads="1"/>
          </p:cNvSpPr>
          <p:nvPr/>
        </p:nvSpPr>
        <p:spPr bwMode="auto">
          <a:xfrm rot="5400000">
            <a:off x="1484887" y="5365531"/>
            <a:ext cx="78317"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0" name="AutoShape 958"/>
          <p:cNvSpPr>
            <a:spLocks noChangeArrowheads="1"/>
          </p:cNvSpPr>
          <p:nvPr/>
        </p:nvSpPr>
        <p:spPr bwMode="auto">
          <a:xfrm rot="5400000">
            <a:off x="1281687" y="5365531"/>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1" name="AutoShape 959"/>
          <p:cNvSpPr>
            <a:spLocks noChangeArrowheads="1"/>
          </p:cNvSpPr>
          <p:nvPr/>
        </p:nvSpPr>
        <p:spPr bwMode="auto">
          <a:xfrm rot="5400000">
            <a:off x="1080605" y="5367647"/>
            <a:ext cx="78316"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2" name="AutoShape 960"/>
          <p:cNvSpPr>
            <a:spLocks noChangeArrowheads="1"/>
          </p:cNvSpPr>
          <p:nvPr/>
        </p:nvSpPr>
        <p:spPr bwMode="auto">
          <a:xfrm rot="5400000">
            <a:off x="875287" y="5365531"/>
            <a:ext cx="78317"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3" name="AutoShape 961"/>
          <p:cNvSpPr>
            <a:spLocks noChangeArrowheads="1"/>
          </p:cNvSpPr>
          <p:nvPr/>
        </p:nvSpPr>
        <p:spPr bwMode="auto">
          <a:xfrm rot="5400000">
            <a:off x="672087" y="5365531"/>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4" name="AutoShape 962"/>
          <p:cNvSpPr>
            <a:spLocks noChangeArrowheads="1"/>
          </p:cNvSpPr>
          <p:nvPr/>
        </p:nvSpPr>
        <p:spPr bwMode="auto">
          <a:xfrm rot="5400000">
            <a:off x="468887" y="5365531"/>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5" name="AutoShape 963"/>
          <p:cNvSpPr>
            <a:spLocks noChangeArrowheads="1"/>
          </p:cNvSpPr>
          <p:nvPr/>
        </p:nvSpPr>
        <p:spPr bwMode="auto">
          <a:xfrm rot="5400000">
            <a:off x="265687" y="5365531"/>
            <a:ext cx="78317"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6" name="AutoShape 964"/>
          <p:cNvSpPr>
            <a:spLocks noChangeArrowheads="1"/>
          </p:cNvSpPr>
          <p:nvPr/>
        </p:nvSpPr>
        <p:spPr bwMode="auto">
          <a:xfrm rot="5400000">
            <a:off x="2096605" y="5367647"/>
            <a:ext cx="78316"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7" name="AutoShape 965"/>
          <p:cNvSpPr>
            <a:spLocks noChangeArrowheads="1"/>
          </p:cNvSpPr>
          <p:nvPr/>
        </p:nvSpPr>
        <p:spPr bwMode="auto">
          <a:xfrm rot="5400000">
            <a:off x="2299805" y="5367647"/>
            <a:ext cx="78316"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8" name="AutoShape 966"/>
          <p:cNvSpPr>
            <a:spLocks noChangeArrowheads="1"/>
          </p:cNvSpPr>
          <p:nvPr/>
        </p:nvSpPr>
        <p:spPr bwMode="auto">
          <a:xfrm rot="5400000">
            <a:off x="2503005" y="5367647"/>
            <a:ext cx="78316"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9" name="AutoShape 967"/>
          <p:cNvSpPr>
            <a:spLocks noChangeArrowheads="1"/>
          </p:cNvSpPr>
          <p:nvPr/>
        </p:nvSpPr>
        <p:spPr bwMode="auto">
          <a:xfrm rot="5400000">
            <a:off x="1891287" y="5560264"/>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0" name="AutoShape 968"/>
          <p:cNvSpPr>
            <a:spLocks noChangeArrowheads="1"/>
          </p:cNvSpPr>
          <p:nvPr/>
        </p:nvSpPr>
        <p:spPr bwMode="auto">
          <a:xfrm rot="5400000">
            <a:off x="1688087" y="5560264"/>
            <a:ext cx="78317"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1" name="AutoShape 969"/>
          <p:cNvSpPr>
            <a:spLocks noChangeArrowheads="1"/>
          </p:cNvSpPr>
          <p:nvPr/>
        </p:nvSpPr>
        <p:spPr bwMode="auto">
          <a:xfrm rot="5400000">
            <a:off x="1484887" y="5560264"/>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2" name="AutoShape 970"/>
          <p:cNvSpPr>
            <a:spLocks noChangeArrowheads="1"/>
          </p:cNvSpPr>
          <p:nvPr/>
        </p:nvSpPr>
        <p:spPr bwMode="auto">
          <a:xfrm rot="5400000">
            <a:off x="1281687" y="5560264"/>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3" name="AutoShape 971"/>
          <p:cNvSpPr>
            <a:spLocks noChangeArrowheads="1"/>
          </p:cNvSpPr>
          <p:nvPr/>
        </p:nvSpPr>
        <p:spPr bwMode="auto">
          <a:xfrm rot="5400000">
            <a:off x="1080605" y="5562381"/>
            <a:ext cx="78316" cy="82551"/>
          </a:xfrm>
          <a:prstGeom prst="octagon">
            <a:avLst>
              <a:gd name="adj" fmla="val 29287"/>
            </a:avLst>
          </a:prstGeom>
          <a:solidFill>
            <a:srgbClr val="FFFFFF"/>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4" name="AutoShape 972"/>
          <p:cNvSpPr>
            <a:spLocks noChangeArrowheads="1"/>
          </p:cNvSpPr>
          <p:nvPr/>
        </p:nvSpPr>
        <p:spPr bwMode="auto">
          <a:xfrm rot="5400000">
            <a:off x="875287" y="5560264"/>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5" name="AutoShape 973"/>
          <p:cNvSpPr>
            <a:spLocks noChangeArrowheads="1"/>
          </p:cNvSpPr>
          <p:nvPr/>
        </p:nvSpPr>
        <p:spPr bwMode="auto">
          <a:xfrm rot="5400000">
            <a:off x="672087" y="5560264"/>
            <a:ext cx="78317"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6" name="AutoShape 974"/>
          <p:cNvSpPr>
            <a:spLocks noChangeArrowheads="1"/>
          </p:cNvSpPr>
          <p:nvPr/>
        </p:nvSpPr>
        <p:spPr bwMode="auto">
          <a:xfrm rot="5400000">
            <a:off x="468887" y="5560264"/>
            <a:ext cx="78317"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7" name="AutoShape 975"/>
          <p:cNvSpPr>
            <a:spLocks noChangeArrowheads="1"/>
          </p:cNvSpPr>
          <p:nvPr/>
        </p:nvSpPr>
        <p:spPr bwMode="auto">
          <a:xfrm rot="5400000">
            <a:off x="265687" y="5560264"/>
            <a:ext cx="78317"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8" name="AutoShape 976"/>
          <p:cNvSpPr>
            <a:spLocks noChangeArrowheads="1"/>
          </p:cNvSpPr>
          <p:nvPr/>
        </p:nvSpPr>
        <p:spPr bwMode="auto">
          <a:xfrm rot="5400000">
            <a:off x="2096605" y="5562381"/>
            <a:ext cx="78316"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9" name="AutoShape 977"/>
          <p:cNvSpPr>
            <a:spLocks noChangeArrowheads="1"/>
          </p:cNvSpPr>
          <p:nvPr/>
        </p:nvSpPr>
        <p:spPr bwMode="auto">
          <a:xfrm rot="5400000">
            <a:off x="2299805" y="5562381"/>
            <a:ext cx="78316" cy="82551"/>
          </a:xfrm>
          <a:prstGeom prst="octagon">
            <a:avLst>
              <a:gd name="adj" fmla="val 29287"/>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0" name="AutoShape 978"/>
          <p:cNvSpPr>
            <a:spLocks noChangeArrowheads="1"/>
          </p:cNvSpPr>
          <p:nvPr/>
        </p:nvSpPr>
        <p:spPr bwMode="auto">
          <a:xfrm rot="5400000">
            <a:off x="2503005" y="5562381"/>
            <a:ext cx="78316"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1" name="AutoShape 979"/>
          <p:cNvSpPr>
            <a:spLocks noChangeArrowheads="1"/>
          </p:cNvSpPr>
          <p:nvPr/>
        </p:nvSpPr>
        <p:spPr bwMode="auto">
          <a:xfrm rot="5400000">
            <a:off x="1890229" y="575394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2" name="AutoShape 980"/>
          <p:cNvSpPr>
            <a:spLocks noChangeArrowheads="1"/>
          </p:cNvSpPr>
          <p:nvPr/>
        </p:nvSpPr>
        <p:spPr bwMode="auto">
          <a:xfrm rot="5400000">
            <a:off x="1687029" y="5753940"/>
            <a:ext cx="80433" cy="82549"/>
          </a:xfrm>
          <a:prstGeom prst="octagon">
            <a:avLst>
              <a:gd name="adj" fmla="val 29287"/>
            </a:avLst>
          </a:prstGeom>
          <a:solidFill>
            <a:srgbClr val="FFFFFF"/>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3" name="AutoShape 981"/>
          <p:cNvSpPr>
            <a:spLocks noChangeArrowheads="1"/>
          </p:cNvSpPr>
          <p:nvPr/>
        </p:nvSpPr>
        <p:spPr bwMode="auto">
          <a:xfrm rot="5400000">
            <a:off x="1483829" y="5753940"/>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4" name="AutoShape 982"/>
          <p:cNvSpPr>
            <a:spLocks noChangeArrowheads="1"/>
          </p:cNvSpPr>
          <p:nvPr/>
        </p:nvSpPr>
        <p:spPr bwMode="auto">
          <a:xfrm rot="5400000">
            <a:off x="1280629" y="575394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5" name="AutoShape 983"/>
          <p:cNvSpPr>
            <a:spLocks noChangeArrowheads="1"/>
          </p:cNvSpPr>
          <p:nvPr/>
        </p:nvSpPr>
        <p:spPr bwMode="auto">
          <a:xfrm rot="5400000">
            <a:off x="1079546" y="5756055"/>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6" name="AutoShape 984"/>
          <p:cNvSpPr>
            <a:spLocks noChangeArrowheads="1"/>
          </p:cNvSpPr>
          <p:nvPr/>
        </p:nvSpPr>
        <p:spPr bwMode="auto">
          <a:xfrm rot="5400000">
            <a:off x="874229" y="575394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7" name="AutoShape 985"/>
          <p:cNvSpPr>
            <a:spLocks noChangeArrowheads="1"/>
          </p:cNvSpPr>
          <p:nvPr/>
        </p:nvSpPr>
        <p:spPr bwMode="auto">
          <a:xfrm rot="5400000">
            <a:off x="671029" y="5753940"/>
            <a:ext cx="80433" cy="82549"/>
          </a:xfrm>
          <a:prstGeom prst="octagon">
            <a:avLst>
              <a:gd name="adj" fmla="val 29287"/>
            </a:avLst>
          </a:prstGeom>
          <a:solidFill>
            <a:srgbClr val="FFFFFF"/>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8" name="AutoShape 986"/>
          <p:cNvSpPr>
            <a:spLocks noChangeArrowheads="1"/>
          </p:cNvSpPr>
          <p:nvPr/>
        </p:nvSpPr>
        <p:spPr bwMode="auto">
          <a:xfrm rot="5400000">
            <a:off x="467829" y="5753940"/>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9" name="AutoShape 987"/>
          <p:cNvSpPr>
            <a:spLocks noChangeArrowheads="1"/>
          </p:cNvSpPr>
          <p:nvPr/>
        </p:nvSpPr>
        <p:spPr bwMode="auto">
          <a:xfrm rot="5400000">
            <a:off x="264629" y="5753940"/>
            <a:ext cx="80433" cy="82549"/>
          </a:xfrm>
          <a:prstGeom prst="octagon">
            <a:avLst>
              <a:gd name="adj" fmla="val 29287"/>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0" name="AutoShape 988"/>
          <p:cNvSpPr>
            <a:spLocks noChangeArrowheads="1"/>
          </p:cNvSpPr>
          <p:nvPr/>
        </p:nvSpPr>
        <p:spPr bwMode="auto">
          <a:xfrm rot="5400000">
            <a:off x="2095546" y="5756055"/>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1" name="AutoShape 989"/>
          <p:cNvSpPr>
            <a:spLocks noChangeArrowheads="1"/>
          </p:cNvSpPr>
          <p:nvPr/>
        </p:nvSpPr>
        <p:spPr bwMode="auto">
          <a:xfrm rot="5400000">
            <a:off x="2298746" y="5756055"/>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2" name="AutoShape 990"/>
          <p:cNvSpPr>
            <a:spLocks noChangeArrowheads="1"/>
          </p:cNvSpPr>
          <p:nvPr/>
        </p:nvSpPr>
        <p:spPr bwMode="auto">
          <a:xfrm rot="5400000">
            <a:off x="2501946" y="5756055"/>
            <a:ext cx="80433" cy="82551"/>
          </a:xfrm>
          <a:prstGeom prst="octagon">
            <a:avLst>
              <a:gd name="adj" fmla="val 29287"/>
            </a:avLst>
          </a:prstGeom>
          <a:solidFill>
            <a:srgbClr val="FFFFFF"/>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3" name="AutoShape 991"/>
          <p:cNvSpPr>
            <a:spLocks noChangeArrowheads="1"/>
          </p:cNvSpPr>
          <p:nvPr/>
        </p:nvSpPr>
        <p:spPr bwMode="auto">
          <a:xfrm rot="5400000">
            <a:off x="1890229" y="5948674"/>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4" name="AutoShape 992"/>
          <p:cNvSpPr>
            <a:spLocks noChangeArrowheads="1"/>
          </p:cNvSpPr>
          <p:nvPr/>
        </p:nvSpPr>
        <p:spPr bwMode="auto">
          <a:xfrm rot="5400000">
            <a:off x="1687029" y="5948674"/>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5" name="AutoShape 993"/>
          <p:cNvSpPr>
            <a:spLocks noChangeArrowheads="1"/>
          </p:cNvSpPr>
          <p:nvPr/>
        </p:nvSpPr>
        <p:spPr bwMode="auto">
          <a:xfrm rot="5400000">
            <a:off x="1483829" y="5948674"/>
            <a:ext cx="80433" cy="82549"/>
          </a:xfrm>
          <a:prstGeom prst="octagon">
            <a:avLst>
              <a:gd name="adj" fmla="val 29287"/>
            </a:avLst>
          </a:prstGeom>
          <a:solidFill>
            <a:srgbClr val="FFFFFF"/>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6" name="AutoShape 994"/>
          <p:cNvSpPr>
            <a:spLocks noChangeArrowheads="1"/>
          </p:cNvSpPr>
          <p:nvPr/>
        </p:nvSpPr>
        <p:spPr bwMode="auto">
          <a:xfrm rot="5400000">
            <a:off x="1280629" y="5948674"/>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7" name="AutoShape 995"/>
          <p:cNvSpPr>
            <a:spLocks noChangeArrowheads="1"/>
          </p:cNvSpPr>
          <p:nvPr/>
        </p:nvSpPr>
        <p:spPr bwMode="auto">
          <a:xfrm rot="5400000">
            <a:off x="1079546" y="59507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8" name="AutoShape 996"/>
          <p:cNvSpPr>
            <a:spLocks noChangeArrowheads="1"/>
          </p:cNvSpPr>
          <p:nvPr/>
        </p:nvSpPr>
        <p:spPr bwMode="auto">
          <a:xfrm rot="5400000">
            <a:off x="874229" y="5948674"/>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9" name="AutoShape 997"/>
          <p:cNvSpPr>
            <a:spLocks noChangeArrowheads="1"/>
          </p:cNvSpPr>
          <p:nvPr/>
        </p:nvSpPr>
        <p:spPr bwMode="auto">
          <a:xfrm rot="5400000">
            <a:off x="671029" y="5948674"/>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0" name="AutoShape 998"/>
          <p:cNvSpPr>
            <a:spLocks noChangeArrowheads="1"/>
          </p:cNvSpPr>
          <p:nvPr/>
        </p:nvSpPr>
        <p:spPr bwMode="auto">
          <a:xfrm rot="5400000">
            <a:off x="467829" y="5948674"/>
            <a:ext cx="80433" cy="82549"/>
          </a:xfrm>
          <a:prstGeom prst="octagon">
            <a:avLst>
              <a:gd name="adj" fmla="val 29287"/>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1" name="AutoShape 999"/>
          <p:cNvSpPr>
            <a:spLocks noChangeArrowheads="1"/>
          </p:cNvSpPr>
          <p:nvPr/>
        </p:nvSpPr>
        <p:spPr bwMode="auto">
          <a:xfrm rot="5400000">
            <a:off x="264629" y="5948674"/>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2" name="AutoShape 1000"/>
          <p:cNvSpPr>
            <a:spLocks noChangeArrowheads="1"/>
          </p:cNvSpPr>
          <p:nvPr/>
        </p:nvSpPr>
        <p:spPr bwMode="auto">
          <a:xfrm rot="5400000">
            <a:off x="2095546" y="59507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3" name="AutoShape 1001"/>
          <p:cNvSpPr>
            <a:spLocks noChangeArrowheads="1"/>
          </p:cNvSpPr>
          <p:nvPr/>
        </p:nvSpPr>
        <p:spPr bwMode="auto">
          <a:xfrm rot="5400000">
            <a:off x="2298746" y="59507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4" name="AutoShape 1002"/>
          <p:cNvSpPr>
            <a:spLocks noChangeArrowheads="1"/>
          </p:cNvSpPr>
          <p:nvPr/>
        </p:nvSpPr>
        <p:spPr bwMode="auto">
          <a:xfrm rot="5400000">
            <a:off x="2501946" y="59507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95" name="AutoShape 1003"/>
          <p:cNvCxnSpPr>
            <a:cxnSpLocks noChangeShapeType="1"/>
            <a:stCxn id="145" idx="1"/>
            <a:endCxn id="146" idx="0"/>
          </p:cNvCxnSpPr>
          <p:nvPr/>
        </p:nvCxnSpPr>
        <p:spPr bwMode="auto">
          <a:xfrm>
            <a:off x="1368791" y="5120001"/>
            <a:ext cx="6029" cy="139696"/>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2" name="Picture 20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7070" y="1622081"/>
            <a:ext cx="1560411" cy="1590190"/>
          </a:xfrm>
          <a:prstGeom prst="rect">
            <a:avLst/>
          </a:prstGeom>
          <a:effectLst>
            <a:outerShdw blurRad="50800" dist="38100" dir="2700000" algn="tl" rotWithShape="0">
              <a:prstClr val="black">
                <a:alpha val="40000"/>
              </a:prstClr>
            </a:outerShdw>
          </a:effectLst>
        </p:spPr>
      </p:pic>
      <p:sp>
        <p:nvSpPr>
          <p:cNvPr id="203" name="TextBox 202"/>
          <p:cNvSpPr txBox="1"/>
          <p:nvPr/>
        </p:nvSpPr>
        <p:spPr>
          <a:xfrm>
            <a:off x="5027472" y="2784062"/>
            <a:ext cx="729803" cy="369332"/>
          </a:xfrm>
          <a:prstGeom prst="rect">
            <a:avLst/>
          </a:prstGeom>
          <a:solidFill>
            <a:schemeClr val="bg1"/>
          </a:solidFill>
        </p:spPr>
        <p:txBody>
          <a:bodyPr wrap="square" rtlCol="0">
            <a:spAutoFit/>
          </a:bodyPr>
          <a:lstStyle/>
          <a:p>
            <a:r>
              <a:rPr lang="de-DE" dirty="0"/>
              <a:t>© TB</a:t>
            </a:r>
            <a:endParaRPr lang="en-GB" dirty="0"/>
          </a:p>
        </p:txBody>
      </p:sp>
      <p:sp>
        <p:nvSpPr>
          <p:cNvPr id="204" name="Right Triangle 203"/>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92393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011" y="4940664"/>
            <a:ext cx="23029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This symbol usually indicates that a  page is rather important</a:t>
            </a: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5" name="Right Triangle 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a:stCxn id="3" idx="2"/>
            <a:endCxn id="5" idx="5"/>
          </p:cNvCxnSpPr>
          <p:nvPr/>
        </p:nvCxnSpPr>
        <p:spPr>
          <a:xfrm flipH="1">
            <a:off x="115503" y="6140993"/>
            <a:ext cx="2525975" cy="5490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#24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UNPLAB-BrMeth_Ch-6[</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RecSel</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II]</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TextBox 6"/>
          <p:cNvSpPr txBox="1"/>
          <p:nvPr/>
        </p:nvSpPr>
        <p:spPr>
          <a:xfrm>
            <a:off x="72002" y="3372456"/>
            <a:ext cx="7798052" cy="101566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200" dirty="0">
                <a:latin typeface="Arial" panose="020B0604020202020204" pitchFamily="34" charset="0"/>
                <a:cs typeface="Arial" panose="020B0604020202020204" pitchFamily="34" charset="0"/>
              </a:rPr>
              <a:t>In case you have arrived here without any prior information: This is a chapter from a series of chapters, intended as learning modules for the agricultural subject of Plant Breeding, at the level of a scientific Master's degree. There are no credits and no guarantees, and you - yourself - are responsible for what you take away, what you learn, and how you deal with content, form, shape and mood ;-)</a:t>
            </a:r>
          </a:p>
          <a:p>
            <a:r>
              <a:rPr lang="de-DE" sz="1200" dirty="0">
                <a:latin typeface="Arial" panose="020B0604020202020204" pitchFamily="34" charset="0"/>
                <a:cs typeface="Arial" panose="020B0604020202020204" pitchFamily="34" charset="0"/>
              </a:rPr>
              <a:t>© Wolfgang Link, Göttingen, Germany, 2025</a:t>
            </a:r>
            <a:endParaRPr lang="en-GB" sz="12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AB290147-645F-4A40-8A7C-C3EFA7DCB0B8}"/>
              </a:ext>
            </a:extLst>
          </p:cNvPr>
          <p:cNvPicPr>
            <a:picLocks noChangeAspect="1"/>
          </p:cNvPicPr>
          <p:nvPr/>
        </p:nvPicPr>
        <p:blipFill>
          <a:blip r:embed="rId2"/>
          <a:stretch>
            <a:fillRect/>
          </a:stretch>
        </p:blipFill>
        <p:spPr>
          <a:xfrm>
            <a:off x="7955787" y="1193834"/>
            <a:ext cx="4143046" cy="374683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BD71E024-4D9D-414F-A0A3-641AB6EBFC10}"/>
              </a:ext>
            </a:extLst>
          </p:cNvPr>
          <p:cNvSpPr txBox="1"/>
          <p:nvPr/>
        </p:nvSpPr>
        <p:spPr>
          <a:xfrm>
            <a:off x="7955788" y="4900471"/>
            <a:ext cx="81979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WL </a:t>
            </a:r>
          </a:p>
        </p:txBody>
      </p:sp>
    </p:spTree>
    <p:extLst>
      <p:ext uri="{BB962C8B-B14F-4D97-AF65-F5344CB8AC3E}">
        <p14:creationId xmlns:p14="http://schemas.microsoft.com/office/powerpoint/2010/main" val="1221158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860" y="94379"/>
            <a:ext cx="4800000" cy="425433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44320" y="4594290"/>
            <a:ext cx="12059168" cy="2031325"/>
          </a:xfrm>
          <a:prstGeom prst="rect">
            <a:avLst/>
          </a:prstGeom>
          <a:solidFill>
            <a:schemeClr val="bg1"/>
          </a:solidFill>
          <a:ln w="38100">
            <a:noFill/>
          </a:ln>
          <a:effectLst>
            <a:outerShdw blurRad="50800" dist="38100" dir="2700000" algn="tl" rotWithShape="0">
              <a:prstClr val="black">
                <a:alpha val="40000"/>
              </a:prstClr>
            </a:outerShdw>
            <a:reflection blurRad="6350" stA="38000" endPos="7000" dir="5400000" sy="-100000" algn="bl" rotWithShape="0"/>
          </a:effectLst>
        </p:spPr>
        <p:txBody>
          <a:bodyPr wrap="square" rtlCol="0">
            <a:spAutoFit/>
          </a:bodyPr>
          <a:lstStyle/>
          <a:p>
            <a:pPr defTabSz="1219170"/>
            <a:r>
              <a:rPr lang="en-US" dirty="0">
                <a:solidFill>
                  <a:prstClr val="black"/>
                </a:solidFill>
                <a:latin typeface="Arial" panose="020B0604020202020204" pitchFamily="34" charset="0"/>
                <a:cs typeface="Arial" panose="020B0604020202020204" pitchFamily="34" charset="0"/>
              </a:rPr>
              <a:t>The recombination scheme may be simpler than a full diallel pattern of crossing. A Diallel among e.g. N=12 compo-</a:t>
            </a:r>
            <a:r>
              <a:rPr lang="en-US" dirty="0" err="1">
                <a:solidFill>
                  <a:prstClr val="black"/>
                </a:solidFill>
                <a:latin typeface="Arial" panose="020B0604020202020204" pitchFamily="34" charset="0"/>
                <a:cs typeface="Arial" panose="020B0604020202020204" pitchFamily="34" charset="0"/>
              </a:rPr>
              <a:t>nents</a:t>
            </a:r>
            <a:r>
              <a:rPr lang="en-US" dirty="0">
                <a:solidFill>
                  <a:prstClr val="black"/>
                </a:solidFill>
                <a:latin typeface="Arial" panose="020B0604020202020204" pitchFamily="34" charset="0"/>
                <a:cs typeface="Arial" panose="020B0604020202020204" pitchFamily="34" charset="0"/>
              </a:rPr>
              <a:t> makes a minimum of N=66 crosses. </a:t>
            </a:r>
          </a:p>
          <a:p>
            <a:pPr defTabSz="1219170"/>
            <a:br>
              <a:rPr lang="en-US" dirty="0">
                <a:solidFill>
                  <a:prstClr val="black"/>
                </a:solidFill>
                <a:latin typeface="Arial" panose="020B0604020202020204" pitchFamily="34" charset="0"/>
                <a:cs typeface="Arial" panose="020B0604020202020204" pitchFamily="34" charset="0"/>
              </a:rPr>
            </a:br>
            <a:r>
              <a:rPr lang="en-US" dirty="0">
                <a:solidFill>
                  <a:prstClr val="black"/>
                </a:solidFill>
                <a:latin typeface="Arial" panose="020B0604020202020204" pitchFamily="34" charset="0"/>
                <a:cs typeface="Arial" panose="020B0604020202020204" pitchFamily="34" charset="0"/>
              </a:rPr>
              <a:t>The </a:t>
            </a:r>
            <a:r>
              <a:rPr lang="en-US"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Round-Robin</a:t>
            </a:r>
            <a:r>
              <a:rPr lang="en-US" dirty="0">
                <a:solidFill>
                  <a:prstClr val="black"/>
                </a:solidFill>
                <a:latin typeface="Arial" panose="020B0604020202020204" pitchFamily="34" charset="0"/>
                <a:cs typeface="Arial" panose="020B0604020202020204" pitchFamily="34" charset="0"/>
              </a:rPr>
              <a:t> Design: 1x</a:t>
            </a:r>
            <a:r>
              <a:rPr lang="en-US" b="1" dirty="0">
                <a:solidFill>
                  <a:srgbClr val="0000FF"/>
                </a:solidFill>
                <a:latin typeface="Arial" panose="020B0604020202020204" pitchFamily="34" charset="0"/>
                <a:cs typeface="Arial" panose="020B0604020202020204" pitchFamily="34" charset="0"/>
              </a:rPr>
              <a:t>2</a:t>
            </a:r>
            <a:r>
              <a:rPr lang="en-US" dirty="0">
                <a:solidFill>
                  <a:prstClr val="black"/>
                </a:solidFill>
                <a:latin typeface="Arial" panose="020B0604020202020204" pitchFamily="34" charset="0"/>
                <a:cs typeface="Arial" panose="020B0604020202020204" pitchFamily="34" charset="0"/>
              </a:rPr>
              <a:t>; </a:t>
            </a:r>
            <a:r>
              <a:rPr lang="en-US" b="1" dirty="0">
                <a:solidFill>
                  <a:srgbClr val="FF0000"/>
                </a:solidFill>
                <a:latin typeface="Arial" panose="020B0604020202020204" pitchFamily="34" charset="0"/>
                <a:cs typeface="Arial" panose="020B0604020202020204" pitchFamily="34" charset="0"/>
              </a:rPr>
              <a:t>2</a:t>
            </a:r>
            <a:r>
              <a:rPr lang="en-US" dirty="0">
                <a:solidFill>
                  <a:prstClr val="black"/>
                </a:solidFill>
                <a:latin typeface="Arial" panose="020B0604020202020204" pitchFamily="34" charset="0"/>
                <a:cs typeface="Arial" panose="020B0604020202020204" pitchFamily="34" charset="0"/>
              </a:rPr>
              <a:t>x3; 3x4; etc. until 10x11; 11x12; 12x1; </a:t>
            </a:r>
            <a:br>
              <a:rPr lang="en-US" dirty="0">
                <a:solidFill>
                  <a:prstClr val="black"/>
                </a:solidFill>
                <a:latin typeface="Arial" panose="020B0604020202020204" pitchFamily="34" charset="0"/>
                <a:cs typeface="Arial" panose="020B0604020202020204" pitchFamily="34" charset="0"/>
              </a:rPr>
            </a:br>
            <a:r>
              <a:rPr lang="en-US" dirty="0">
                <a:solidFill>
                  <a:prstClr val="black"/>
                </a:solidFill>
                <a:latin typeface="Arial" panose="020B0604020202020204" pitchFamily="34" charset="0"/>
                <a:cs typeface="Arial" panose="020B0604020202020204" pitchFamily="34" charset="0"/>
              </a:rPr>
              <a:t>each line once as </a:t>
            </a:r>
            <a:r>
              <a:rPr lang="en-US" b="1" dirty="0">
                <a:solidFill>
                  <a:srgbClr val="0000FF"/>
                </a:solidFill>
                <a:latin typeface="Arial" panose="020B0604020202020204" pitchFamily="34" charset="0"/>
                <a:cs typeface="Arial" panose="020B0604020202020204" pitchFamily="34" charset="0"/>
              </a:rPr>
              <a:t>male</a:t>
            </a:r>
            <a:r>
              <a:rPr lang="en-US" dirty="0">
                <a:solidFill>
                  <a:prstClr val="black"/>
                </a:solidFill>
                <a:latin typeface="Arial" panose="020B0604020202020204" pitchFamily="34" charset="0"/>
                <a:cs typeface="Arial" panose="020B0604020202020204" pitchFamily="34" charset="0"/>
              </a:rPr>
              <a:t> and once as </a:t>
            </a:r>
            <a:r>
              <a:rPr lang="en-US" b="1" dirty="0">
                <a:solidFill>
                  <a:srgbClr val="FF0000"/>
                </a:solidFill>
                <a:latin typeface="Arial" panose="020B0604020202020204" pitchFamily="34" charset="0"/>
                <a:cs typeface="Arial" panose="020B0604020202020204" pitchFamily="34" charset="0"/>
              </a:rPr>
              <a:t>female</a:t>
            </a:r>
            <a:r>
              <a:rPr lang="en-US" dirty="0">
                <a:solidFill>
                  <a:prstClr val="black"/>
                </a:solidFill>
                <a:latin typeface="Arial" panose="020B0604020202020204" pitchFamily="34" charset="0"/>
                <a:cs typeface="Arial" panose="020B0604020202020204" pitchFamily="34" charset="0"/>
              </a:rPr>
              <a:t>;</a:t>
            </a:r>
            <a:r>
              <a:rPr lang="en-US" b="1" dirty="0">
                <a:solidFill>
                  <a:srgbClr val="00B050"/>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makes N=12 crosses. </a:t>
            </a:r>
          </a:p>
          <a:p>
            <a:pPr defTabSz="1219170"/>
            <a:br>
              <a:rPr lang="en-US" dirty="0">
                <a:solidFill>
                  <a:prstClr val="black"/>
                </a:solidFill>
                <a:latin typeface="Arial" panose="020B0604020202020204" pitchFamily="34" charset="0"/>
                <a:cs typeface="Arial" panose="020B0604020202020204" pitchFamily="34" charset="0"/>
              </a:rPr>
            </a:br>
            <a:r>
              <a:rPr lang="en-US" dirty="0">
                <a:solidFill>
                  <a:prstClr val="black"/>
                </a:solidFill>
                <a:latin typeface="Arial" panose="020B0604020202020204" pitchFamily="34" charset="0"/>
                <a:cs typeface="Arial" panose="020B0604020202020204" pitchFamily="34" charset="0"/>
              </a:rPr>
              <a:t>The </a:t>
            </a:r>
            <a:r>
              <a:rPr lang="en-US"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Chain-Crossing Design</a:t>
            </a:r>
            <a:r>
              <a:rPr lang="en-US" dirty="0">
                <a:solidFill>
                  <a:prstClr val="black"/>
                </a:solidFill>
                <a:latin typeface="Arial" panose="020B0604020202020204" pitchFamily="34" charset="0"/>
                <a:cs typeface="Arial" panose="020B0604020202020204" pitchFamily="34" charset="0"/>
              </a:rPr>
              <a:t>: 1x2;  3x4;  5x6;  7x8;  9x10;  11x12  makes only N=6 crosses.</a:t>
            </a:r>
          </a:p>
        </p:txBody>
      </p:sp>
      <p:sp>
        <p:nvSpPr>
          <p:cNvPr id="7" name="Text Box 300"/>
          <p:cNvSpPr txBox="1">
            <a:spLocks noChangeArrowheads="1"/>
          </p:cNvSpPr>
          <p:nvPr/>
        </p:nvSpPr>
        <p:spPr bwMode="auto">
          <a:xfrm>
            <a:off x="5216191" y="199535"/>
            <a:ext cx="6887297" cy="415498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solidFill>
                  <a:srgbClr val="0000FF"/>
                </a:solidFill>
              </a:defRPr>
            </a:lvl1pPr>
          </a:lstStyle>
          <a:p>
            <a:pPr defTabSz="1219170"/>
            <a:r>
              <a:rPr lang="en-GB" sz="2400" dirty="0">
                <a:solidFill>
                  <a:schemeClr val="tx1"/>
                </a:solidFill>
                <a:latin typeface="Arial"/>
              </a:rPr>
              <a:t>[</a:t>
            </a:r>
            <a:r>
              <a:rPr lang="en-GB" sz="2400" dirty="0">
                <a:solidFill>
                  <a:srgbClr val="C00000"/>
                </a:solidFill>
                <a:latin typeface="Arial"/>
              </a:rPr>
              <a:t>V</a:t>
            </a:r>
            <a:r>
              <a:rPr lang="en-GB" sz="2400" dirty="0">
                <a:solidFill>
                  <a:schemeClr val="tx1"/>
                </a:solidFill>
                <a:latin typeface="Arial"/>
              </a:rPr>
              <a:t>] </a:t>
            </a:r>
            <a:r>
              <a:rPr lang="en-GB" altLang="en-US" sz="2400" dirty="0">
                <a:solidFill>
                  <a:prstClr val="black"/>
                </a:solidFill>
                <a:latin typeface="Arial"/>
              </a:rPr>
              <a:t>Recurrent S1-line Selection.</a:t>
            </a:r>
            <a:br>
              <a:rPr lang="en-GB" altLang="en-US" sz="2400" dirty="0">
                <a:solidFill>
                  <a:prstClr val="black"/>
                </a:solidFill>
                <a:latin typeface="Arial"/>
              </a:rPr>
            </a:br>
            <a:endParaRPr lang="en-GB" altLang="en-US" sz="2400" dirty="0">
              <a:solidFill>
                <a:prstClr val="black"/>
              </a:solidFill>
              <a:latin typeface="Arial"/>
            </a:endParaRPr>
          </a:p>
          <a:p>
            <a:pPr defTabSz="1219170"/>
            <a:r>
              <a:rPr lang="en-GB" altLang="en-US" sz="2400" dirty="0">
                <a:solidFill>
                  <a:prstClr val="black"/>
                </a:solidFill>
                <a:latin typeface="Arial"/>
              </a:rPr>
              <a:t>This is the attempt to avoid any ‘dilution’ </a:t>
            </a:r>
            <a:r>
              <a:rPr lang="en-GB" altLang="en-US" sz="2400" dirty="0">
                <a:latin typeface="Arial"/>
              </a:rPr>
              <a:t>and</a:t>
            </a:r>
            <a:r>
              <a:rPr lang="en-GB" altLang="en-US" sz="2400" dirty="0">
                <a:solidFill>
                  <a:prstClr val="black"/>
                </a:solidFill>
                <a:latin typeface="Arial"/>
              </a:rPr>
              <a:t> substitute single plant selection by progeny-selection (progeny-testing).</a:t>
            </a:r>
          </a:p>
          <a:p>
            <a:pPr defTabSz="1219170"/>
            <a:r>
              <a:rPr lang="en-GB" altLang="en-US" sz="2400" dirty="0">
                <a:solidFill>
                  <a:prstClr val="black"/>
                </a:solidFill>
                <a:latin typeface="Arial"/>
              </a:rPr>
              <a:t>This is achieved; yet, ‘paid’ by having (</a:t>
            </a:r>
            <a:r>
              <a:rPr lang="en-GB" altLang="en-US" sz="2400" dirty="0" err="1">
                <a:solidFill>
                  <a:prstClr val="black"/>
                </a:solidFill>
                <a:latin typeface="Arial"/>
              </a:rPr>
              <a:t>pheno-typic</a:t>
            </a:r>
            <a:r>
              <a:rPr lang="en-GB" altLang="en-US" sz="2400" dirty="0">
                <a:solidFill>
                  <a:prstClr val="black"/>
                </a:solidFill>
                <a:latin typeface="Arial"/>
              </a:rPr>
              <a:t>) selection only once in three seasons. Staggering may be an option (see next page). Selection is based on half-inbred material, whereas cultivars probably perform with no or little inbreeding – this may be an issue.  </a:t>
            </a:r>
          </a:p>
        </p:txBody>
      </p:sp>
      <p:sp>
        <p:nvSpPr>
          <p:cNvPr id="3" name="Textfeld 2"/>
          <p:cNvSpPr txBox="1"/>
          <p:nvPr/>
        </p:nvSpPr>
        <p:spPr>
          <a:xfrm>
            <a:off x="11386595" y="6336301"/>
            <a:ext cx="716893"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20</a:t>
            </a:fld>
            <a:endParaRPr lang="en-US" sz="2400" dirty="0">
              <a:solidFill>
                <a:prstClr val="black"/>
              </a:solidFill>
              <a:latin typeface="Arial"/>
            </a:endParaRPr>
          </a:p>
        </p:txBody>
      </p:sp>
      <p:sp>
        <p:nvSpPr>
          <p:cNvPr id="8" name="Right Triangle 7"/>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3262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8" name="Gruppieren 577"/>
          <p:cNvGrpSpPr/>
          <p:nvPr/>
        </p:nvGrpSpPr>
        <p:grpSpPr>
          <a:xfrm>
            <a:off x="114957" y="612633"/>
            <a:ext cx="2601403" cy="5907077"/>
            <a:chOff x="-267030" y="459475"/>
            <a:chExt cx="1951052" cy="4430307"/>
          </a:xfrm>
          <a:effectLst>
            <a:outerShdw blurRad="50800" dist="38100" dir="2700000" algn="tl" rotWithShape="0">
              <a:prstClr val="black">
                <a:alpha val="40000"/>
              </a:prstClr>
            </a:outerShdw>
          </a:effectLst>
        </p:grpSpPr>
        <p:sp>
          <p:nvSpPr>
            <p:cNvPr id="8" name="Rectangle 230"/>
            <p:cNvSpPr>
              <a:spLocks noChangeArrowheads="1"/>
            </p:cNvSpPr>
            <p:nvPr/>
          </p:nvSpPr>
          <p:spPr bwMode="auto">
            <a:xfrm>
              <a:off x="-220978" y="459475"/>
              <a:ext cx="1905000" cy="6556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 name="AutoShape 231"/>
            <p:cNvSpPr>
              <a:spLocks noChangeArrowheads="1"/>
            </p:cNvSpPr>
            <p:nvPr/>
          </p:nvSpPr>
          <p:spPr bwMode="auto">
            <a:xfrm rot="5400000">
              <a:off x="1074422" y="52932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0" name="AutoShape 232"/>
            <p:cNvSpPr>
              <a:spLocks noChangeArrowheads="1"/>
            </p:cNvSpPr>
            <p:nvPr/>
          </p:nvSpPr>
          <p:spPr bwMode="auto">
            <a:xfrm rot="5400000">
              <a:off x="922022" y="52932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1" name="AutoShape 233"/>
            <p:cNvSpPr>
              <a:spLocks noChangeArrowheads="1"/>
            </p:cNvSpPr>
            <p:nvPr/>
          </p:nvSpPr>
          <p:spPr bwMode="auto">
            <a:xfrm rot="5400000">
              <a:off x="769622" y="529326"/>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2" name="AutoShape 234"/>
            <p:cNvSpPr>
              <a:spLocks noChangeArrowheads="1"/>
            </p:cNvSpPr>
            <p:nvPr/>
          </p:nvSpPr>
          <p:spPr bwMode="auto">
            <a:xfrm rot="5400000">
              <a:off x="617222" y="52932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3" name="AutoShape 235"/>
            <p:cNvSpPr>
              <a:spLocks noChangeArrowheads="1"/>
            </p:cNvSpPr>
            <p:nvPr/>
          </p:nvSpPr>
          <p:spPr bwMode="auto">
            <a:xfrm rot="5400000">
              <a:off x="466410" y="53091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4" name="AutoShape 236"/>
            <p:cNvSpPr>
              <a:spLocks noChangeArrowheads="1"/>
            </p:cNvSpPr>
            <p:nvPr/>
          </p:nvSpPr>
          <p:spPr bwMode="auto">
            <a:xfrm rot="5400000">
              <a:off x="312422" y="529326"/>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5" name="AutoShape 237"/>
            <p:cNvSpPr>
              <a:spLocks noChangeArrowheads="1"/>
            </p:cNvSpPr>
            <p:nvPr/>
          </p:nvSpPr>
          <p:spPr bwMode="auto">
            <a:xfrm rot="5400000">
              <a:off x="160022" y="52932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 name="AutoShape 238"/>
            <p:cNvSpPr>
              <a:spLocks noChangeArrowheads="1"/>
            </p:cNvSpPr>
            <p:nvPr/>
          </p:nvSpPr>
          <p:spPr bwMode="auto">
            <a:xfrm rot="5400000">
              <a:off x="7622" y="52932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 name="AutoShape 239"/>
            <p:cNvSpPr>
              <a:spLocks noChangeArrowheads="1"/>
            </p:cNvSpPr>
            <p:nvPr/>
          </p:nvSpPr>
          <p:spPr bwMode="auto">
            <a:xfrm rot="5400000">
              <a:off x="-144778" y="52932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 name="AutoShape 240"/>
            <p:cNvSpPr>
              <a:spLocks noChangeArrowheads="1"/>
            </p:cNvSpPr>
            <p:nvPr/>
          </p:nvSpPr>
          <p:spPr bwMode="auto">
            <a:xfrm rot="5400000">
              <a:off x="1228410" y="53091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 name="AutoShape 241"/>
            <p:cNvSpPr>
              <a:spLocks noChangeArrowheads="1"/>
            </p:cNvSpPr>
            <p:nvPr/>
          </p:nvSpPr>
          <p:spPr bwMode="auto">
            <a:xfrm rot="5400000">
              <a:off x="1380810" y="53091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 name="AutoShape 242"/>
            <p:cNvSpPr>
              <a:spLocks noChangeArrowheads="1"/>
            </p:cNvSpPr>
            <p:nvPr/>
          </p:nvSpPr>
          <p:spPr bwMode="auto">
            <a:xfrm rot="5400000">
              <a:off x="1533210" y="53091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1" name="AutoShape 243"/>
            <p:cNvSpPr>
              <a:spLocks noChangeArrowheads="1"/>
            </p:cNvSpPr>
            <p:nvPr/>
          </p:nvSpPr>
          <p:spPr bwMode="auto">
            <a:xfrm rot="5400000">
              <a:off x="1074422" y="67537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 name="AutoShape 244"/>
            <p:cNvSpPr>
              <a:spLocks noChangeArrowheads="1"/>
            </p:cNvSpPr>
            <p:nvPr/>
          </p:nvSpPr>
          <p:spPr bwMode="auto">
            <a:xfrm rot="5400000">
              <a:off x="922022" y="67537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 name="AutoShape 245"/>
            <p:cNvSpPr>
              <a:spLocks noChangeArrowheads="1"/>
            </p:cNvSpPr>
            <p:nvPr/>
          </p:nvSpPr>
          <p:spPr bwMode="auto">
            <a:xfrm rot="5400000">
              <a:off x="769622" y="67537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 name="AutoShape 246"/>
            <p:cNvSpPr>
              <a:spLocks noChangeArrowheads="1"/>
            </p:cNvSpPr>
            <p:nvPr/>
          </p:nvSpPr>
          <p:spPr bwMode="auto">
            <a:xfrm rot="5400000">
              <a:off x="617222" y="67537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 name="AutoShape 247"/>
            <p:cNvSpPr>
              <a:spLocks noChangeArrowheads="1"/>
            </p:cNvSpPr>
            <p:nvPr/>
          </p:nvSpPr>
          <p:spPr bwMode="auto">
            <a:xfrm rot="5400000">
              <a:off x="466410" y="676962"/>
              <a:ext cx="58738"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6" name="AutoShape 248"/>
            <p:cNvSpPr>
              <a:spLocks noChangeArrowheads="1"/>
            </p:cNvSpPr>
            <p:nvPr/>
          </p:nvSpPr>
          <p:spPr bwMode="auto">
            <a:xfrm rot="5400000">
              <a:off x="312422" y="67537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7" name="AutoShape 249"/>
            <p:cNvSpPr>
              <a:spLocks noChangeArrowheads="1"/>
            </p:cNvSpPr>
            <p:nvPr/>
          </p:nvSpPr>
          <p:spPr bwMode="auto">
            <a:xfrm rot="5400000">
              <a:off x="160022" y="67537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8" name="AutoShape 250"/>
            <p:cNvSpPr>
              <a:spLocks noChangeArrowheads="1"/>
            </p:cNvSpPr>
            <p:nvPr/>
          </p:nvSpPr>
          <p:spPr bwMode="auto">
            <a:xfrm rot="5400000">
              <a:off x="7622" y="67537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9" name="AutoShape 251"/>
            <p:cNvSpPr>
              <a:spLocks noChangeArrowheads="1"/>
            </p:cNvSpPr>
            <p:nvPr/>
          </p:nvSpPr>
          <p:spPr bwMode="auto">
            <a:xfrm rot="5400000">
              <a:off x="-144778" y="67537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0" name="AutoShape 252"/>
            <p:cNvSpPr>
              <a:spLocks noChangeArrowheads="1"/>
            </p:cNvSpPr>
            <p:nvPr/>
          </p:nvSpPr>
          <p:spPr bwMode="auto">
            <a:xfrm rot="5400000">
              <a:off x="1228410" y="67696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1" name="AutoShape 253"/>
            <p:cNvSpPr>
              <a:spLocks noChangeArrowheads="1"/>
            </p:cNvSpPr>
            <p:nvPr/>
          </p:nvSpPr>
          <p:spPr bwMode="auto">
            <a:xfrm rot="5400000">
              <a:off x="1380810" y="676962"/>
              <a:ext cx="58738" cy="6191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2" name="AutoShape 254"/>
            <p:cNvSpPr>
              <a:spLocks noChangeArrowheads="1"/>
            </p:cNvSpPr>
            <p:nvPr/>
          </p:nvSpPr>
          <p:spPr bwMode="auto">
            <a:xfrm rot="5400000">
              <a:off x="1533210" y="67696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3" name="AutoShape 255"/>
            <p:cNvSpPr>
              <a:spLocks noChangeArrowheads="1"/>
            </p:cNvSpPr>
            <p:nvPr/>
          </p:nvSpPr>
          <p:spPr bwMode="auto">
            <a:xfrm rot="5400000">
              <a:off x="1073628" y="82063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4" name="AutoShape 256"/>
            <p:cNvSpPr>
              <a:spLocks noChangeArrowheads="1"/>
            </p:cNvSpPr>
            <p:nvPr/>
          </p:nvSpPr>
          <p:spPr bwMode="auto">
            <a:xfrm rot="5400000">
              <a:off x="921228" y="82063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5" name="AutoShape 257"/>
            <p:cNvSpPr>
              <a:spLocks noChangeArrowheads="1"/>
            </p:cNvSpPr>
            <p:nvPr/>
          </p:nvSpPr>
          <p:spPr bwMode="auto">
            <a:xfrm rot="5400000">
              <a:off x="768828" y="82063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6" name="AutoShape 258"/>
            <p:cNvSpPr>
              <a:spLocks noChangeArrowheads="1"/>
            </p:cNvSpPr>
            <p:nvPr/>
          </p:nvSpPr>
          <p:spPr bwMode="auto">
            <a:xfrm rot="5400000">
              <a:off x="616428" y="82063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7" name="AutoShape 259"/>
            <p:cNvSpPr>
              <a:spLocks noChangeArrowheads="1"/>
            </p:cNvSpPr>
            <p:nvPr/>
          </p:nvSpPr>
          <p:spPr bwMode="auto">
            <a:xfrm rot="5400000">
              <a:off x="465616" y="82221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8" name="AutoShape 260"/>
            <p:cNvSpPr>
              <a:spLocks noChangeArrowheads="1"/>
            </p:cNvSpPr>
            <p:nvPr/>
          </p:nvSpPr>
          <p:spPr bwMode="auto">
            <a:xfrm rot="5400000">
              <a:off x="311628" y="82063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9" name="AutoShape 261"/>
            <p:cNvSpPr>
              <a:spLocks noChangeArrowheads="1"/>
            </p:cNvSpPr>
            <p:nvPr/>
          </p:nvSpPr>
          <p:spPr bwMode="auto">
            <a:xfrm rot="5400000">
              <a:off x="159228" y="82063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0" name="AutoShape 262"/>
            <p:cNvSpPr>
              <a:spLocks noChangeArrowheads="1"/>
            </p:cNvSpPr>
            <p:nvPr/>
          </p:nvSpPr>
          <p:spPr bwMode="auto">
            <a:xfrm rot="5400000">
              <a:off x="6828" y="820632"/>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1" name="AutoShape 263"/>
            <p:cNvSpPr>
              <a:spLocks noChangeArrowheads="1"/>
            </p:cNvSpPr>
            <p:nvPr/>
          </p:nvSpPr>
          <p:spPr bwMode="auto">
            <a:xfrm rot="5400000">
              <a:off x="-145572" y="820632"/>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2" name="AutoShape 264"/>
            <p:cNvSpPr>
              <a:spLocks noChangeArrowheads="1"/>
            </p:cNvSpPr>
            <p:nvPr/>
          </p:nvSpPr>
          <p:spPr bwMode="auto">
            <a:xfrm rot="5400000">
              <a:off x="1227616" y="82221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3" name="AutoShape 265"/>
            <p:cNvSpPr>
              <a:spLocks noChangeArrowheads="1"/>
            </p:cNvSpPr>
            <p:nvPr/>
          </p:nvSpPr>
          <p:spPr bwMode="auto">
            <a:xfrm rot="5400000">
              <a:off x="1380016" y="82221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4" name="AutoShape 266"/>
            <p:cNvSpPr>
              <a:spLocks noChangeArrowheads="1"/>
            </p:cNvSpPr>
            <p:nvPr/>
          </p:nvSpPr>
          <p:spPr bwMode="auto">
            <a:xfrm rot="5400000">
              <a:off x="1532416" y="822219"/>
              <a:ext cx="60325"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5" name="AutoShape 267"/>
            <p:cNvSpPr>
              <a:spLocks noChangeArrowheads="1"/>
            </p:cNvSpPr>
            <p:nvPr/>
          </p:nvSpPr>
          <p:spPr bwMode="auto">
            <a:xfrm rot="5400000">
              <a:off x="1073628" y="96668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6" name="AutoShape 268"/>
            <p:cNvSpPr>
              <a:spLocks noChangeArrowheads="1"/>
            </p:cNvSpPr>
            <p:nvPr/>
          </p:nvSpPr>
          <p:spPr bwMode="auto">
            <a:xfrm rot="5400000">
              <a:off x="921228" y="96668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7" name="AutoShape 269"/>
            <p:cNvSpPr>
              <a:spLocks noChangeArrowheads="1"/>
            </p:cNvSpPr>
            <p:nvPr/>
          </p:nvSpPr>
          <p:spPr bwMode="auto">
            <a:xfrm rot="5400000">
              <a:off x="768828" y="96668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8" name="AutoShape 270"/>
            <p:cNvSpPr>
              <a:spLocks noChangeArrowheads="1"/>
            </p:cNvSpPr>
            <p:nvPr/>
          </p:nvSpPr>
          <p:spPr bwMode="auto">
            <a:xfrm rot="5400000">
              <a:off x="616428" y="96668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9" name="AutoShape 271"/>
            <p:cNvSpPr>
              <a:spLocks noChangeArrowheads="1"/>
            </p:cNvSpPr>
            <p:nvPr/>
          </p:nvSpPr>
          <p:spPr bwMode="auto">
            <a:xfrm rot="5400000">
              <a:off x="465616" y="96826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0" name="AutoShape 272"/>
            <p:cNvSpPr>
              <a:spLocks noChangeArrowheads="1"/>
            </p:cNvSpPr>
            <p:nvPr/>
          </p:nvSpPr>
          <p:spPr bwMode="auto">
            <a:xfrm rot="5400000">
              <a:off x="311628" y="96668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1" name="AutoShape 273"/>
            <p:cNvSpPr>
              <a:spLocks noChangeArrowheads="1"/>
            </p:cNvSpPr>
            <p:nvPr/>
          </p:nvSpPr>
          <p:spPr bwMode="auto">
            <a:xfrm rot="5400000">
              <a:off x="159228" y="96668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2" name="AutoShape 274"/>
            <p:cNvSpPr>
              <a:spLocks noChangeArrowheads="1"/>
            </p:cNvSpPr>
            <p:nvPr/>
          </p:nvSpPr>
          <p:spPr bwMode="auto">
            <a:xfrm rot="5400000">
              <a:off x="6828" y="96668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3" name="AutoShape 275"/>
            <p:cNvSpPr>
              <a:spLocks noChangeArrowheads="1"/>
            </p:cNvSpPr>
            <p:nvPr/>
          </p:nvSpPr>
          <p:spPr bwMode="auto">
            <a:xfrm rot="5400000">
              <a:off x="-145572" y="96668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4" name="AutoShape 276"/>
            <p:cNvSpPr>
              <a:spLocks noChangeArrowheads="1"/>
            </p:cNvSpPr>
            <p:nvPr/>
          </p:nvSpPr>
          <p:spPr bwMode="auto">
            <a:xfrm rot="5400000">
              <a:off x="1227616" y="96826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5" name="AutoShape 277"/>
            <p:cNvSpPr>
              <a:spLocks noChangeArrowheads="1"/>
            </p:cNvSpPr>
            <p:nvPr/>
          </p:nvSpPr>
          <p:spPr bwMode="auto">
            <a:xfrm rot="5400000">
              <a:off x="1380016" y="96826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6" name="AutoShape 278"/>
            <p:cNvSpPr>
              <a:spLocks noChangeArrowheads="1"/>
            </p:cNvSpPr>
            <p:nvPr/>
          </p:nvSpPr>
          <p:spPr bwMode="auto">
            <a:xfrm rot="5400000">
              <a:off x="1532416" y="96826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57" name="AutoShape 305"/>
            <p:cNvCxnSpPr>
              <a:cxnSpLocks noChangeShapeType="1"/>
              <a:stCxn id="41" idx="3"/>
              <a:endCxn id="89" idx="0"/>
            </p:cNvCxnSpPr>
            <p:nvPr/>
          </p:nvCxnSpPr>
          <p:spPr bwMode="auto">
            <a:xfrm flipH="1">
              <a:off x="-185259" y="839093"/>
              <a:ext cx="38894" cy="56377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AutoShape 306"/>
            <p:cNvCxnSpPr>
              <a:cxnSpLocks noChangeShapeType="1"/>
              <a:stCxn id="40" idx="1"/>
              <a:endCxn id="90" idx="0"/>
            </p:cNvCxnSpPr>
            <p:nvPr/>
          </p:nvCxnSpPr>
          <p:spPr bwMode="auto">
            <a:xfrm flipH="1">
              <a:off x="-42384" y="881751"/>
              <a:ext cx="66086" cy="5211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307"/>
            <p:cNvCxnSpPr>
              <a:cxnSpLocks noChangeShapeType="1"/>
              <a:stCxn id="44" idx="3"/>
              <a:endCxn id="100" idx="0"/>
            </p:cNvCxnSpPr>
            <p:nvPr/>
          </p:nvCxnSpPr>
          <p:spPr bwMode="auto">
            <a:xfrm>
              <a:off x="1531622" y="840680"/>
              <a:ext cx="23019" cy="57171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308"/>
            <p:cNvCxnSpPr>
              <a:cxnSpLocks noChangeShapeType="1"/>
              <a:stCxn id="52" idx="7"/>
              <a:endCxn id="91" idx="0"/>
            </p:cNvCxnSpPr>
            <p:nvPr/>
          </p:nvCxnSpPr>
          <p:spPr bwMode="auto">
            <a:xfrm>
              <a:off x="67947" y="1010134"/>
              <a:ext cx="54769" cy="39273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311"/>
            <p:cNvCxnSpPr>
              <a:cxnSpLocks noChangeShapeType="1"/>
              <a:stCxn id="47" idx="1"/>
              <a:endCxn id="95" idx="0"/>
            </p:cNvCxnSpPr>
            <p:nvPr/>
          </p:nvCxnSpPr>
          <p:spPr bwMode="auto">
            <a:xfrm flipH="1">
              <a:off x="751366" y="1027801"/>
              <a:ext cx="34336" cy="3782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312"/>
            <p:cNvCxnSpPr>
              <a:cxnSpLocks noChangeShapeType="1"/>
              <a:stCxn id="11" idx="7"/>
              <a:endCxn id="96" idx="0"/>
            </p:cNvCxnSpPr>
            <p:nvPr/>
          </p:nvCxnSpPr>
          <p:spPr bwMode="auto">
            <a:xfrm>
              <a:off x="829947" y="572449"/>
              <a:ext cx="83344" cy="83359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313"/>
            <p:cNvCxnSpPr>
              <a:cxnSpLocks noChangeShapeType="1"/>
              <a:stCxn id="34" idx="2"/>
              <a:endCxn id="97" idx="0"/>
            </p:cNvCxnSpPr>
            <p:nvPr/>
          </p:nvCxnSpPr>
          <p:spPr bwMode="auto">
            <a:xfrm>
              <a:off x="920435" y="864084"/>
              <a:ext cx="145256" cy="54195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AutoShape 314"/>
            <p:cNvCxnSpPr>
              <a:cxnSpLocks noChangeShapeType="1"/>
              <a:stCxn id="31" idx="3"/>
              <a:endCxn id="99" idx="0"/>
            </p:cNvCxnSpPr>
            <p:nvPr/>
          </p:nvCxnSpPr>
          <p:spPr bwMode="auto">
            <a:xfrm>
              <a:off x="1379223" y="695753"/>
              <a:ext cx="7143" cy="71346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AutoShape 412"/>
            <p:cNvCxnSpPr>
              <a:cxnSpLocks noChangeShapeType="1"/>
              <a:stCxn id="39" idx="5"/>
              <a:endCxn id="92" idx="0"/>
            </p:cNvCxnSpPr>
            <p:nvPr/>
          </p:nvCxnSpPr>
          <p:spPr bwMode="auto">
            <a:xfrm>
              <a:off x="202680" y="821426"/>
              <a:ext cx="78786" cy="5814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AutoShape 413"/>
            <p:cNvCxnSpPr>
              <a:cxnSpLocks noChangeShapeType="1"/>
              <a:stCxn id="14" idx="0"/>
              <a:endCxn id="93" idx="0"/>
            </p:cNvCxnSpPr>
            <p:nvPr/>
          </p:nvCxnSpPr>
          <p:spPr bwMode="auto">
            <a:xfrm>
              <a:off x="355545" y="589651"/>
              <a:ext cx="71971" cy="8132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AutoShape 414"/>
            <p:cNvCxnSpPr>
              <a:cxnSpLocks noChangeShapeType="1"/>
              <a:stCxn id="25" idx="5"/>
              <a:endCxn id="94" idx="0"/>
            </p:cNvCxnSpPr>
            <p:nvPr/>
          </p:nvCxnSpPr>
          <p:spPr bwMode="auto">
            <a:xfrm>
              <a:off x="509533" y="678550"/>
              <a:ext cx="76733" cy="72431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AutoShape 415"/>
            <p:cNvCxnSpPr>
              <a:cxnSpLocks noChangeShapeType="1"/>
              <a:stCxn id="45" idx="7"/>
              <a:endCxn id="98" idx="0"/>
            </p:cNvCxnSpPr>
            <p:nvPr/>
          </p:nvCxnSpPr>
          <p:spPr bwMode="auto">
            <a:xfrm>
              <a:off x="1134747" y="1010134"/>
              <a:ext cx="102394" cy="39590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9" name="Oval 671"/>
            <p:cNvSpPr>
              <a:spLocks noChangeArrowheads="1"/>
            </p:cNvSpPr>
            <p:nvPr/>
          </p:nvSpPr>
          <p:spPr bwMode="auto">
            <a:xfrm>
              <a:off x="-157478" y="1215602"/>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0" name="Oval 673"/>
            <p:cNvSpPr>
              <a:spLocks noChangeArrowheads="1"/>
            </p:cNvSpPr>
            <p:nvPr/>
          </p:nvSpPr>
          <p:spPr bwMode="auto">
            <a:xfrm>
              <a:off x="-8253" y="122036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1" name="Oval 679"/>
            <p:cNvSpPr>
              <a:spLocks noChangeArrowheads="1"/>
            </p:cNvSpPr>
            <p:nvPr/>
          </p:nvSpPr>
          <p:spPr bwMode="auto">
            <a:xfrm>
              <a:off x="1391922" y="122036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2" name="AutoShape 863"/>
            <p:cNvSpPr>
              <a:spLocks noChangeArrowheads="1"/>
            </p:cNvSpPr>
            <p:nvPr/>
          </p:nvSpPr>
          <p:spPr bwMode="auto">
            <a:xfrm rot="16200000">
              <a:off x="338433" y="2252538"/>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3" name="AutoShape 864"/>
            <p:cNvSpPr>
              <a:spLocks noChangeArrowheads="1"/>
            </p:cNvSpPr>
            <p:nvPr/>
          </p:nvSpPr>
          <p:spPr bwMode="auto">
            <a:xfrm rot="16200000">
              <a:off x="489245" y="2252538"/>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4" name="AutoShape 865"/>
            <p:cNvSpPr>
              <a:spLocks noChangeArrowheads="1"/>
            </p:cNvSpPr>
            <p:nvPr/>
          </p:nvSpPr>
          <p:spPr bwMode="auto">
            <a:xfrm rot="16200000">
              <a:off x="639264" y="2251744"/>
              <a:ext cx="69850" cy="6191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5" name="AutoShape 866"/>
            <p:cNvSpPr>
              <a:spLocks noChangeArrowheads="1"/>
            </p:cNvSpPr>
            <p:nvPr/>
          </p:nvSpPr>
          <p:spPr bwMode="auto">
            <a:xfrm rot="16200000">
              <a:off x="788489" y="2251744"/>
              <a:ext cx="69850" cy="6191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6" name="AutoShape 867"/>
            <p:cNvSpPr>
              <a:spLocks noChangeArrowheads="1"/>
            </p:cNvSpPr>
            <p:nvPr/>
          </p:nvSpPr>
          <p:spPr bwMode="auto">
            <a:xfrm rot="16200000">
              <a:off x="938508" y="2252538"/>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7" name="AutoShape 868"/>
            <p:cNvSpPr>
              <a:spLocks noChangeArrowheads="1"/>
            </p:cNvSpPr>
            <p:nvPr/>
          </p:nvSpPr>
          <p:spPr bwMode="auto">
            <a:xfrm rot="16200000">
              <a:off x="1078208" y="2252538"/>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78" name="AutoShape 892"/>
            <p:cNvCxnSpPr>
              <a:cxnSpLocks noChangeShapeType="1"/>
              <a:stCxn id="86" idx="1"/>
              <a:endCxn id="74" idx="3"/>
            </p:cNvCxnSpPr>
            <p:nvPr/>
          </p:nvCxnSpPr>
          <p:spPr bwMode="auto">
            <a:xfrm>
              <a:off x="75459" y="1212002"/>
              <a:ext cx="629687" cy="108749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 name="AutoShape 894"/>
            <p:cNvCxnSpPr>
              <a:cxnSpLocks noChangeShapeType="1"/>
              <a:stCxn id="69" idx="2"/>
              <a:endCxn id="72" idx="3"/>
            </p:cNvCxnSpPr>
            <p:nvPr/>
          </p:nvCxnSpPr>
          <p:spPr bwMode="auto">
            <a:xfrm>
              <a:off x="-157478" y="1219571"/>
              <a:ext cx="560999" cy="108038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AutoShape 901"/>
            <p:cNvCxnSpPr>
              <a:cxnSpLocks noChangeShapeType="1"/>
              <a:stCxn id="71" idx="6"/>
              <a:endCxn id="77" idx="3"/>
            </p:cNvCxnSpPr>
            <p:nvPr/>
          </p:nvCxnSpPr>
          <p:spPr bwMode="auto">
            <a:xfrm flipH="1">
              <a:off x="1143296" y="1224334"/>
              <a:ext cx="256564" cy="107562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 name="AutoShape 915"/>
            <p:cNvCxnSpPr>
              <a:cxnSpLocks noChangeShapeType="1"/>
              <a:stCxn id="70" idx="4"/>
              <a:endCxn id="73" idx="3"/>
            </p:cNvCxnSpPr>
            <p:nvPr/>
          </p:nvCxnSpPr>
          <p:spPr bwMode="auto">
            <a:xfrm>
              <a:off x="-4284" y="1228302"/>
              <a:ext cx="558617" cy="107165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 name="AutoShape 916"/>
            <p:cNvCxnSpPr>
              <a:cxnSpLocks noChangeShapeType="1"/>
              <a:stCxn id="87" idx="7"/>
              <a:endCxn id="75" idx="3"/>
            </p:cNvCxnSpPr>
            <p:nvPr/>
          </p:nvCxnSpPr>
          <p:spPr bwMode="auto">
            <a:xfrm>
              <a:off x="554148" y="1215177"/>
              <a:ext cx="300223" cy="108431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AutoShape 917"/>
            <p:cNvCxnSpPr>
              <a:cxnSpLocks noChangeShapeType="1"/>
              <a:stCxn id="88" idx="6"/>
              <a:endCxn id="76" idx="3"/>
            </p:cNvCxnSpPr>
            <p:nvPr/>
          </p:nvCxnSpPr>
          <p:spPr bwMode="auto">
            <a:xfrm flipH="1">
              <a:off x="1003596" y="1216396"/>
              <a:ext cx="15264" cy="108356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4" name="Text Box 911"/>
            <p:cNvSpPr txBox="1">
              <a:spLocks noChangeArrowheads="1"/>
            </p:cNvSpPr>
            <p:nvPr/>
          </p:nvSpPr>
          <p:spPr bwMode="auto">
            <a:xfrm>
              <a:off x="343195" y="2403023"/>
              <a:ext cx="812176" cy="401648"/>
            </a:xfrm>
            <a:prstGeom prst="rect">
              <a:avLst/>
            </a:prstGeom>
            <a:solidFill>
              <a:srgbClr val="FFFFFF"/>
            </a:solidFill>
            <a:ln w="1905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defTabSz="1219170">
                <a:lnSpc>
                  <a:spcPct val="80000"/>
                </a:lnSpc>
                <a:spcBef>
                  <a:spcPct val="50000"/>
                </a:spcBef>
              </a:pPr>
              <a:r>
                <a:rPr lang="de-DE" altLang="en-US" dirty="0" err="1">
                  <a:solidFill>
                    <a:prstClr val="black"/>
                  </a:solidFill>
                  <a:latin typeface="Arial"/>
                </a:rPr>
                <a:t>Recom</a:t>
              </a:r>
              <a:r>
                <a:rPr lang="de-DE" altLang="en-US" dirty="0">
                  <a:solidFill>
                    <a:prstClr val="black"/>
                  </a:solidFill>
                  <a:latin typeface="Arial"/>
                </a:rPr>
                <a:t>-</a:t>
              </a:r>
              <a:br>
                <a:rPr lang="de-DE" altLang="en-US" dirty="0">
                  <a:solidFill>
                    <a:prstClr val="black"/>
                  </a:solidFill>
                  <a:latin typeface="Arial"/>
                </a:rPr>
              </a:br>
              <a:r>
                <a:rPr lang="de-DE" altLang="en-US" dirty="0" err="1">
                  <a:solidFill>
                    <a:prstClr val="black"/>
                  </a:solidFill>
                  <a:latin typeface="Arial"/>
                </a:rPr>
                <a:t>bine</a:t>
              </a:r>
              <a:endParaRPr lang="de-DE" altLang="en-US" b="1" dirty="0">
                <a:solidFill>
                  <a:prstClr val="black"/>
                </a:solidFill>
                <a:latin typeface="Arial Narrow" pitchFamily="34" charset="0"/>
              </a:endParaRPr>
            </a:p>
          </p:txBody>
        </p:sp>
        <p:sp>
          <p:nvSpPr>
            <p:cNvPr id="85" name="Rectangle 936"/>
            <p:cNvSpPr>
              <a:spLocks noChangeArrowheads="1"/>
            </p:cNvSpPr>
            <p:nvPr/>
          </p:nvSpPr>
          <p:spPr bwMode="auto">
            <a:xfrm>
              <a:off x="235244" y="2354138"/>
              <a:ext cx="1011238" cy="673100"/>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6" name="Oval 937"/>
            <p:cNvSpPr>
              <a:spLocks noChangeArrowheads="1"/>
            </p:cNvSpPr>
            <p:nvPr/>
          </p:nvSpPr>
          <p:spPr bwMode="auto">
            <a:xfrm>
              <a:off x="74297" y="1210840"/>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7" name="Oval 938"/>
            <p:cNvSpPr>
              <a:spLocks noChangeArrowheads="1"/>
            </p:cNvSpPr>
            <p:nvPr/>
          </p:nvSpPr>
          <p:spPr bwMode="auto">
            <a:xfrm>
              <a:off x="547372" y="121401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8" name="Oval 939"/>
            <p:cNvSpPr>
              <a:spLocks noChangeArrowheads="1"/>
            </p:cNvSpPr>
            <p:nvPr/>
          </p:nvSpPr>
          <p:spPr bwMode="auto">
            <a:xfrm>
              <a:off x="1010922" y="1212427"/>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9" name="Rectangle 940"/>
            <p:cNvSpPr>
              <a:spLocks noChangeArrowheads="1"/>
            </p:cNvSpPr>
            <p:nvPr/>
          </p:nvSpPr>
          <p:spPr bwMode="auto">
            <a:xfrm>
              <a:off x="-238440" y="1402865"/>
              <a:ext cx="106362" cy="69056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0" name="Rectangle 941"/>
            <p:cNvSpPr>
              <a:spLocks noChangeArrowheads="1"/>
            </p:cNvSpPr>
            <p:nvPr/>
          </p:nvSpPr>
          <p:spPr bwMode="auto">
            <a:xfrm>
              <a:off x="-95565" y="1402865"/>
              <a:ext cx="106362" cy="69056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1" name="Rectangle 942"/>
            <p:cNvSpPr>
              <a:spLocks noChangeArrowheads="1"/>
            </p:cNvSpPr>
            <p:nvPr/>
          </p:nvSpPr>
          <p:spPr bwMode="auto">
            <a:xfrm>
              <a:off x="69535" y="1402865"/>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2" name="Rectangle 943"/>
            <p:cNvSpPr>
              <a:spLocks noChangeArrowheads="1"/>
            </p:cNvSpPr>
            <p:nvPr/>
          </p:nvSpPr>
          <p:spPr bwMode="auto">
            <a:xfrm>
              <a:off x="228285" y="1402865"/>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3" name="Rectangle 944"/>
            <p:cNvSpPr>
              <a:spLocks noChangeArrowheads="1"/>
            </p:cNvSpPr>
            <p:nvPr/>
          </p:nvSpPr>
          <p:spPr bwMode="auto">
            <a:xfrm>
              <a:off x="374335" y="1402865"/>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4" name="Rectangle 945"/>
            <p:cNvSpPr>
              <a:spLocks noChangeArrowheads="1"/>
            </p:cNvSpPr>
            <p:nvPr/>
          </p:nvSpPr>
          <p:spPr bwMode="auto">
            <a:xfrm>
              <a:off x="533085" y="1402865"/>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5" name="Rectangle 946"/>
            <p:cNvSpPr>
              <a:spLocks noChangeArrowheads="1"/>
            </p:cNvSpPr>
            <p:nvPr/>
          </p:nvSpPr>
          <p:spPr bwMode="auto">
            <a:xfrm>
              <a:off x="698185" y="140604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6" name="Rectangle 947"/>
            <p:cNvSpPr>
              <a:spLocks noChangeArrowheads="1"/>
            </p:cNvSpPr>
            <p:nvPr/>
          </p:nvSpPr>
          <p:spPr bwMode="auto">
            <a:xfrm>
              <a:off x="860110" y="140604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7" name="Rectangle 948"/>
            <p:cNvSpPr>
              <a:spLocks noChangeArrowheads="1"/>
            </p:cNvSpPr>
            <p:nvPr/>
          </p:nvSpPr>
          <p:spPr bwMode="auto">
            <a:xfrm>
              <a:off x="1012510" y="1406040"/>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8" name="Rectangle 949"/>
            <p:cNvSpPr>
              <a:spLocks noChangeArrowheads="1"/>
            </p:cNvSpPr>
            <p:nvPr/>
          </p:nvSpPr>
          <p:spPr bwMode="auto">
            <a:xfrm>
              <a:off x="1183960" y="1406040"/>
              <a:ext cx="106362" cy="690562"/>
            </a:xfrm>
            <a:prstGeom prst="rect">
              <a:avLst/>
            </a:prstGeom>
            <a:no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9" name="Rectangle 950"/>
            <p:cNvSpPr>
              <a:spLocks noChangeArrowheads="1"/>
            </p:cNvSpPr>
            <p:nvPr/>
          </p:nvSpPr>
          <p:spPr bwMode="auto">
            <a:xfrm>
              <a:off x="1333185" y="1409215"/>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00" name="Rectangle 951"/>
            <p:cNvSpPr>
              <a:spLocks noChangeArrowheads="1"/>
            </p:cNvSpPr>
            <p:nvPr/>
          </p:nvSpPr>
          <p:spPr bwMode="auto">
            <a:xfrm>
              <a:off x="1501460" y="141239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01" name="AutoShape 953"/>
            <p:cNvSpPr>
              <a:spLocks/>
            </p:cNvSpPr>
            <p:nvPr/>
          </p:nvSpPr>
          <p:spPr bwMode="auto">
            <a:xfrm rot="5400000">
              <a:off x="682125" y="2604172"/>
              <a:ext cx="100013" cy="958850"/>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152" name="AutoShape 1003"/>
            <p:cNvCxnSpPr>
              <a:cxnSpLocks noChangeShapeType="1"/>
            </p:cNvCxnSpPr>
            <p:nvPr/>
          </p:nvCxnSpPr>
          <p:spPr bwMode="auto">
            <a:xfrm>
              <a:off x="729190" y="3133604"/>
              <a:ext cx="4522" cy="104772"/>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1" name="Rectangle 230"/>
            <p:cNvSpPr>
              <a:spLocks noChangeArrowheads="1"/>
            </p:cNvSpPr>
            <p:nvPr/>
          </p:nvSpPr>
          <p:spPr bwMode="auto">
            <a:xfrm>
              <a:off x="-249568" y="3246305"/>
              <a:ext cx="1905000" cy="6556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2" name="AutoShape 231"/>
            <p:cNvSpPr>
              <a:spLocks noChangeArrowheads="1"/>
            </p:cNvSpPr>
            <p:nvPr/>
          </p:nvSpPr>
          <p:spPr bwMode="auto">
            <a:xfrm rot="5400000">
              <a:off x="1045832" y="33161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3" name="AutoShape 232"/>
            <p:cNvSpPr>
              <a:spLocks noChangeArrowheads="1"/>
            </p:cNvSpPr>
            <p:nvPr/>
          </p:nvSpPr>
          <p:spPr bwMode="auto">
            <a:xfrm rot="5400000">
              <a:off x="893432" y="33161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4" name="AutoShape 233"/>
            <p:cNvSpPr>
              <a:spLocks noChangeArrowheads="1"/>
            </p:cNvSpPr>
            <p:nvPr/>
          </p:nvSpPr>
          <p:spPr bwMode="auto">
            <a:xfrm rot="5400000">
              <a:off x="741032" y="3316156"/>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5" name="AutoShape 234"/>
            <p:cNvSpPr>
              <a:spLocks noChangeArrowheads="1"/>
            </p:cNvSpPr>
            <p:nvPr/>
          </p:nvSpPr>
          <p:spPr bwMode="auto">
            <a:xfrm rot="5400000">
              <a:off x="588632" y="33161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6" name="AutoShape 235"/>
            <p:cNvSpPr>
              <a:spLocks noChangeArrowheads="1"/>
            </p:cNvSpPr>
            <p:nvPr/>
          </p:nvSpPr>
          <p:spPr bwMode="auto">
            <a:xfrm rot="5400000">
              <a:off x="437820" y="331774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7" name="AutoShape 236"/>
            <p:cNvSpPr>
              <a:spLocks noChangeArrowheads="1"/>
            </p:cNvSpPr>
            <p:nvPr/>
          </p:nvSpPr>
          <p:spPr bwMode="auto">
            <a:xfrm rot="5400000">
              <a:off x="283832" y="3316156"/>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8" name="AutoShape 237"/>
            <p:cNvSpPr>
              <a:spLocks noChangeArrowheads="1"/>
            </p:cNvSpPr>
            <p:nvPr/>
          </p:nvSpPr>
          <p:spPr bwMode="auto">
            <a:xfrm rot="5400000">
              <a:off x="131432" y="33161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9" name="AutoShape 238"/>
            <p:cNvSpPr>
              <a:spLocks noChangeArrowheads="1"/>
            </p:cNvSpPr>
            <p:nvPr/>
          </p:nvSpPr>
          <p:spPr bwMode="auto">
            <a:xfrm rot="5400000">
              <a:off x="-20968" y="33161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0" name="AutoShape 239"/>
            <p:cNvSpPr>
              <a:spLocks noChangeArrowheads="1"/>
            </p:cNvSpPr>
            <p:nvPr/>
          </p:nvSpPr>
          <p:spPr bwMode="auto">
            <a:xfrm rot="5400000">
              <a:off x="-173368" y="33161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1" name="AutoShape 240"/>
            <p:cNvSpPr>
              <a:spLocks noChangeArrowheads="1"/>
            </p:cNvSpPr>
            <p:nvPr/>
          </p:nvSpPr>
          <p:spPr bwMode="auto">
            <a:xfrm rot="5400000">
              <a:off x="1199820" y="331774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2" name="AutoShape 241"/>
            <p:cNvSpPr>
              <a:spLocks noChangeArrowheads="1"/>
            </p:cNvSpPr>
            <p:nvPr/>
          </p:nvSpPr>
          <p:spPr bwMode="auto">
            <a:xfrm rot="5400000">
              <a:off x="1352220" y="331774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3" name="AutoShape 242"/>
            <p:cNvSpPr>
              <a:spLocks noChangeArrowheads="1"/>
            </p:cNvSpPr>
            <p:nvPr/>
          </p:nvSpPr>
          <p:spPr bwMode="auto">
            <a:xfrm rot="5400000">
              <a:off x="1504620" y="331774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4" name="AutoShape 243"/>
            <p:cNvSpPr>
              <a:spLocks noChangeArrowheads="1"/>
            </p:cNvSpPr>
            <p:nvPr/>
          </p:nvSpPr>
          <p:spPr bwMode="auto">
            <a:xfrm rot="5400000">
              <a:off x="1045832" y="34622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5" name="AutoShape 244"/>
            <p:cNvSpPr>
              <a:spLocks noChangeArrowheads="1"/>
            </p:cNvSpPr>
            <p:nvPr/>
          </p:nvSpPr>
          <p:spPr bwMode="auto">
            <a:xfrm rot="5400000">
              <a:off x="893432" y="34622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6" name="AutoShape 245"/>
            <p:cNvSpPr>
              <a:spLocks noChangeArrowheads="1"/>
            </p:cNvSpPr>
            <p:nvPr/>
          </p:nvSpPr>
          <p:spPr bwMode="auto">
            <a:xfrm rot="5400000">
              <a:off x="741032" y="34622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7" name="AutoShape 246"/>
            <p:cNvSpPr>
              <a:spLocks noChangeArrowheads="1"/>
            </p:cNvSpPr>
            <p:nvPr/>
          </p:nvSpPr>
          <p:spPr bwMode="auto">
            <a:xfrm rot="5400000">
              <a:off x="588632" y="34622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8" name="AutoShape 247"/>
            <p:cNvSpPr>
              <a:spLocks noChangeArrowheads="1"/>
            </p:cNvSpPr>
            <p:nvPr/>
          </p:nvSpPr>
          <p:spPr bwMode="auto">
            <a:xfrm rot="5400000">
              <a:off x="437820" y="3463792"/>
              <a:ext cx="58738"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9" name="AutoShape 248"/>
            <p:cNvSpPr>
              <a:spLocks noChangeArrowheads="1"/>
            </p:cNvSpPr>
            <p:nvPr/>
          </p:nvSpPr>
          <p:spPr bwMode="auto">
            <a:xfrm rot="5400000">
              <a:off x="283832" y="34622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0" name="AutoShape 249"/>
            <p:cNvSpPr>
              <a:spLocks noChangeArrowheads="1"/>
            </p:cNvSpPr>
            <p:nvPr/>
          </p:nvSpPr>
          <p:spPr bwMode="auto">
            <a:xfrm rot="5400000">
              <a:off x="131432" y="34622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1" name="AutoShape 250"/>
            <p:cNvSpPr>
              <a:spLocks noChangeArrowheads="1"/>
            </p:cNvSpPr>
            <p:nvPr/>
          </p:nvSpPr>
          <p:spPr bwMode="auto">
            <a:xfrm rot="5400000">
              <a:off x="-20968" y="34622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2" name="AutoShape 251"/>
            <p:cNvSpPr>
              <a:spLocks noChangeArrowheads="1"/>
            </p:cNvSpPr>
            <p:nvPr/>
          </p:nvSpPr>
          <p:spPr bwMode="auto">
            <a:xfrm rot="5400000">
              <a:off x="-173368" y="34622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3" name="AutoShape 252"/>
            <p:cNvSpPr>
              <a:spLocks noChangeArrowheads="1"/>
            </p:cNvSpPr>
            <p:nvPr/>
          </p:nvSpPr>
          <p:spPr bwMode="auto">
            <a:xfrm rot="5400000">
              <a:off x="1199820" y="346379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4" name="AutoShape 253"/>
            <p:cNvSpPr>
              <a:spLocks noChangeArrowheads="1"/>
            </p:cNvSpPr>
            <p:nvPr/>
          </p:nvSpPr>
          <p:spPr bwMode="auto">
            <a:xfrm rot="5400000">
              <a:off x="1352220" y="3463792"/>
              <a:ext cx="58738" cy="61913"/>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185" name="AutoShape 254"/>
            <p:cNvSpPr>
              <a:spLocks noChangeArrowheads="1"/>
            </p:cNvSpPr>
            <p:nvPr/>
          </p:nvSpPr>
          <p:spPr bwMode="auto">
            <a:xfrm rot="5400000">
              <a:off x="1504620" y="346379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6" name="AutoShape 255"/>
            <p:cNvSpPr>
              <a:spLocks noChangeArrowheads="1"/>
            </p:cNvSpPr>
            <p:nvPr/>
          </p:nvSpPr>
          <p:spPr bwMode="auto">
            <a:xfrm rot="5400000">
              <a:off x="1045038" y="360746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7" name="AutoShape 256"/>
            <p:cNvSpPr>
              <a:spLocks noChangeArrowheads="1"/>
            </p:cNvSpPr>
            <p:nvPr/>
          </p:nvSpPr>
          <p:spPr bwMode="auto">
            <a:xfrm rot="5400000">
              <a:off x="892638" y="360746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8" name="AutoShape 257"/>
            <p:cNvSpPr>
              <a:spLocks noChangeArrowheads="1"/>
            </p:cNvSpPr>
            <p:nvPr/>
          </p:nvSpPr>
          <p:spPr bwMode="auto">
            <a:xfrm rot="5400000">
              <a:off x="740238" y="360746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9" name="AutoShape 258"/>
            <p:cNvSpPr>
              <a:spLocks noChangeArrowheads="1"/>
            </p:cNvSpPr>
            <p:nvPr/>
          </p:nvSpPr>
          <p:spPr bwMode="auto">
            <a:xfrm rot="5400000">
              <a:off x="587838" y="360746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0" name="AutoShape 259"/>
            <p:cNvSpPr>
              <a:spLocks noChangeArrowheads="1"/>
            </p:cNvSpPr>
            <p:nvPr/>
          </p:nvSpPr>
          <p:spPr bwMode="auto">
            <a:xfrm rot="5400000">
              <a:off x="437026" y="360904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1" name="AutoShape 260"/>
            <p:cNvSpPr>
              <a:spLocks noChangeArrowheads="1"/>
            </p:cNvSpPr>
            <p:nvPr/>
          </p:nvSpPr>
          <p:spPr bwMode="auto">
            <a:xfrm rot="5400000">
              <a:off x="283038" y="360746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2" name="AutoShape 261"/>
            <p:cNvSpPr>
              <a:spLocks noChangeArrowheads="1"/>
            </p:cNvSpPr>
            <p:nvPr/>
          </p:nvSpPr>
          <p:spPr bwMode="auto">
            <a:xfrm rot="5400000">
              <a:off x="130638" y="360746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3" name="AutoShape 262"/>
            <p:cNvSpPr>
              <a:spLocks noChangeArrowheads="1"/>
            </p:cNvSpPr>
            <p:nvPr/>
          </p:nvSpPr>
          <p:spPr bwMode="auto">
            <a:xfrm rot="5400000">
              <a:off x="-21762" y="3607462"/>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4" name="AutoShape 263"/>
            <p:cNvSpPr>
              <a:spLocks noChangeArrowheads="1"/>
            </p:cNvSpPr>
            <p:nvPr/>
          </p:nvSpPr>
          <p:spPr bwMode="auto">
            <a:xfrm rot="5400000">
              <a:off x="-174162" y="3607462"/>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5" name="AutoShape 264"/>
            <p:cNvSpPr>
              <a:spLocks noChangeArrowheads="1"/>
            </p:cNvSpPr>
            <p:nvPr/>
          </p:nvSpPr>
          <p:spPr bwMode="auto">
            <a:xfrm rot="5400000">
              <a:off x="1199026" y="360904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6" name="AutoShape 265"/>
            <p:cNvSpPr>
              <a:spLocks noChangeArrowheads="1"/>
            </p:cNvSpPr>
            <p:nvPr/>
          </p:nvSpPr>
          <p:spPr bwMode="auto">
            <a:xfrm rot="5400000">
              <a:off x="1351426" y="360904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7" name="AutoShape 266"/>
            <p:cNvSpPr>
              <a:spLocks noChangeArrowheads="1"/>
            </p:cNvSpPr>
            <p:nvPr/>
          </p:nvSpPr>
          <p:spPr bwMode="auto">
            <a:xfrm rot="5400000">
              <a:off x="1503826" y="3609049"/>
              <a:ext cx="60325"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8" name="AutoShape 267"/>
            <p:cNvSpPr>
              <a:spLocks noChangeArrowheads="1"/>
            </p:cNvSpPr>
            <p:nvPr/>
          </p:nvSpPr>
          <p:spPr bwMode="auto">
            <a:xfrm rot="5400000">
              <a:off x="1045038" y="375351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9" name="AutoShape 268"/>
            <p:cNvSpPr>
              <a:spLocks noChangeArrowheads="1"/>
            </p:cNvSpPr>
            <p:nvPr/>
          </p:nvSpPr>
          <p:spPr bwMode="auto">
            <a:xfrm rot="5400000">
              <a:off x="892638" y="37535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0" name="AutoShape 269"/>
            <p:cNvSpPr>
              <a:spLocks noChangeArrowheads="1"/>
            </p:cNvSpPr>
            <p:nvPr/>
          </p:nvSpPr>
          <p:spPr bwMode="auto">
            <a:xfrm rot="5400000">
              <a:off x="740238" y="375351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1" name="AutoShape 270"/>
            <p:cNvSpPr>
              <a:spLocks noChangeArrowheads="1"/>
            </p:cNvSpPr>
            <p:nvPr/>
          </p:nvSpPr>
          <p:spPr bwMode="auto">
            <a:xfrm rot="5400000">
              <a:off x="587838" y="37535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2" name="AutoShape 271"/>
            <p:cNvSpPr>
              <a:spLocks noChangeArrowheads="1"/>
            </p:cNvSpPr>
            <p:nvPr/>
          </p:nvSpPr>
          <p:spPr bwMode="auto">
            <a:xfrm rot="5400000">
              <a:off x="437026" y="375509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3" name="AutoShape 272"/>
            <p:cNvSpPr>
              <a:spLocks noChangeArrowheads="1"/>
            </p:cNvSpPr>
            <p:nvPr/>
          </p:nvSpPr>
          <p:spPr bwMode="auto">
            <a:xfrm rot="5400000">
              <a:off x="283038" y="37535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4" name="AutoShape 273"/>
            <p:cNvSpPr>
              <a:spLocks noChangeArrowheads="1"/>
            </p:cNvSpPr>
            <p:nvPr/>
          </p:nvSpPr>
          <p:spPr bwMode="auto">
            <a:xfrm rot="5400000">
              <a:off x="130638" y="37535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5" name="AutoShape 274"/>
            <p:cNvSpPr>
              <a:spLocks noChangeArrowheads="1"/>
            </p:cNvSpPr>
            <p:nvPr/>
          </p:nvSpPr>
          <p:spPr bwMode="auto">
            <a:xfrm rot="5400000">
              <a:off x="-21762" y="375351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6" name="AutoShape 275"/>
            <p:cNvSpPr>
              <a:spLocks noChangeArrowheads="1"/>
            </p:cNvSpPr>
            <p:nvPr/>
          </p:nvSpPr>
          <p:spPr bwMode="auto">
            <a:xfrm rot="5400000">
              <a:off x="-174162" y="37535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7" name="AutoShape 276"/>
            <p:cNvSpPr>
              <a:spLocks noChangeArrowheads="1"/>
            </p:cNvSpPr>
            <p:nvPr/>
          </p:nvSpPr>
          <p:spPr bwMode="auto">
            <a:xfrm rot="5400000">
              <a:off x="1199026" y="375509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8" name="AutoShape 277"/>
            <p:cNvSpPr>
              <a:spLocks noChangeArrowheads="1"/>
            </p:cNvSpPr>
            <p:nvPr/>
          </p:nvSpPr>
          <p:spPr bwMode="auto">
            <a:xfrm rot="5400000">
              <a:off x="1351426" y="3755099"/>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209" name="AutoShape 278"/>
            <p:cNvSpPr>
              <a:spLocks noChangeArrowheads="1"/>
            </p:cNvSpPr>
            <p:nvPr/>
          </p:nvSpPr>
          <p:spPr bwMode="auto">
            <a:xfrm rot="5400000">
              <a:off x="1503826" y="375509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210" name="AutoShape 305"/>
            <p:cNvCxnSpPr>
              <a:cxnSpLocks noChangeShapeType="1"/>
              <a:stCxn id="194" idx="3"/>
              <a:endCxn id="228" idx="0"/>
            </p:cNvCxnSpPr>
            <p:nvPr/>
          </p:nvCxnSpPr>
          <p:spPr bwMode="auto">
            <a:xfrm flipH="1">
              <a:off x="-213849" y="3625923"/>
              <a:ext cx="38894" cy="56377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1" name="AutoShape 306"/>
            <p:cNvCxnSpPr>
              <a:cxnSpLocks noChangeShapeType="1"/>
              <a:stCxn id="193" idx="1"/>
              <a:endCxn id="229" idx="0"/>
            </p:cNvCxnSpPr>
            <p:nvPr/>
          </p:nvCxnSpPr>
          <p:spPr bwMode="auto">
            <a:xfrm flipH="1">
              <a:off x="-70974" y="3668581"/>
              <a:ext cx="66086" cy="5211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2" name="AutoShape 307"/>
            <p:cNvCxnSpPr>
              <a:cxnSpLocks noChangeShapeType="1"/>
              <a:stCxn id="197" idx="3"/>
              <a:endCxn id="239" idx="0"/>
            </p:cNvCxnSpPr>
            <p:nvPr/>
          </p:nvCxnSpPr>
          <p:spPr bwMode="auto">
            <a:xfrm>
              <a:off x="1503032" y="3627510"/>
              <a:ext cx="23019" cy="57171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3" name="AutoShape 308"/>
            <p:cNvCxnSpPr>
              <a:cxnSpLocks noChangeShapeType="1"/>
              <a:stCxn id="205" idx="7"/>
              <a:endCxn id="230" idx="0"/>
            </p:cNvCxnSpPr>
            <p:nvPr/>
          </p:nvCxnSpPr>
          <p:spPr bwMode="auto">
            <a:xfrm>
              <a:off x="39357" y="3796964"/>
              <a:ext cx="54769" cy="39273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4" name="AutoShape 311"/>
            <p:cNvCxnSpPr>
              <a:cxnSpLocks noChangeShapeType="1"/>
              <a:stCxn id="200" idx="1"/>
              <a:endCxn id="234" idx="0"/>
            </p:cNvCxnSpPr>
            <p:nvPr/>
          </p:nvCxnSpPr>
          <p:spPr bwMode="auto">
            <a:xfrm flipH="1">
              <a:off x="722776" y="3814631"/>
              <a:ext cx="34336" cy="3782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5" name="AutoShape 312"/>
            <p:cNvCxnSpPr>
              <a:cxnSpLocks noChangeShapeType="1"/>
              <a:stCxn id="164" idx="7"/>
              <a:endCxn id="235" idx="0"/>
            </p:cNvCxnSpPr>
            <p:nvPr/>
          </p:nvCxnSpPr>
          <p:spPr bwMode="auto">
            <a:xfrm>
              <a:off x="801357" y="3359279"/>
              <a:ext cx="83344" cy="83359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6" name="AutoShape 313"/>
            <p:cNvCxnSpPr>
              <a:cxnSpLocks noChangeShapeType="1"/>
              <a:stCxn id="187" idx="2"/>
              <a:endCxn id="236" idx="0"/>
            </p:cNvCxnSpPr>
            <p:nvPr/>
          </p:nvCxnSpPr>
          <p:spPr bwMode="auto">
            <a:xfrm>
              <a:off x="891845" y="3650914"/>
              <a:ext cx="145256" cy="54195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7" name="AutoShape 314"/>
            <p:cNvCxnSpPr>
              <a:cxnSpLocks noChangeShapeType="1"/>
              <a:stCxn id="208" idx="0"/>
              <a:endCxn id="238" idx="0"/>
            </p:cNvCxnSpPr>
            <p:nvPr/>
          </p:nvCxnSpPr>
          <p:spPr bwMode="auto">
            <a:xfrm flipH="1">
              <a:off x="1357776" y="3816218"/>
              <a:ext cx="37102" cy="37982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8" name="AutoShape 412"/>
            <p:cNvCxnSpPr>
              <a:cxnSpLocks noChangeShapeType="1"/>
              <a:stCxn id="192" idx="5"/>
              <a:endCxn id="231" idx="0"/>
            </p:cNvCxnSpPr>
            <p:nvPr/>
          </p:nvCxnSpPr>
          <p:spPr bwMode="auto">
            <a:xfrm>
              <a:off x="174090" y="3608256"/>
              <a:ext cx="78786" cy="5814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9" name="AutoShape 413"/>
            <p:cNvCxnSpPr>
              <a:cxnSpLocks noChangeShapeType="1"/>
              <a:stCxn id="167" idx="0"/>
              <a:endCxn id="232" idx="0"/>
            </p:cNvCxnSpPr>
            <p:nvPr/>
          </p:nvCxnSpPr>
          <p:spPr bwMode="auto">
            <a:xfrm>
              <a:off x="326955" y="3376481"/>
              <a:ext cx="71971" cy="8132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0" name="AutoShape 414"/>
            <p:cNvCxnSpPr>
              <a:cxnSpLocks noChangeShapeType="1"/>
              <a:stCxn id="178" idx="5"/>
              <a:endCxn id="233" idx="0"/>
            </p:cNvCxnSpPr>
            <p:nvPr/>
          </p:nvCxnSpPr>
          <p:spPr bwMode="auto">
            <a:xfrm>
              <a:off x="480943" y="3465380"/>
              <a:ext cx="76733" cy="72431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1" name="AutoShape 415"/>
            <p:cNvCxnSpPr>
              <a:cxnSpLocks noChangeShapeType="1"/>
              <a:stCxn id="198" idx="7"/>
              <a:endCxn id="237" idx="0"/>
            </p:cNvCxnSpPr>
            <p:nvPr/>
          </p:nvCxnSpPr>
          <p:spPr bwMode="auto">
            <a:xfrm>
              <a:off x="1106157" y="3796964"/>
              <a:ext cx="102394" cy="39590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2" name="Oval 671"/>
            <p:cNvSpPr>
              <a:spLocks noChangeArrowheads="1"/>
            </p:cNvSpPr>
            <p:nvPr/>
          </p:nvSpPr>
          <p:spPr bwMode="auto">
            <a:xfrm>
              <a:off x="-186068" y="4002432"/>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3" name="Oval 673"/>
            <p:cNvSpPr>
              <a:spLocks noChangeArrowheads="1"/>
            </p:cNvSpPr>
            <p:nvPr/>
          </p:nvSpPr>
          <p:spPr bwMode="auto">
            <a:xfrm>
              <a:off x="-36843" y="400719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4" name="Oval 679"/>
            <p:cNvSpPr>
              <a:spLocks noChangeArrowheads="1"/>
            </p:cNvSpPr>
            <p:nvPr/>
          </p:nvSpPr>
          <p:spPr bwMode="auto">
            <a:xfrm>
              <a:off x="1363332" y="400719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5" name="Oval 937"/>
            <p:cNvSpPr>
              <a:spLocks noChangeArrowheads="1"/>
            </p:cNvSpPr>
            <p:nvPr/>
          </p:nvSpPr>
          <p:spPr bwMode="auto">
            <a:xfrm>
              <a:off x="45707" y="3997670"/>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6" name="Oval 938"/>
            <p:cNvSpPr>
              <a:spLocks noChangeArrowheads="1"/>
            </p:cNvSpPr>
            <p:nvPr/>
          </p:nvSpPr>
          <p:spPr bwMode="auto">
            <a:xfrm>
              <a:off x="518782" y="400084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7" name="Oval 939"/>
            <p:cNvSpPr>
              <a:spLocks noChangeArrowheads="1"/>
            </p:cNvSpPr>
            <p:nvPr/>
          </p:nvSpPr>
          <p:spPr bwMode="auto">
            <a:xfrm>
              <a:off x="982332" y="3999257"/>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8" name="Rectangle 940"/>
            <p:cNvSpPr>
              <a:spLocks noChangeArrowheads="1"/>
            </p:cNvSpPr>
            <p:nvPr/>
          </p:nvSpPr>
          <p:spPr bwMode="auto">
            <a:xfrm>
              <a:off x="-267030" y="4189695"/>
              <a:ext cx="106362" cy="69056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9" name="Rectangle 941"/>
            <p:cNvSpPr>
              <a:spLocks noChangeArrowheads="1"/>
            </p:cNvSpPr>
            <p:nvPr/>
          </p:nvSpPr>
          <p:spPr bwMode="auto">
            <a:xfrm>
              <a:off x="-124155" y="4189695"/>
              <a:ext cx="106362" cy="69056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0" name="Rectangle 942"/>
            <p:cNvSpPr>
              <a:spLocks noChangeArrowheads="1"/>
            </p:cNvSpPr>
            <p:nvPr/>
          </p:nvSpPr>
          <p:spPr bwMode="auto">
            <a:xfrm>
              <a:off x="40945" y="4189695"/>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1" name="Rectangle 943"/>
            <p:cNvSpPr>
              <a:spLocks noChangeArrowheads="1"/>
            </p:cNvSpPr>
            <p:nvPr/>
          </p:nvSpPr>
          <p:spPr bwMode="auto">
            <a:xfrm>
              <a:off x="199695" y="4189695"/>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2" name="Rectangle 944"/>
            <p:cNvSpPr>
              <a:spLocks noChangeArrowheads="1"/>
            </p:cNvSpPr>
            <p:nvPr/>
          </p:nvSpPr>
          <p:spPr bwMode="auto">
            <a:xfrm>
              <a:off x="345745" y="4189695"/>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3" name="Rectangle 945"/>
            <p:cNvSpPr>
              <a:spLocks noChangeArrowheads="1"/>
            </p:cNvSpPr>
            <p:nvPr/>
          </p:nvSpPr>
          <p:spPr bwMode="auto">
            <a:xfrm>
              <a:off x="504495" y="4189695"/>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4" name="Rectangle 946"/>
            <p:cNvSpPr>
              <a:spLocks noChangeArrowheads="1"/>
            </p:cNvSpPr>
            <p:nvPr/>
          </p:nvSpPr>
          <p:spPr bwMode="auto">
            <a:xfrm>
              <a:off x="669595" y="419287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5" name="Rectangle 947"/>
            <p:cNvSpPr>
              <a:spLocks noChangeArrowheads="1"/>
            </p:cNvSpPr>
            <p:nvPr/>
          </p:nvSpPr>
          <p:spPr bwMode="auto">
            <a:xfrm>
              <a:off x="831520" y="419287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6" name="Rectangle 948"/>
            <p:cNvSpPr>
              <a:spLocks noChangeArrowheads="1"/>
            </p:cNvSpPr>
            <p:nvPr/>
          </p:nvSpPr>
          <p:spPr bwMode="auto">
            <a:xfrm>
              <a:off x="983920" y="4192870"/>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7" name="Rectangle 949"/>
            <p:cNvSpPr>
              <a:spLocks noChangeArrowheads="1"/>
            </p:cNvSpPr>
            <p:nvPr/>
          </p:nvSpPr>
          <p:spPr bwMode="auto">
            <a:xfrm>
              <a:off x="1155370" y="4192870"/>
              <a:ext cx="106362" cy="690562"/>
            </a:xfrm>
            <a:prstGeom prst="rect">
              <a:avLst/>
            </a:prstGeom>
            <a:no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8" name="Rectangle 950"/>
            <p:cNvSpPr>
              <a:spLocks noChangeArrowheads="1"/>
            </p:cNvSpPr>
            <p:nvPr/>
          </p:nvSpPr>
          <p:spPr bwMode="auto">
            <a:xfrm>
              <a:off x="1304595" y="4196045"/>
              <a:ext cx="106362" cy="690562"/>
            </a:xfrm>
            <a:prstGeom prst="rect">
              <a:avLst/>
            </a:prstGeom>
            <a:noFill/>
            <a:ln w="9525" algn="ctr">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239" name="Rectangle 951"/>
            <p:cNvSpPr>
              <a:spLocks noChangeArrowheads="1"/>
            </p:cNvSpPr>
            <p:nvPr/>
          </p:nvSpPr>
          <p:spPr bwMode="auto">
            <a:xfrm>
              <a:off x="1472870" y="4199220"/>
              <a:ext cx="106362" cy="690562"/>
            </a:xfrm>
            <a:prstGeom prst="rect">
              <a:avLst/>
            </a:prstGeom>
            <a:solidFill>
              <a:schemeClr val="tx1"/>
            </a:solidFill>
            <a:ln w="9525">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241" name="Textfeld 240"/>
            <p:cNvSpPr txBox="1"/>
            <p:nvPr/>
          </p:nvSpPr>
          <p:spPr>
            <a:xfrm>
              <a:off x="7299" y="4595667"/>
              <a:ext cx="1072058" cy="256224"/>
            </a:xfrm>
            <a:prstGeom prst="rect">
              <a:avLst/>
            </a:prstGeom>
            <a:solidFill>
              <a:srgbClr val="FFFFFF"/>
            </a:solidFill>
          </p:spPr>
          <p:txBody>
            <a:bodyPr wrap="square" rtlCol="0">
              <a:spAutoFit/>
            </a:bodyPr>
            <a:lstStyle/>
            <a:p>
              <a:pPr algn="ctr" defTabSz="1219170">
                <a:lnSpc>
                  <a:spcPct val="90000"/>
                </a:lnSpc>
              </a:pPr>
              <a:r>
                <a:rPr lang="en-GB" i="1" dirty="0">
                  <a:solidFill>
                    <a:prstClr val="black"/>
                  </a:solidFill>
                  <a:latin typeface="Arial"/>
                </a:rPr>
                <a:t>et cetera</a:t>
              </a:r>
            </a:p>
          </p:txBody>
        </p:sp>
      </p:grpSp>
      <p:sp>
        <p:nvSpPr>
          <p:cNvPr id="6" name="Textfeld 5"/>
          <p:cNvSpPr txBox="1"/>
          <p:nvPr/>
        </p:nvSpPr>
        <p:spPr>
          <a:xfrm>
            <a:off x="185867" y="68985"/>
            <a:ext cx="1195252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defTabSz="1219170"/>
            <a:r>
              <a:rPr lang="en-GB" sz="2400" dirty="0">
                <a:solidFill>
                  <a:srgbClr val="0000FF"/>
                </a:solidFill>
                <a:latin typeface="Arial"/>
              </a:rPr>
              <a:t>Staggering</a:t>
            </a:r>
            <a:r>
              <a:rPr lang="en-GB" sz="2400" dirty="0">
                <a:solidFill>
                  <a:prstClr val="black"/>
                </a:solidFill>
                <a:latin typeface="Arial"/>
              </a:rPr>
              <a:t> subpopulations (DOI 10.2135/cropsci2007.04.0223).</a:t>
            </a:r>
          </a:p>
        </p:txBody>
      </p:sp>
      <p:grpSp>
        <p:nvGrpSpPr>
          <p:cNvPr id="580" name="Gruppieren 579"/>
          <p:cNvGrpSpPr/>
          <p:nvPr/>
        </p:nvGrpSpPr>
        <p:grpSpPr>
          <a:xfrm>
            <a:off x="5798897" y="3224173"/>
            <a:ext cx="2601403" cy="3565504"/>
            <a:chOff x="4303165" y="2418130"/>
            <a:chExt cx="1951052" cy="2674128"/>
          </a:xfrm>
          <a:effectLst>
            <a:outerShdw blurRad="50800" dist="38100" dir="2700000" algn="tl" rotWithShape="0">
              <a:prstClr val="black">
                <a:alpha val="40000"/>
              </a:prstClr>
            </a:outerShdw>
          </a:effectLst>
        </p:grpSpPr>
        <p:sp>
          <p:nvSpPr>
            <p:cNvPr id="420" name="Rectangle 230"/>
            <p:cNvSpPr>
              <a:spLocks noChangeArrowheads="1"/>
            </p:cNvSpPr>
            <p:nvPr/>
          </p:nvSpPr>
          <p:spPr bwMode="auto">
            <a:xfrm>
              <a:off x="4349217" y="2418130"/>
              <a:ext cx="1905000" cy="6556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1" name="AutoShape 231"/>
            <p:cNvSpPr>
              <a:spLocks noChangeArrowheads="1"/>
            </p:cNvSpPr>
            <p:nvPr/>
          </p:nvSpPr>
          <p:spPr bwMode="auto">
            <a:xfrm rot="5400000">
              <a:off x="5644617" y="248798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2" name="AutoShape 232"/>
            <p:cNvSpPr>
              <a:spLocks noChangeArrowheads="1"/>
            </p:cNvSpPr>
            <p:nvPr/>
          </p:nvSpPr>
          <p:spPr bwMode="auto">
            <a:xfrm rot="5400000">
              <a:off x="5492217" y="248798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3" name="AutoShape 233"/>
            <p:cNvSpPr>
              <a:spLocks noChangeArrowheads="1"/>
            </p:cNvSpPr>
            <p:nvPr/>
          </p:nvSpPr>
          <p:spPr bwMode="auto">
            <a:xfrm rot="5400000">
              <a:off x="5339817" y="2487981"/>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4" name="AutoShape 234"/>
            <p:cNvSpPr>
              <a:spLocks noChangeArrowheads="1"/>
            </p:cNvSpPr>
            <p:nvPr/>
          </p:nvSpPr>
          <p:spPr bwMode="auto">
            <a:xfrm rot="5400000">
              <a:off x="5187417" y="248798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5" name="AutoShape 235"/>
            <p:cNvSpPr>
              <a:spLocks noChangeArrowheads="1"/>
            </p:cNvSpPr>
            <p:nvPr/>
          </p:nvSpPr>
          <p:spPr bwMode="auto">
            <a:xfrm rot="5400000">
              <a:off x="5036605" y="248956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6" name="AutoShape 236"/>
            <p:cNvSpPr>
              <a:spLocks noChangeArrowheads="1"/>
            </p:cNvSpPr>
            <p:nvPr/>
          </p:nvSpPr>
          <p:spPr bwMode="auto">
            <a:xfrm rot="5400000">
              <a:off x="4882617" y="2487981"/>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7" name="AutoShape 237"/>
            <p:cNvSpPr>
              <a:spLocks noChangeArrowheads="1"/>
            </p:cNvSpPr>
            <p:nvPr/>
          </p:nvSpPr>
          <p:spPr bwMode="auto">
            <a:xfrm rot="5400000">
              <a:off x="4730217" y="248798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8" name="AutoShape 238"/>
            <p:cNvSpPr>
              <a:spLocks noChangeArrowheads="1"/>
            </p:cNvSpPr>
            <p:nvPr/>
          </p:nvSpPr>
          <p:spPr bwMode="auto">
            <a:xfrm rot="5400000">
              <a:off x="4577817" y="248798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9" name="AutoShape 240"/>
            <p:cNvSpPr>
              <a:spLocks noChangeArrowheads="1"/>
            </p:cNvSpPr>
            <p:nvPr/>
          </p:nvSpPr>
          <p:spPr bwMode="auto">
            <a:xfrm rot="5400000">
              <a:off x="5798605" y="248956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0" name="AutoShape 241"/>
            <p:cNvSpPr>
              <a:spLocks noChangeArrowheads="1"/>
            </p:cNvSpPr>
            <p:nvPr/>
          </p:nvSpPr>
          <p:spPr bwMode="auto">
            <a:xfrm rot="5400000">
              <a:off x="5951005" y="248956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1" name="AutoShape 242"/>
            <p:cNvSpPr>
              <a:spLocks noChangeArrowheads="1"/>
            </p:cNvSpPr>
            <p:nvPr/>
          </p:nvSpPr>
          <p:spPr bwMode="auto">
            <a:xfrm rot="5400000">
              <a:off x="6103405" y="248956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2" name="AutoShape 243"/>
            <p:cNvSpPr>
              <a:spLocks noChangeArrowheads="1"/>
            </p:cNvSpPr>
            <p:nvPr/>
          </p:nvSpPr>
          <p:spPr bwMode="auto">
            <a:xfrm rot="5400000">
              <a:off x="5644617" y="263403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3" name="AutoShape 244"/>
            <p:cNvSpPr>
              <a:spLocks noChangeArrowheads="1"/>
            </p:cNvSpPr>
            <p:nvPr/>
          </p:nvSpPr>
          <p:spPr bwMode="auto">
            <a:xfrm rot="5400000">
              <a:off x="5492217" y="263403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4" name="AutoShape 245"/>
            <p:cNvSpPr>
              <a:spLocks noChangeArrowheads="1"/>
            </p:cNvSpPr>
            <p:nvPr/>
          </p:nvSpPr>
          <p:spPr bwMode="auto">
            <a:xfrm rot="5400000">
              <a:off x="5339817" y="263403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5" name="AutoShape 246"/>
            <p:cNvSpPr>
              <a:spLocks noChangeArrowheads="1"/>
            </p:cNvSpPr>
            <p:nvPr/>
          </p:nvSpPr>
          <p:spPr bwMode="auto">
            <a:xfrm rot="5400000">
              <a:off x="5187417" y="263403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6" name="AutoShape 247"/>
            <p:cNvSpPr>
              <a:spLocks noChangeArrowheads="1"/>
            </p:cNvSpPr>
            <p:nvPr/>
          </p:nvSpPr>
          <p:spPr bwMode="auto">
            <a:xfrm rot="5400000">
              <a:off x="5036605" y="2635617"/>
              <a:ext cx="58738"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7" name="AutoShape 248"/>
            <p:cNvSpPr>
              <a:spLocks noChangeArrowheads="1"/>
            </p:cNvSpPr>
            <p:nvPr/>
          </p:nvSpPr>
          <p:spPr bwMode="auto">
            <a:xfrm rot="5400000">
              <a:off x="4882617" y="263403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8" name="AutoShape 249"/>
            <p:cNvSpPr>
              <a:spLocks noChangeArrowheads="1"/>
            </p:cNvSpPr>
            <p:nvPr/>
          </p:nvSpPr>
          <p:spPr bwMode="auto">
            <a:xfrm rot="5400000">
              <a:off x="4730217" y="263403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9" name="AutoShape 250"/>
            <p:cNvSpPr>
              <a:spLocks noChangeArrowheads="1"/>
            </p:cNvSpPr>
            <p:nvPr/>
          </p:nvSpPr>
          <p:spPr bwMode="auto">
            <a:xfrm rot="5400000">
              <a:off x="4577817" y="263403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0" name="AutoShape 252"/>
            <p:cNvSpPr>
              <a:spLocks noChangeArrowheads="1"/>
            </p:cNvSpPr>
            <p:nvPr/>
          </p:nvSpPr>
          <p:spPr bwMode="auto">
            <a:xfrm rot="5400000">
              <a:off x="5798605" y="263561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1" name="AutoShape 253"/>
            <p:cNvSpPr>
              <a:spLocks noChangeArrowheads="1"/>
            </p:cNvSpPr>
            <p:nvPr/>
          </p:nvSpPr>
          <p:spPr bwMode="auto">
            <a:xfrm rot="5400000">
              <a:off x="5951005" y="2635617"/>
              <a:ext cx="58738" cy="6191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2" name="AutoShape 254"/>
            <p:cNvSpPr>
              <a:spLocks noChangeArrowheads="1"/>
            </p:cNvSpPr>
            <p:nvPr/>
          </p:nvSpPr>
          <p:spPr bwMode="auto">
            <a:xfrm rot="5400000">
              <a:off x="6103405" y="263561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3" name="AutoShape 255"/>
            <p:cNvSpPr>
              <a:spLocks noChangeArrowheads="1"/>
            </p:cNvSpPr>
            <p:nvPr/>
          </p:nvSpPr>
          <p:spPr bwMode="auto">
            <a:xfrm rot="5400000">
              <a:off x="5643823" y="277928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4" name="AutoShape 256"/>
            <p:cNvSpPr>
              <a:spLocks noChangeArrowheads="1"/>
            </p:cNvSpPr>
            <p:nvPr/>
          </p:nvSpPr>
          <p:spPr bwMode="auto">
            <a:xfrm rot="5400000">
              <a:off x="5491423" y="2779287"/>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5" name="AutoShape 257"/>
            <p:cNvSpPr>
              <a:spLocks noChangeArrowheads="1"/>
            </p:cNvSpPr>
            <p:nvPr/>
          </p:nvSpPr>
          <p:spPr bwMode="auto">
            <a:xfrm rot="5400000">
              <a:off x="5339023" y="277928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6" name="AutoShape 258"/>
            <p:cNvSpPr>
              <a:spLocks noChangeArrowheads="1"/>
            </p:cNvSpPr>
            <p:nvPr/>
          </p:nvSpPr>
          <p:spPr bwMode="auto">
            <a:xfrm rot="5400000">
              <a:off x="5186623" y="277928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7" name="AutoShape 259"/>
            <p:cNvSpPr>
              <a:spLocks noChangeArrowheads="1"/>
            </p:cNvSpPr>
            <p:nvPr/>
          </p:nvSpPr>
          <p:spPr bwMode="auto">
            <a:xfrm rot="5400000">
              <a:off x="5035811" y="278087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8" name="AutoShape 260"/>
            <p:cNvSpPr>
              <a:spLocks noChangeArrowheads="1"/>
            </p:cNvSpPr>
            <p:nvPr/>
          </p:nvSpPr>
          <p:spPr bwMode="auto">
            <a:xfrm rot="5400000">
              <a:off x="4881823" y="277928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9" name="AutoShape 261"/>
            <p:cNvSpPr>
              <a:spLocks noChangeArrowheads="1"/>
            </p:cNvSpPr>
            <p:nvPr/>
          </p:nvSpPr>
          <p:spPr bwMode="auto">
            <a:xfrm rot="5400000">
              <a:off x="4729423" y="2779287"/>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0" name="AutoShape 262"/>
            <p:cNvSpPr>
              <a:spLocks noChangeArrowheads="1"/>
            </p:cNvSpPr>
            <p:nvPr/>
          </p:nvSpPr>
          <p:spPr bwMode="auto">
            <a:xfrm rot="5400000">
              <a:off x="4577023" y="2779287"/>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1" name="AutoShape 264"/>
            <p:cNvSpPr>
              <a:spLocks noChangeArrowheads="1"/>
            </p:cNvSpPr>
            <p:nvPr/>
          </p:nvSpPr>
          <p:spPr bwMode="auto">
            <a:xfrm rot="5400000">
              <a:off x="5797811" y="278087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2" name="AutoShape 265"/>
            <p:cNvSpPr>
              <a:spLocks noChangeArrowheads="1"/>
            </p:cNvSpPr>
            <p:nvPr/>
          </p:nvSpPr>
          <p:spPr bwMode="auto">
            <a:xfrm rot="5400000">
              <a:off x="5950211" y="278087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3" name="AutoShape 266"/>
            <p:cNvSpPr>
              <a:spLocks noChangeArrowheads="1"/>
            </p:cNvSpPr>
            <p:nvPr/>
          </p:nvSpPr>
          <p:spPr bwMode="auto">
            <a:xfrm rot="5400000">
              <a:off x="6102611" y="2780874"/>
              <a:ext cx="60325"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4" name="AutoShape 267"/>
            <p:cNvSpPr>
              <a:spLocks noChangeArrowheads="1"/>
            </p:cNvSpPr>
            <p:nvPr/>
          </p:nvSpPr>
          <p:spPr bwMode="auto">
            <a:xfrm rot="5400000">
              <a:off x="5643823" y="2925337"/>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5" name="AutoShape 268"/>
            <p:cNvSpPr>
              <a:spLocks noChangeArrowheads="1"/>
            </p:cNvSpPr>
            <p:nvPr/>
          </p:nvSpPr>
          <p:spPr bwMode="auto">
            <a:xfrm rot="5400000">
              <a:off x="5491423" y="292533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6" name="AutoShape 269"/>
            <p:cNvSpPr>
              <a:spLocks noChangeArrowheads="1"/>
            </p:cNvSpPr>
            <p:nvPr/>
          </p:nvSpPr>
          <p:spPr bwMode="auto">
            <a:xfrm rot="5400000">
              <a:off x="5339023" y="2925337"/>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7" name="AutoShape 270"/>
            <p:cNvSpPr>
              <a:spLocks noChangeArrowheads="1"/>
            </p:cNvSpPr>
            <p:nvPr/>
          </p:nvSpPr>
          <p:spPr bwMode="auto">
            <a:xfrm rot="5400000">
              <a:off x="5186623" y="292533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8" name="AutoShape 271"/>
            <p:cNvSpPr>
              <a:spLocks noChangeArrowheads="1"/>
            </p:cNvSpPr>
            <p:nvPr/>
          </p:nvSpPr>
          <p:spPr bwMode="auto">
            <a:xfrm rot="5400000">
              <a:off x="5035811" y="292692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9" name="AutoShape 272"/>
            <p:cNvSpPr>
              <a:spLocks noChangeArrowheads="1"/>
            </p:cNvSpPr>
            <p:nvPr/>
          </p:nvSpPr>
          <p:spPr bwMode="auto">
            <a:xfrm rot="5400000">
              <a:off x="4881823" y="292533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0" name="AutoShape 273"/>
            <p:cNvSpPr>
              <a:spLocks noChangeArrowheads="1"/>
            </p:cNvSpPr>
            <p:nvPr/>
          </p:nvSpPr>
          <p:spPr bwMode="auto">
            <a:xfrm rot="5400000">
              <a:off x="4729423" y="292533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1" name="AutoShape 274"/>
            <p:cNvSpPr>
              <a:spLocks noChangeArrowheads="1"/>
            </p:cNvSpPr>
            <p:nvPr/>
          </p:nvSpPr>
          <p:spPr bwMode="auto">
            <a:xfrm rot="5400000">
              <a:off x="4577023" y="2925337"/>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2" name="AutoShape 276"/>
            <p:cNvSpPr>
              <a:spLocks noChangeArrowheads="1"/>
            </p:cNvSpPr>
            <p:nvPr/>
          </p:nvSpPr>
          <p:spPr bwMode="auto">
            <a:xfrm rot="5400000">
              <a:off x="5797811" y="292692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3" name="AutoShape 277"/>
            <p:cNvSpPr>
              <a:spLocks noChangeArrowheads="1"/>
            </p:cNvSpPr>
            <p:nvPr/>
          </p:nvSpPr>
          <p:spPr bwMode="auto">
            <a:xfrm rot="5400000">
              <a:off x="5950211" y="292692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4" name="AutoShape 278"/>
            <p:cNvSpPr>
              <a:spLocks noChangeArrowheads="1"/>
            </p:cNvSpPr>
            <p:nvPr/>
          </p:nvSpPr>
          <p:spPr bwMode="auto">
            <a:xfrm rot="5400000">
              <a:off x="6102611" y="292692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465" name="AutoShape 306"/>
            <p:cNvCxnSpPr>
              <a:cxnSpLocks noChangeShapeType="1"/>
              <a:stCxn id="450" idx="1"/>
              <a:endCxn id="495" idx="0"/>
            </p:cNvCxnSpPr>
            <p:nvPr/>
          </p:nvCxnSpPr>
          <p:spPr bwMode="auto">
            <a:xfrm flipH="1">
              <a:off x="4527811" y="2840406"/>
              <a:ext cx="66086" cy="5211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6" name="AutoShape 307"/>
            <p:cNvCxnSpPr>
              <a:cxnSpLocks noChangeShapeType="1"/>
              <a:stCxn id="453" idx="3"/>
              <a:endCxn id="505" idx="0"/>
            </p:cNvCxnSpPr>
            <p:nvPr/>
          </p:nvCxnSpPr>
          <p:spPr bwMode="auto">
            <a:xfrm>
              <a:off x="6101817" y="2799335"/>
              <a:ext cx="23019" cy="57171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7" name="AutoShape 308"/>
            <p:cNvCxnSpPr>
              <a:cxnSpLocks noChangeShapeType="1"/>
              <a:stCxn id="461" idx="7"/>
              <a:endCxn id="496" idx="0"/>
            </p:cNvCxnSpPr>
            <p:nvPr/>
          </p:nvCxnSpPr>
          <p:spPr bwMode="auto">
            <a:xfrm>
              <a:off x="4638142" y="2968789"/>
              <a:ext cx="54769" cy="39273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8" name="AutoShape 311"/>
            <p:cNvCxnSpPr>
              <a:cxnSpLocks noChangeShapeType="1"/>
              <a:stCxn id="456" idx="1"/>
              <a:endCxn id="500" idx="0"/>
            </p:cNvCxnSpPr>
            <p:nvPr/>
          </p:nvCxnSpPr>
          <p:spPr bwMode="auto">
            <a:xfrm flipH="1">
              <a:off x="5321561" y="2986456"/>
              <a:ext cx="34336" cy="3782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9" name="AutoShape 312"/>
            <p:cNvCxnSpPr>
              <a:cxnSpLocks noChangeShapeType="1"/>
              <a:stCxn id="423" idx="7"/>
              <a:endCxn id="501" idx="0"/>
            </p:cNvCxnSpPr>
            <p:nvPr/>
          </p:nvCxnSpPr>
          <p:spPr bwMode="auto">
            <a:xfrm>
              <a:off x="5400142" y="2531104"/>
              <a:ext cx="83344" cy="83359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0" name="AutoShape 313"/>
            <p:cNvCxnSpPr>
              <a:cxnSpLocks noChangeShapeType="1"/>
              <a:stCxn id="444" idx="2"/>
              <a:endCxn id="502" idx="0"/>
            </p:cNvCxnSpPr>
            <p:nvPr/>
          </p:nvCxnSpPr>
          <p:spPr bwMode="auto">
            <a:xfrm>
              <a:off x="5490630" y="2822739"/>
              <a:ext cx="145256" cy="54195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1" name="AutoShape 314"/>
            <p:cNvCxnSpPr>
              <a:cxnSpLocks noChangeShapeType="1"/>
              <a:stCxn id="441" idx="3"/>
              <a:endCxn id="504" idx="0"/>
            </p:cNvCxnSpPr>
            <p:nvPr/>
          </p:nvCxnSpPr>
          <p:spPr bwMode="auto">
            <a:xfrm>
              <a:off x="5949418" y="2654408"/>
              <a:ext cx="7143" cy="71346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2" name="AutoShape 412"/>
            <p:cNvCxnSpPr>
              <a:cxnSpLocks noChangeShapeType="1"/>
              <a:stCxn id="449" idx="5"/>
              <a:endCxn id="497" idx="0"/>
            </p:cNvCxnSpPr>
            <p:nvPr/>
          </p:nvCxnSpPr>
          <p:spPr bwMode="auto">
            <a:xfrm>
              <a:off x="4772875" y="2780081"/>
              <a:ext cx="78786" cy="5814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3" name="AutoShape 413"/>
            <p:cNvCxnSpPr>
              <a:cxnSpLocks noChangeShapeType="1"/>
              <a:stCxn id="426" idx="0"/>
              <a:endCxn id="498" idx="0"/>
            </p:cNvCxnSpPr>
            <p:nvPr/>
          </p:nvCxnSpPr>
          <p:spPr bwMode="auto">
            <a:xfrm>
              <a:off x="4925740" y="2548306"/>
              <a:ext cx="71971" cy="8132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4" name="AutoShape 414"/>
            <p:cNvCxnSpPr>
              <a:cxnSpLocks noChangeShapeType="1"/>
              <a:stCxn id="436" idx="5"/>
              <a:endCxn id="499" idx="0"/>
            </p:cNvCxnSpPr>
            <p:nvPr/>
          </p:nvCxnSpPr>
          <p:spPr bwMode="auto">
            <a:xfrm>
              <a:off x="5079728" y="2637205"/>
              <a:ext cx="76733" cy="72431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5" name="AutoShape 415"/>
            <p:cNvCxnSpPr>
              <a:cxnSpLocks noChangeShapeType="1"/>
              <a:stCxn id="454" idx="7"/>
              <a:endCxn id="503" idx="0"/>
            </p:cNvCxnSpPr>
            <p:nvPr/>
          </p:nvCxnSpPr>
          <p:spPr bwMode="auto">
            <a:xfrm>
              <a:off x="5704942" y="2968789"/>
              <a:ext cx="102394" cy="39590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6" name="Oval 673"/>
            <p:cNvSpPr>
              <a:spLocks noChangeArrowheads="1"/>
            </p:cNvSpPr>
            <p:nvPr/>
          </p:nvSpPr>
          <p:spPr bwMode="auto">
            <a:xfrm>
              <a:off x="4561942" y="3179020"/>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7" name="Oval 679"/>
            <p:cNvSpPr>
              <a:spLocks noChangeArrowheads="1"/>
            </p:cNvSpPr>
            <p:nvPr/>
          </p:nvSpPr>
          <p:spPr bwMode="auto">
            <a:xfrm>
              <a:off x="5962117" y="3179020"/>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8" name="AutoShape 863"/>
            <p:cNvSpPr>
              <a:spLocks noChangeArrowheads="1"/>
            </p:cNvSpPr>
            <p:nvPr/>
          </p:nvSpPr>
          <p:spPr bwMode="auto">
            <a:xfrm rot="16200000">
              <a:off x="4908628" y="4211193"/>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9" name="AutoShape 864"/>
            <p:cNvSpPr>
              <a:spLocks noChangeArrowheads="1"/>
            </p:cNvSpPr>
            <p:nvPr/>
          </p:nvSpPr>
          <p:spPr bwMode="auto">
            <a:xfrm rot="16200000">
              <a:off x="5059440" y="4211193"/>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80" name="AutoShape 865"/>
            <p:cNvSpPr>
              <a:spLocks noChangeArrowheads="1"/>
            </p:cNvSpPr>
            <p:nvPr/>
          </p:nvSpPr>
          <p:spPr bwMode="auto">
            <a:xfrm rot="16200000">
              <a:off x="5209459" y="4210399"/>
              <a:ext cx="69850" cy="6191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81" name="AutoShape 866"/>
            <p:cNvSpPr>
              <a:spLocks noChangeArrowheads="1"/>
            </p:cNvSpPr>
            <p:nvPr/>
          </p:nvSpPr>
          <p:spPr bwMode="auto">
            <a:xfrm rot="16200000">
              <a:off x="5358684" y="4210399"/>
              <a:ext cx="69850" cy="6191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82" name="AutoShape 867"/>
            <p:cNvSpPr>
              <a:spLocks noChangeArrowheads="1"/>
            </p:cNvSpPr>
            <p:nvPr/>
          </p:nvSpPr>
          <p:spPr bwMode="auto">
            <a:xfrm rot="16200000">
              <a:off x="5508703" y="4211193"/>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83" name="AutoShape 868"/>
            <p:cNvSpPr>
              <a:spLocks noChangeArrowheads="1"/>
            </p:cNvSpPr>
            <p:nvPr/>
          </p:nvSpPr>
          <p:spPr bwMode="auto">
            <a:xfrm rot="16200000">
              <a:off x="5648403" y="4211193"/>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484" name="AutoShape 892"/>
            <p:cNvCxnSpPr>
              <a:cxnSpLocks noChangeShapeType="1"/>
              <a:stCxn id="492" idx="1"/>
              <a:endCxn id="480" idx="3"/>
            </p:cNvCxnSpPr>
            <p:nvPr/>
          </p:nvCxnSpPr>
          <p:spPr bwMode="auto">
            <a:xfrm>
              <a:off x="4645654" y="3170657"/>
              <a:ext cx="629687" cy="108749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5" name="AutoShape 894"/>
            <p:cNvCxnSpPr>
              <a:cxnSpLocks noChangeShapeType="1"/>
              <a:stCxn id="576" idx="3"/>
              <a:endCxn id="478" idx="3"/>
            </p:cNvCxnSpPr>
            <p:nvPr/>
          </p:nvCxnSpPr>
          <p:spPr bwMode="auto">
            <a:xfrm>
              <a:off x="4385289" y="3186405"/>
              <a:ext cx="588427" cy="1072209"/>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6" name="AutoShape 901"/>
            <p:cNvCxnSpPr>
              <a:cxnSpLocks noChangeShapeType="1"/>
              <a:stCxn id="477" idx="6"/>
              <a:endCxn id="483" idx="3"/>
            </p:cNvCxnSpPr>
            <p:nvPr/>
          </p:nvCxnSpPr>
          <p:spPr bwMode="auto">
            <a:xfrm flipH="1">
              <a:off x="5713491" y="3182989"/>
              <a:ext cx="256564" cy="107562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7" name="AutoShape 915"/>
            <p:cNvCxnSpPr>
              <a:cxnSpLocks noChangeShapeType="1"/>
              <a:stCxn id="476" idx="4"/>
              <a:endCxn id="479" idx="3"/>
            </p:cNvCxnSpPr>
            <p:nvPr/>
          </p:nvCxnSpPr>
          <p:spPr bwMode="auto">
            <a:xfrm>
              <a:off x="4565911" y="3186957"/>
              <a:ext cx="558617" cy="107165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8" name="AutoShape 916"/>
            <p:cNvCxnSpPr>
              <a:cxnSpLocks noChangeShapeType="1"/>
              <a:stCxn id="493" idx="7"/>
              <a:endCxn id="481" idx="3"/>
            </p:cNvCxnSpPr>
            <p:nvPr/>
          </p:nvCxnSpPr>
          <p:spPr bwMode="auto">
            <a:xfrm>
              <a:off x="5124343" y="3173832"/>
              <a:ext cx="300223" cy="108431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9" name="AutoShape 917"/>
            <p:cNvCxnSpPr>
              <a:cxnSpLocks noChangeShapeType="1"/>
              <a:stCxn id="494" idx="6"/>
              <a:endCxn id="482" idx="3"/>
            </p:cNvCxnSpPr>
            <p:nvPr/>
          </p:nvCxnSpPr>
          <p:spPr bwMode="auto">
            <a:xfrm flipH="1">
              <a:off x="5573791" y="3175051"/>
              <a:ext cx="15264" cy="108356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0" name="Text Box 911"/>
            <p:cNvSpPr txBox="1">
              <a:spLocks noChangeArrowheads="1"/>
            </p:cNvSpPr>
            <p:nvPr/>
          </p:nvSpPr>
          <p:spPr bwMode="auto">
            <a:xfrm>
              <a:off x="4891697" y="4361678"/>
              <a:ext cx="796260" cy="401648"/>
            </a:xfrm>
            <a:prstGeom prst="rect">
              <a:avLst/>
            </a:prstGeom>
            <a:solidFill>
              <a:srgbClr val="FFFFFF"/>
            </a:solidFill>
            <a:ln w="1905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defTabSz="1219170">
                <a:lnSpc>
                  <a:spcPct val="80000"/>
                </a:lnSpc>
                <a:spcBef>
                  <a:spcPct val="50000"/>
                </a:spcBef>
              </a:pPr>
              <a:r>
                <a:rPr lang="de-DE" altLang="en-US" dirty="0" err="1">
                  <a:solidFill>
                    <a:prstClr val="black"/>
                  </a:solidFill>
                  <a:latin typeface="Arial"/>
                </a:rPr>
                <a:t>Recom</a:t>
              </a:r>
              <a:r>
                <a:rPr lang="de-DE" altLang="en-US" dirty="0">
                  <a:solidFill>
                    <a:prstClr val="black"/>
                  </a:solidFill>
                  <a:latin typeface="Arial"/>
                </a:rPr>
                <a:t>-</a:t>
              </a:r>
              <a:br>
                <a:rPr lang="de-DE" altLang="en-US" dirty="0">
                  <a:solidFill>
                    <a:prstClr val="black"/>
                  </a:solidFill>
                  <a:latin typeface="Arial"/>
                </a:rPr>
              </a:br>
              <a:r>
                <a:rPr lang="de-DE" altLang="en-US" dirty="0" err="1">
                  <a:solidFill>
                    <a:prstClr val="black"/>
                  </a:solidFill>
                  <a:latin typeface="Arial"/>
                </a:rPr>
                <a:t>bine</a:t>
              </a:r>
              <a:endParaRPr lang="de-DE" altLang="en-US" b="1" dirty="0">
                <a:solidFill>
                  <a:prstClr val="black"/>
                </a:solidFill>
                <a:latin typeface="Arial Narrow" pitchFamily="34" charset="0"/>
              </a:endParaRPr>
            </a:p>
          </p:txBody>
        </p:sp>
        <p:sp>
          <p:nvSpPr>
            <p:cNvPr id="491" name="Rectangle 936"/>
            <p:cNvSpPr>
              <a:spLocks noChangeArrowheads="1"/>
            </p:cNvSpPr>
            <p:nvPr/>
          </p:nvSpPr>
          <p:spPr bwMode="auto">
            <a:xfrm>
              <a:off x="4805439" y="4312793"/>
              <a:ext cx="1011238" cy="673100"/>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2" name="Oval 937"/>
            <p:cNvSpPr>
              <a:spLocks noChangeArrowheads="1"/>
            </p:cNvSpPr>
            <p:nvPr/>
          </p:nvSpPr>
          <p:spPr bwMode="auto">
            <a:xfrm>
              <a:off x="4644492" y="316949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3" name="Oval 938"/>
            <p:cNvSpPr>
              <a:spLocks noChangeArrowheads="1"/>
            </p:cNvSpPr>
            <p:nvPr/>
          </p:nvSpPr>
          <p:spPr bwMode="auto">
            <a:xfrm>
              <a:off x="5117567" y="3172670"/>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4" name="Oval 939"/>
            <p:cNvSpPr>
              <a:spLocks noChangeArrowheads="1"/>
            </p:cNvSpPr>
            <p:nvPr/>
          </p:nvSpPr>
          <p:spPr bwMode="auto">
            <a:xfrm>
              <a:off x="5581117" y="3171082"/>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5" name="Rectangle 941"/>
            <p:cNvSpPr>
              <a:spLocks noChangeArrowheads="1"/>
            </p:cNvSpPr>
            <p:nvPr/>
          </p:nvSpPr>
          <p:spPr bwMode="auto">
            <a:xfrm>
              <a:off x="4474630" y="3361520"/>
              <a:ext cx="106362" cy="69056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6" name="Rectangle 942"/>
            <p:cNvSpPr>
              <a:spLocks noChangeArrowheads="1"/>
            </p:cNvSpPr>
            <p:nvPr/>
          </p:nvSpPr>
          <p:spPr bwMode="auto">
            <a:xfrm>
              <a:off x="4639730" y="3361520"/>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7" name="Rectangle 943"/>
            <p:cNvSpPr>
              <a:spLocks noChangeArrowheads="1"/>
            </p:cNvSpPr>
            <p:nvPr/>
          </p:nvSpPr>
          <p:spPr bwMode="auto">
            <a:xfrm>
              <a:off x="4798480" y="336152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8" name="Rectangle 944"/>
            <p:cNvSpPr>
              <a:spLocks noChangeArrowheads="1"/>
            </p:cNvSpPr>
            <p:nvPr/>
          </p:nvSpPr>
          <p:spPr bwMode="auto">
            <a:xfrm>
              <a:off x="4944530" y="336152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9" name="Rectangle 945"/>
            <p:cNvSpPr>
              <a:spLocks noChangeArrowheads="1"/>
            </p:cNvSpPr>
            <p:nvPr/>
          </p:nvSpPr>
          <p:spPr bwMode="auto">
            <a:xfrm>
              <a:off x="5103280" y="3361520"/>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00" name="Rectangle 946"/>
            <p:cNvSpPr>
              <a:spLocks noChangeArrowheads="1"/>
            </p:cNvSpPr>
            <p:nvPr/>
          </p:nvSpPr>
          <p:spPr bwMode="auto">
            <a:xfrm>
              <a:off x="5268380" y="3364695"/>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01" name="Rectangle 947"/>
            <p:cNvSpPr>
              <a:spLocks noChangeArrowheads="1"/>
            </p:cNvSpPr>
            <p:nvPr/>
          </p:nvSpPr>
          <p:spPr bwMode="auto">
            <a:xfrm>
              <a:off x="5430305" y="3364695"/>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02" name="Rectangle 948"/>
            <p:cNvSpPr>
              <a:spLocks noChangeArrowheads="1"/>
            </p:cNvSpPr>
            <p:nvPr/>
          </p:nvSpPr>
          <p:spPr bwMode="auto">
            <a:xfrm>
              <a:off x="5582705" y="3364695"/>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03" name="Rectangle 949"/>
            <p:cNvSpPr>
              <a:spLocks noChangeArrowheads="1"/>
            </p:cNvSpPr>
            <p:nvPr/>
          </p:nvSpPr>
          <p:spPr bwMode="auto">
            <a:xfrm>
              <a:off x="5754155" y="3364695"/>
              <a:ext cx="106362" cy="690562"/>
            </a:xfrm>
            <a:prstGeom prst="rect">
              <a:avLst/>
            </a:prstGeom>
            <a:no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04" name="Rectangle 950"/>
            <p:cNvSpPr>
              <a:spLocks noChangeArrowheads="1"/>
            </p:cNvSpPr>
            <p:nvPr/>
          </p:nvSpPr>
          <p:spPr bwMode="auto">
            <a:xfrm>
              <a:off x="5903380" y="3367870"/>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05" name="Rectangle 951"/>
            <p:cNvSpPr>
              <a:spLocks noChangeArrowheads="1"/>
            </p:cNvSpPr>
            <p:nvPr/>
          </p:nvSpPr>
          <p:spPr bwMode="auto">
            <a:xfrm>
              <a:off x="6071655" y="3371045"/>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06" name="AutoShape 953"/>
            <p:cNvSpPr>
              <a:spLocks/>
            </p:cNvSpPr>
            <p:nvPr/>
          </p:nvSpPr>
          <p:spPr bwMode="auto">
            <a:xfrm rot="5400000">
              <a:off x="5252320" y="4562827"/>
              <a:ext cx="100013" cy="958850"/>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71" name="AutoShape 239"/>
            <p:cNvSpPr>
              <a:spLocks noChangeArrowheads="1"/>
            </p:cNvSpPr>
            <p:nvPr/>
          </p:nvSpPr>
          <p:spPr bwMode="auto">
            <a:xfrm rot="5400000">
              <a:off x="4396827" y="249335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72" name="AutoShape 251"/>
            <p:cNvSpPr>
              <a:spLocks noChangeArrowheads="1"/>
            </p:cNvSpPr>
            <p:nvPr/>
          </p:nvSpPr>
          <p:spPr bwMode="auto">
            <a:xfrm rot="5400000">
              <a:off x="4396827" y="2639403"/>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73" name="AutoShape 263"/>
            <p:cNvSpPr>
              <a:spLocks noChangeArrowheads="1"/>
            </p:cNvSpPr>
            <p:nvPr/>
          </p:nvSpPr>
          <p:spPr bwMode="auto">
            <a:xfrm rot="5400000">
              <a:off x="4396033" y="2784659"/>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74" name="AutoShape 275"/>
            <p:cNvSpPr>
              <a:spLocks noChangeArrowheads="1"/>
            </p:cNvSpPr>
            <p:nvPr/>
          </p:nvSpPr>
          <p:spPr bwMode="auto">
            <a:xfrm rot="5400000">
              <a:off x="4396033" y="2930709"/>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575" name="AutoShape 305"/>
            <p:cNvCxnSpPr>
              <a:cxnSpLocks noChangeShapeType="1"/>
              <a:stCxn id="573" idx="3"/>
              <a:endCxn id="577" idx="0"/>
            </p:cNvCxnSpPr>
            <p:nvPr/>
          </p:nvCxnSpPr>
          <p:spPr bwMode="auto">
            <a:xfrm flipH="1">
              <a:off x="4356346" y="2803120"/>
              <a:ext cx="38894" cy="56377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6" name="Oval 671"/>
            <p:cNvSpPr>
              <a:spLocks noChangeArrowheads="1"/>
            </p:cNvSpPr>
            <p:nvPr/>
          </p:nvSpPr>
          <p:spPr bwMode="auto">
            <a:xfrm>
              <a:off x="4384127" y="3179629"/>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77" name="Rectangle 940"/>
            <p:cNvSpPr>
              <a:spLocks noChangeArrowheads="1"/>
            </p:cNvSpPr>
            <p:nvPr/>
          </p:nvSpPr>
          <p:spPr bwMode="auto">
            <a:xfrm>
              <a:off x="4303165" y="3366892"/>
              <a:ext cx="106362" cy="69056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579" name="Gruppieren 578"/>
          <p:cNvGrpSpPr/>
          <p:nvPr/>
        </p:nvGrpSpPr>
        <p:grpSpPr>
          <a:xfrm>
            <a:off x="2920798" y="1930493"/>
            <a:ext cx="2601892" cy="4986327"/>
            <a:chOff x="2190523" y="1458005"/>
            <a:chExt cx="1951419" cy="3739745"/>
          </a:xfrm>
          <a:effectLst>
            <a:outerShdw blurRad="50800" dist="38100" dir="2700000" algn="tl" rotWithShape="0">
              <a:prstClr val="black">
                <a:alpha val="40000"/>
              </a:prstClr>
            </a:outerShdw>
          </a:effectLst>
        </p:grpSpPr>
        <p:sp>
          <p:nvSpPr>
            <p:cNvPr id="242" name="Rectangle 230"/>
            <p:cNvSpPr>
              <a:spLocks noChangeArrowheads="1"/>
            </p:cNvSpPr>
            <p:nvPr/>
          </p:nvSpPr>
          <p:spPr bwMode="auto">
            <a:xfrm>
              <a:off x="2236942" y="1458005"/>
              <a:ext cx="1905000" cy="6556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3" name="AutoShape 231"/>
            <p:cNvSpPr>
              <a:spLocks noChangeArrowheads="1"/>
            </p:cNvSpPr>
            <p:nvPr/>
          </p:nvSpPr>
          <p:spPr bwMode="auto">
            <a:xfrm rot="5400000">
              <a:off x="3532342" y="15278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4" name="AutoShape 232"/>
            <p:cNvSpPr>
              <a:spLocks noChangeArrowheads="1"/>
            </p:cNvSpPr>
            <p:nvPr/>
          </p:nvSpPr>
          <p:spPr bwMode="auto">
            <a:xfrm rot="5400000">
              <a:off x="3379942" y="15278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5" name="AutoShape 233"/>
            <p:cNvSpPr>
              <a:spLocks noChangeArrowheads="1"/>
            </p:cNvSpPr>
            <p:nvPr/>
          </p:nvSpPr>
          <p:spPr bwMode="auto">
            <a:xfrm rot="5400000">
              <a:off x="3227542" y="1527856"/>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6" name="AutoShape 234"/>
            <p:cNvSpPr>
              <a:spLocks noChangeArrowheads="1"/>
            </p:cNvSpPr>
            <p:nvPr/>
          </p:nvSpPr>
          <p:spPr bwMode="auto">
            <a:xfrm rot="5400000">
              <a:off x="3075142" y="15278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7" name="AutoShape 235"/>
            <p:cNvSpPr>
              <a:spLocks noChangeArrowheads="1"/>
            </p:cNvSpPr>
            <p:nvPr/>
          </p:nvSpPr>
          <p:spPr bwMode="auto">
            <a:xfrm rot="5400000">
              <a:off x="2924330" y="152944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8" name="AutoShape 236"/>
            <p:cNvSpPr>
              <a:spLocks noChangeArrowheads="1"/>
            </p:cNvSpPr>
            <p:nvPr/>
          </p:nvSpPr>
          <p:spPr bwMode="auto">
            <a:xfrm rot="5400000">
              <a:off x="2770342" y="1527856"/>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9" name="AutoShape 237"/>
            <p:cNvSpPr>
              <a:spLocks noChangeArrowheads="1"/>
            </p:cNvSpPr>
            <p:nvPr/>
          </p:nvSpPr>
          <p:spPr bwMode="auto">
            <a:xfrm rot="5400000">
              <a:off x="2617942" y="15278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0" name="AutoShape 238"/>
            <p:cNvSpPr>
              <a:spLocks noChangeArrowheads="1"/>
            </p:cNvSpPr>
            <p:nvPr/>
          </p:nvSpPr>
          <p:spPr bwMode="auto">
            <a:xfrm rot="5400000">
              <a:off x="2465542" y="15278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2" name="AutoShape 240"/>
            <p:cNvSpPr>
              <a:spLocks noChangeArrowheads="1"/>
            </p:cNvSpPr>
            <p:nvPr/>
          </p:nvSpPr>
          <p:spPr bwMode="auto">
            <a:xfrm rot="5400000">
              <a:off x="3686330" y="152944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3" name="AutoShape 241"/>
            <p:cNvSpPr>
              <a:spLocks noChangeArrowheads="1"/>
            </p:cNvSpPr>
            <p:nvPr/>
          </p:nvSpPr>
          <p:spPr bwMode="auto">
            <a:xfrm rot="5400000">
              <a:off x="3838730" y="152944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4" name="AutoShape 242"/>
            <p:cNvSpPr>
              <a:spLocks noChangeArrowheads="1"/>
            </p:cNvSpPr>
            <p:nvPr/>
          </p:nvSpPr>
          <p:spPr bwMode="auto">
            <a:xfrm rot="5400000">
              <a:off x="3991130" y="152944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5" name="AutoShape 243"/>
            <p:cNvSpPr>
              <a:spLocks noChangeArrowheads="1"/>
            </p:cNvSpPr>
            <p:nvPr/>
          </p:nvSpPr>
          <p:spPr bwMode="auto">
            <a:xfrm rot="5400000">
              <a:off x="3532342" y="16739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6" name="AutoShape 244"/>
            <p:cNvSpPr>
              <a:spLocks noChangeArrowheads="1"/>
            </p:cNvSpPr>
            <p:nvPr/>
          </p:nvSpPr>
          <p:spPr bwMode="auto">
            <a:xfrm rot="5400000">
              <a:off x="3379942" y="16739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7" name="AutoShape 245"/>
            <p:cNvSpPr>
              <a:spLocks noChangeArrowheads="1"/>
            </p:cNvSpPr>
            <p:nvPr/>
          </p:nvSpPr>
          <p:spPr bwMode="auto">
            <a:xfrm rot="5400000">
              <a:off x="3227542" y="16739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8" name="AutoShape 246"/>
            <p:cNvSpPr>
              <a:spLocks noChangeArrowheads="1"/>
            </p:cNvSpPr>
            <p:nvPr/>
          </p:nvSpPr>
          <p:spPr bwMode="auto">
            <a:xfrm rot="5400000">
              <a:off x="3075142" y="16739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9" name="AutoShape 247"/>
            <p:cNvSpPr>
              <a:spLocks noChangeArrowheads="1"/>
            </p:cNvSpPr>
            <p:nvPr/>
          </p:nvSpPr>
          <p:spPr bwMode="auto">
            <a:xfrm rot="5400000">
              <a:off x="2924330" y="1675492"/>
              <a:ext cx="58738"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0" name="AutoShape 248"/>
            <p:cNvSpPr>
              <a:spLocks noChangeArrowheads="1"/>
            </p:cNvSpPr>
            <p:nvPr/>
          </p:nvSpPr>
          <p:spPr bwMode="auto">
            <a:xfrm rot="5400000">
              <a:off x="2770342" y="16739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1" name="AutoShape 249"/>
            <p:cNvSpPr>
              <a:spLocks noChangeArrowheads="1"/>
            </p:cNvSpPr>
            <p:nvPr/>
          </p:nvSpPr>
          <p:spPr bwMode="auto">
            <a:xfrm rot="5400000">
              <a:off x="2617942" y="16739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2" name="AutoShape 250"/>
            <p:cNvSpPr>
              <a:spLocks noChangeArrowheads="1"/>
            </p:cNvSpPr>
            <p:nvPr/>
          </p:nvSpPr>
          <p:spPr bwMode="auto">
            <a:xfrm rot="5400000">
              <a:off x="2465542" y="16739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4" name="AutoShape 252"/>
            <p:cNvSpPr>
              <a:spLocks noChangeArrowheads="1"/>
            </p:cNvSpPr>
            <p:nvPr/>
          </p:nvSpPr>
          <p:spPr bwMode="auto">
            <a:xfrm rot="5400000">
              <a:off x="3686330" y="167549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5" name="AutoShape 253"/>
            <p:cNvSpPr>
              <a:spLocks noChangeArrowheads="1"/>
            </p:cNvSpPr>
            <p:nvPr/>
          </p:nvSpPr>
          <p:spPr bwMode="auto">
            <a:xfrm rot="5400000">
              <a:off x="3838730" y="1675492"/>
              <a:ext cx="58738" cy="6191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6" name="AutoShape 254"/>
            <p:cNvSpPr>
              <a:spLocks noChangeArrowheads="1"/>
            </p:cNvSpPr>
            <p:nvPr/>
          </p:nvSpPr>
          <p:spPr bwMode="auto">
            <a:xfrm rot="5400000">
              <a:off x="3991130" y="167549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7" name="AutoShape 255"/>
            <p:cNvSpPr>
              <a:spLocks noChangeArrowheads="1"/>
            </p:cNvSpPr>
            <p:nvPr/>
          </p:nvSpPr>
          <p:spPr bwMode="auto">
            <a:xfrm rot="5400000">
              <a:off x="3531548" y="181916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8" name="AutoShape 256"/>
            <p:cNvSpPr>
              <a:spLocks noChangeArrowheads="1"/>
            </p:cNvSpPr>
            <p:nvPr/>
          </p:nvSpPr>
          <p:spPr bwMode="auto">
            <a:xfrm rot="5400000">
              <a:off x="3379148" y="181916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9" name="AutoShape 257"/>
            <p:cNvSpPr>
              <a:spLocks noChangeArrowheads="1"/>
            </p:cNvSpPr>
            <p:nvPr/>
          </p:nvSpPr>
          <p:spPr bwMode="auto">
            <a:xfrm rot="5400000">
              <a:off x="3226748" y="181916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0" name="AutoShape 258"/>
            <p:cNvSpPr>
              <a:spLocks noChangeArrowheads="1"/>
            </p:cNvSpPr>
            <p:nvPr/>
          </p:nvSpPr>
          <p:spPr bwMode="auto">
            <a:xfrm rot="5400000">
              <a:off x="3074348" y="181916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1" name="AutoShape 259"/>
            <p:cNvSpPr>
              <a:spLocks noChangeArrowheads="1"/>
            </p:cNvSpPr>
            <p:nvPr/>
          </p:nvSpPr>
          <p:spPr bwMode="auto">
            <a:xfrm rot="5400000">
              <a:off x="2923536" y="182074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2" name="AutoShape 260"/>
            <p:cNvSpPr>
              <a:spLocks noChangeArrowheads="1"/>
            </p:cNvSpPr>
            <p:nvPr/>
          </p:nvSpPr>
          <p:spPr bwMode="auto">
            <a:xfrm rot="5400000">
              <a:off x="2769548" y="181916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3" name="AutoShape 261"/>
            <p:cNvSpPr>
              <a:spLocks noChangeArrowheads="1"/>
            </p:cNvSpPr>
            <p:nvPr/>
          </p:nvSpPr>
          <p:spPr bwMode="auto">
            <a:xfrm rot="5400000">
              <a:off x="2617148" y="181916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4" name="AutoShape 262"/>
            <p:cNvSpPr>
              <a:spLocks noChangeArrowheads="1"/>
            </p:cNvSpPr>
            <p:nvPr/>
          </p:nvSpPr>
          <p:spPr bwMode="auto">
            <a:xfrm rot="5400000">
              <a:off x="2464748" y="1819162"/>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6" name="AutoShape 264"/>
            <p:cNvSpPr>
              <a:spLocks noChangeArrowheads="1"/>
            </p:cNvSpPr>
            <p:nvPr/>
          </p:nvSpPr>
          <p:spPr bwMode="auto">
            <a:xfrm rot="5400000">
              <a:off x="3685536" y="182074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7" name="AutoShape 265"/>
            <p:cNvSpPr>
              <a:spLocks noChangeArrowheads="1"/>
            </p:cNvSpPr>
            <p:nvPr/>
          </p:nvSpPr>
          <p:spPr bwMode="auto">
            <a:xfrm rot="5400000">
              <a:off x="3837936" y="182074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8" name="AutoShape 266"/>
            <p:cNvSpPr>
              <a:spLocks noChangeArrowheads="1"/>
            </p:cNvSpPr>
            <p:nvPr/>
          </p:nvSpPr>
          <p:spPr bwMode="auto">
            <a:xfrm rot="5400000">
              <a:off x="3990336" y="1820749"/>
              <a:ext cx="60325"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9" name="AutoShape 267"/>
            <p:cNvSpPr>
              <a:spLocks noChangeArrowheads="1"/>
            </p:cNvSpPr>
            <p:nvPr/>
          </p:nvSpPr>
          <p:spPr bwMode="auto">
            <a:xfrm rot="5400000">
              <a:off x="3531548" y="196521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0" name="AutoShape 268"/>
            <p:cNvSpPr>
              <a:spLocks noChangeArrowheads="1"/>
            </p:cNvSpPr>
            <p:nvPr/>
          </p:nvSpPr>
          <p:spPr bwMode="auto">
            <a:xfrm rot="5400000">
              <a:off x="3379148" y="19652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1" name="AutoShape 269"/>
            <p:cNvSpPr>
              <a:spLocks noChangeArrowheads="1"/>
            </p:cNvSpPr>
            <p:nvPr/>
          </p:nvSpPr>
          <p:spPr bwMode="auto">
            <a:xfrm rot="5400000">
              <a:off x="3226748" y="196521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2" name="AutoShape 270"/>
            <p:cNvSpPr>
              <a:spLocks noChangeArrowheads="1"/>
            </p:cNvSpPr>
            <p:nvPr/>
          </p:nvSpPr>
          <p:spPr bwMode="auto">
            <a:xfrm rot="5400000">
              <a:off x="3074348" y="19652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3" name="AutoShape 271"/>
            <p:cNvSpPr>
              <a:spLocks noChangeArrowheads="1"/>
            </p:cNvSpPr>
            <p:nvPr/>
          </p:nvSpPr>
          <p:spPr bwMode="auto">
            <a:xfrm rot="5400000">
              <a:off x="2923536" y="196679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4" name="AutoShape 272"/>
            <p:cNvSpPr>
              <a:spLocks noChangeArrowheads="1"/>
            </p:cNvSpPr>
            <p:nvPr/>
          </p:nvSpPr>
          <p:spPr bwMode="auto">
            <a:xfrm rot="5400000">
              <a:off x="2769548" y="19652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5" name="AutoShape 273"/>
            <p:cNvSpPr>
              <a:spLocks noChangeArrowheads="1"/>
            </p:cNvSpPr>
            <p:nvPr/>
          </p:nvSpPr>
          <p:spPr bwMode="auto">
            <a:xfrm rot="5400000">
              <a:off x="2617148" y="19652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6" name="AutoShape 274"/>
            <p:cNvSpPr>
              <a:spLocks noChangeArrowheads="1"/>
            </p:cNvSpPr>
            <p:nvPr/>
          </p:nvSpPr>
          <p:spPr bwMode="auto">
            <a:xfrm rot="5400000">
              <a:off x="2464748" y="196521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8" name="AutoShape 276"/>
            <p:cNvSpPr>
              <a:spLocks noChangeArrowheads="1"/>
            </p:cNvSpPr>
            <p:nvPr/>
          </p:nvSpPr>
          <p:spPr bwMode="auto">
            <a:xfrm rot="5400000">
              <a:off x="3685536" y="196679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9" name="AutoShape 277"/>
            <p:cNvSpPr>
              <a:spLocks noChangeArrowheads="1"/>
            </p:cNvSpPr>
            <p:nvPr/>
          </p:nvSpPr>
          <p:spPr bwMode="auto">
            <a:xfrm rot="5400000">
              <a:off x="3837936" y="196679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90" name="AutoShape 278"/>
            <p:cNvSpPr>
              <a:spLocks noChangeArrowheads="1"/>
            </p:cNvSpPr>
            <p:nvPr/>
          </p:nvSpPr>
          <p:spPr bwMode="auto">
            <a:xfrm rot="5400000">
              <a:off x="3990336" y="196679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292" name="AutoShape 306"/>
            <p:cNvCxnSpPr>
              <a:cxnSpLocks noChangeShapeType="1"/>
              <a:stCxn id="274" idx="1"/>
              <a:endCxn id="324" idx="0"/>
            </p:cNvCxnSpPr>
            <p:nvPr/>
          </p:nvCxnSpPr>
          <p:spPr bwMode="auto">
            <a:xfrm flipH="1">
              <a:off x="2415536" y="1880281"/>
              <a:ext cx="66086" cy="5211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3" name="AutoShape 307"/>
            <p:cNvCxnSpPr>
              <a:cxnSpLocks noChangeShapeType="1"/>
              <a:stCxn id="278" idx="3"/>
              <a:endCxn id="334" idx="0"/>
            </p:cNvCxnSpPr>
            <p:nvPr/>
          </p:nvCxnSpPr>
          <p:spPr bwMode="auto">
            <a:xfrm>
              <a:off x="3989542" y="1839210"/>
              <a:ext cx="23019" cy="57171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4" name="AutoShape 308"/>
            <p:cNvCxnSpPr>
              <a:cxnSpLocks noChangeShapeType="1"/>
              <a:stCxn id="286" idx="7"/>
              <a:endCxn id="325" idx="0"/>
            </p:cNvCxnSpPr>
            <p:nvPr/>
          </p:nvCxnSpPr>
          <p:spPr bwMode="auto">
            <a:xfrm>
              <a:off x="2525867" y="2008664"/>
              <a:ext cx="54769" cy="39273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5" name="AutoShape 311"/>
            <p:cNvCxnSpPr>
              <a:cxnSpLocks noChangeShapeType="1"/>
              <a:stCxn id="281" idx="1"/>
              <a:endCxn id="329" idx="0"/>
            </p:cNvCxnSpPr>
            <p:nvPr/>
          </p:nvCxnSpPr>
          <p:spPr bwMode="auto">
            <a:xfrm flipH="1">
              <a:off x="3209286" y="2026331"/>
              <a:ext cx="34336" cy="3782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6" name="AutoShape 312"/>
            <p:cNvCxnSpPr>
              <a:cxnSpLocks noChangeShapeType="1"/>
              <a:stCxn id="245" idx="7"/>
              <a:endCxn id="330" idx="0"/>
            </p:cNvCxnSpPr>
            <p:nvPr/>
          </p:nvCxnSpPr>
          <p:spPr bwMode="auto">
            <a:xfrm>
              <a:off x="3287867" y="1570979"/>
              <a:ext cx="83344" cy="83359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7" name="AutoShape 313"/>
            <p:cNvCxnSpPr>
              <a:cxnSpLocks noChangeShapeType="1"/>
              <a:stCxn id="268" idx="2"/>
              <a:endCxn id="331" idx="0"/>
            </p:cNvCxnSpPr>
            <p:nvPr/>
          </p:nvCxnSpPr>
          <p:spPr bwMode="auto">
            <a:xfrm>
              <a:off x="3378355" y="1862614"/>
              <a:ext cx="145256" cy="54195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8" name="AutoShape 314"/>
            <p:cNvCxnSpPr>
              <a:cxnSpLocks noChangeShapeType="1"/>
              <a:stCxn id="265" idx="3"/>
              <a:endCxn id="333" idx="0"/>
            </p:cNvCxnSpPr>
            <p:nvPr/>
          </p:nvCxnSpPr>
          <p:spPr bwMode="auto">
            <a:xfrm>
              <a:off x="3837143" y="1694283"/>
              <a:ext cx="7143" cy="71346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9" name="AutoShape 412"/>
            <p:cNvCxnSpPr>
              <a:cxnSpLocks noChangeShapeType="1"/>
              <a:stCxn id="273" idx="5"/>
              <a:endCxn id="326" idx="0"/>
            </p:cNvCxnSpPr>
            <p:nvPr/>
          </p:nvCxnSpPr>
          <p:spPr bwMode="auto">
            <a:xfrm>
              <a:off x="2660600" y="1819956"/>
              <a:ext cx="78786" cy="5814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0" name="AutoShape 413"/>
            <p:cNvCxnSpPr>
              <a:cxnSpLocks noChangeShapeType="1"/>
              <a:stCxn id="248" idx="0"/>
              <a:endCxn id="327" idx="0"/>
            </p:cNvCxnSpPr>
            <p:nvPr/>
          </p:nvCxnSpPr>
          <p:spPr bwMode="auto">
            <a:xfrm>
              <a:off x="2813465" y="1588181"/>
              <a:ext cx="71971" cy="8132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1" name="AutoShape 414"/>
            <p:cNvCxnSpPr>
              <a:cxnSpLocks noChangeShapeType="1"/>
              <a:stCxn id="259" idx="5"/>
              <a:endCxn id="328" idx="0"/>
            </p:cNvCxnSpPr>
            <p:nvPr/>
          </p:nvCxnSpPr>
          <p:spPr bwMode="auto">
            <a:xfrm>
              <a:off x="2967453" y="1677080"/>
              <a:ext cx="76733" cy="72431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2" name="AutoShape 415"/>
            <p:cNvCxnSpPr>
              <a:cxnSpLocks noChangeShapeType="1"/>
              <a:stCxn id="279" idx="7"/>
              <a:endCxn id="332" idx="0"/>
            </p:cNvCxnSpPr>
            <p:nvPr/>
          </p:nvCxnSpPr>
          <p:spPr bwMode="auto">
            <a:xfrm>
              <a:off x="3592667" y="2008664"/>
              <a:ext cx="102394" cy="39590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4" name="Oval 673"/>
            <p:cNvSpPr>
              <a:spLocks noChangeArrowheads="1"/>
            </p:cNvSpPr>
            <p:nvPr/>
          </p:nvSpPr>
          <p:spPr bwMode="auto">
            <a:xfrm>
              <a:off x="2449667" y="221889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05" name="Oval 679"/>
            <p:cNvSpPr>
              <a:spLocks noChangeArrowheads="1"/>
            </p:cNvSpPr>
            <p:nvPr/>
          </p:nvSpPr>
          <p:spPr bwMode="auto">
            <a:xfrm>
              <a:off x="3849842" y="221889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06" name="AutoShape 863"/>
            <p:cNvSpPr>
              <a:spLocks noChangeArrowheads="1"/>
            </p:cNvSpPr>
            <p:nvPr/>
          </p:nvSpPr>
          <p:spPr bwMode="auto">
            <a:xfrm rot="16200000">
              <a:off x="2796353" y="3251068"/>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07" name="AutoShape 864"/>
            <p:cNvSpPr>
              <a:spLocks noChangeArrowheads="1"/>
            </p:cNvSpPr>
            <p:nvPr/>
          </p:nvSpPr>
          <p:spPr bwMode="auto">
            <a:xfrm rot="16200000">
              <a:off x="2947165" y="3251068"/>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08" name="AutoShape 865"/>
            <p:cNvSpPr>
              <a:spLocks noChangeArrowheads="1"/>
            </p:cNvSpPr>
            <p:nvPr/>
          </p:nvSpPr>
          <p:spPr bwMode="auto">
            <a:xfrm rot="16200000">
              <a:off x="3097184" y="3250274"/>
              <a:ext cx="69850" cy="6191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09" name="AutoShape 866"/>
            <p:cNvSpPr>
              <a:spLocks noChangeArrowheads="1"/>
            </p:cNvSpPr>
            <p:nvPr/>
          </p:nvSpPr>
          <p:spPr bwMode="auto">
            <a:xfrm rot="16200000">
              <a:off x="3246409" y="3250274"/>
              <a:ext cx="69850" cy="6191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10" name="AutoShape 867"/>
            <p:cNvSpPr>
              <a:spLocks noChangeArrowheads="1"/>
            </p:cNvSpPr>
            <p:nvPr/>
          </p:nvSpPr>
          <p:spPr bwMode="auto">
            <a:xfrm rot="16200000">
              <a:off x="3396428" y="3251068"/>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11" name="AutoShape 868"/>
            <p:cNvSpPr>
              <a:spLocks noChangeArrowheads="1"/>
            </p:cNvSpPr>
            <p:nvPr/>
          </p:nvSpPr>
          <p:spPr bwMode="auto">
            <a:xfrm rot="16200000">
              <a:off x="3536128" y="3251068"/>
              <a:ext cx="69850"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312" name="AutoShape 892"/>
            <p:cNvCxnSpPr>
              <a:cxnSpLocks noChangeShapeType="1"/>
              <a:stCxn id="320" idx="1"/>
              <a:endCxn id="308" idx="3"/>
            </p:cNvCxnSpPr>
            <p:nvPr/>
          </p:nvCxnSpPr>
          <p:spPr bwMode="auto">
            <a:xfrm>
              <a:off x="2533379" y="2210532"/>
              <a:ext cx="629687" cy="108749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3" name="AutoShape 894"/>
            <p:cNvCxnSpPr>
              <a:cxnSpLocks noChangeShapeType="1"/>
              <a:stCxn id="303" idx="2"/>
              <a:endCxn id="306" idx="3"/>
            </p:cNvCxnSpPr>
            <p:nvPr/>
          </p:nvCxnSpPr>
          <p:spPr bwMode="auto">
            <a:xfrm>
              <a:off x="2271485" y="2218101"/>
              <a:ext cx="589956" cy="108038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4" name="AutoShape 901"/>
            <p:cNvCxnSpPr>
              <a:cxnSpLocks noChangeShapeType="1"/>
              <a:stCxn id="305" idx="6"/>
              <a:endCxn id="311" idx="3"/>
            </p:cNvCxnSpPr>
            <p:nvPr/>
          </p:nvCxnSpPr>
          <p:spPr bwMode="auto">
            <a:xfrm flipH="1">
              <a:off x="3601216" y="2222864"/>
              <a:ext cx="256564" cy="107562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5" name="AutoShape 915"/>
            <p:cNvCxnSpPr>
              <a:cxnSpLocks noChangeShapeType="1"/>
              <a:stCxn id="304" idx="4"/>
              <a:endCxn id="307" idx="3"/>
            </p:cNvCxnSpPr>
            <p:nvPr/>
          </p:nvCxnSpPr>
          <p:spPr bwMode="auto">
            <a:xfrm>
              <a:off x="2453636" y="2226832"/>
              <a:ext cx="558617" cy="107165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6" name="AutoShape 916"/>
            <p:cNvCxnSpPr>
              <a:cxnSpLocks noChangeShapeType="1"/>
              <a:stCxn id="321" idx="7"/>
              <a:endCxn id="309" idx="3"/>
            </p:cNvCxnSpPr>
            <p:nvPr/>
          </p:nvCxnSpPr>
          <p:spPr bwMode="auto">
            <a:xfrm>
              <a:off x="3012068" y="2213707"/>
              <a:ext cx="300223" cy="108431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7" name="AutoShape 917"/>
            <p:cNvCxnSpPr>
              <a:cxnSpLocks noChangeShapeType="1"/>
              <a:stCxn id="322" idx="6"/>
              <a:endCxn id="310" idx="3"/>
            </p:cNvCxnSpPr>
            <p:nvPr/>
          </p:nvCxnSpPr>
          <p:spPr bwMode="auto">
            <a:xfrm flipH="1">
              <a:off x="3461516" y="2214926"/>
              <a:ext cx="15264" cy="108356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8" name="Text Box 911"/>
            <p:cNvSpPr txBox="1">
              <a:spLocks noChangeArrowheads="1"/>
            </p:cNvSpPr>
            <p:nvPr/>
          </p:nvSpPr>
          <p:spPr bwMode="auto">
            <a:xfrm>
              <a:off x="2813466" y="3401553"/>
              <a:ext cx="820908" cy="401648"/>
            </a:xfrm>
            <a:prstGeom prst="rect">
              <a:avLst/>
            </a:prstGeom>
            <a:solidFill>
              <a:srgbClr val="FFFFFF"/>
            </a:solidFill>
            <a:ln w="1905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defTabSz="1219170">
                <a:lnSpc>
                  <a:spcPct val="80000"/>
                </a:lnSpc>
                <a:spcBef>
                  <a:spcPct val="50000"/>
                </a:spcBef>
              </a:pPr>
              <a:r>
                <a:rPr lang="de-DE" altLang="en-US" dirty="0" err="1">
                  <a:solidFill>
                    <a:prstClr val="black"/>
                  </a:solidFill>
                  <a:latin typeface="Arial"/>
                </a:rPr>
                <a:t>Recom</a:t>
              </a:r>
              <a:r>
                <a:rPr lang="de-DE" altLang="en-US" dirty="0">
                  <a:solidFill>
                    <a:prstClr val="black"/>
                  </a:solidFill>
                  <a:latin typeface="Arial"/>
                </a:rPr>
                <a:t>-</a:t>
              </a:r>
              <a:br>
                <a:rPr lang="de-DE" altLang="en-US" dirty="0">
                  <a:solidFill>
                    <a:prstClr val="black"/>
                  </a:solidFill>
                  <a:latin typeface="Arial"/>
                </a:rPr>
              </a:br>
              <a:r>
                <a:rPr lang="de-DE" altLang="en-US" dirty="0" err="1">
                  <a:solidFill>
                    <a:prstClr val="black"/>
                  </a:solidFill>
                  <a:latin typeface="Arial"/>
                </a:rPr>
                <a:t>bine</a:t>
              </a:r>
              <a:endParaRPr lang="de-DE" altLang="en-US" b="1" dirty="0">
                <a:solidFill>
                  <a:prstClr val="black"/>
                </a:solidFill>
                <a:latin typeface="Arial Narrow" pitchFamily="34" charset="0"/>
              </a:endParaRPr>
            </a:p>
          </p:txBody>
        </p:sp>
        <p:sp>
          <p:nvSpPr>
            <p:cNvPr id="319" name="Rectangle 936"/>
            <p:cNvSpPr>
              <a:spLocks noChangeArrowheads="1"/>
            </p:cNvSpPr>
            <p:nvPr/>
          </p:nvSpPr>
          <p:spPr bwMode="auto">
            <a:xfrm>
              <a:off x="2693164" y="3352668"/>
              <a:ext cx="1011238" cy="673100"/>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0" name="Oval 937"/>
            <p:cNvSpPr>
              <a:spLocks noChangeArrowheads="1"/>
            </p:cNvSpPr>
            <p:nvPr/>
          </p:nvSpPr>
          <p:spPr bwMode="auto">
            <a:xfrm>
              <a:off x="2532217" y="2209370"/>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1" name="Oval 938"/>
            <p:cNvSpPr>
              <a:spLocks noChangeArrowheads="1"/>
            </p:cNvSpPr>
            <p:nvPr/>
          </p:nvSpPr>
          <p:spPr bwMode="auto">
            <a:xfrm>
              <a:off x="3005292" y="221254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2" name="Oval 939"/>
            <p:cNvSpPr>
              <a:spLocks noChangeArrowheads="1"/>
            </p:cNvSpPr>
            <p:nvPr/>
          </p:nvSpPr>
          <p:spPr bwMode="auto">
            <a:xfrm>
              <a:off x="3468842" y="2210957"/>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4" name="Rectangle 941"/>
            <p:cNvSpPr>
              <a:spLocks noChangeArrowheads="1"/>
            </p:cNvSpPr>
            <p:nvPr/>
          </p:nvSpPr>
          <p:spPr bwMode="auto">
            <a:xfrm>
              <a:off x="2362355" y="2401395"/>
              <a:ext cx="106362" cy="69056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5" name="Rectangle 942"/>
            <p:cNvSpPr>
              <a:spLocks noChangeArrowheads="1"/>
            </p:cNvSpPr>
            <p:nvPr/>
          </p:nvSpPr>
          <p:spPr bwMode="auto">
            <a:xfrm>
              <a:off x="2527455" y="2401395"/>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6" name="Rectangle 943"/>
            <p:cNvSpPr>
              <a:spLocks noChangeArrowheads="1"/>
            </p:cNvSpPr>
            <p:nvPr/>
          </p:nvSpPr>
          <p:spPr bwMode="auto">
            <a:xfrm>
              <a:off x="2686205" y="2401395"/>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7" name="Rectangle 944"/>
            <p:cNvSpPr>
              <a:spLocks noChangeArrowheads="1"/>
            </p:cNvSpPr>
            <p:nvPr/>
          </p:nvSpPr>
          <p:spPr bwMode="auto">
            <a:xfrm>
              <a:off x="2832255" y="2401395"/>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8" name="Rectangle 945"/>
            <p:cNvSpPr>
              <a:spLocks noChangeArrowheads="1"/>
            </p:cNvSpPr>
            <p:nvPr/>
          </p:nvSpPr>
          <p:spPr bwMode="auto">
            <a:xfrm>
              <a:off x="2991005" y="2401395"/>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9" name="Rectangle 946"/>
            <p:cNvSpPr>
              <a:spLocks noChangeArrowheads="1"/>
            </p:cNvSpPr>
            <p:nvPr/>
          </p:nvSpPr>
          <p:spPr bwMode="auto">
            <a:xfrm>
              <a:off x="3156105" y="240457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0" name="Rectangle 947"/>
            <p:cNvSpPr>
              <a:spLocks noChangeArrowheads="1"/>
            </p:cNvSpPr>
            <p:nvPr/>
          </p:nvSpPr>
          <p:spPr bwMode="auto">
            <a:xfrm>
              <a:off x="3318030" y="240457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1" name="Rectangle 948"/>
            <p:cNvSpPr>
              <a:spLocks noChangeArrowheads="1"/>
            </p:cNvSpPr>
            <p:nvPr/>
          </p:nvSpPr>
          <p:spPr bwMode="auto">
            <a:xfrm>
              <a:off x="3470430" y="2404570"/>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2" name="Rectangle 949"/>
            <p:cNvSpPr>
              <a:spLocks noChangeArrowheads="1"/>
            </p:cNvSpPr>
            <p:nvPr/>
          </p:nvSpPr>
          <p:spPr bwMode="auto">
            <a:xfrm>
              <a:off x="3641880" y="2404570"/>
              <a:ext cx="106362" cy="690562"/>
            </a:xfrm>
            <a:prstGeom prst="rect">
              <a:avLst/>
            </a:prstGeom>
            <a:no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3" name="Rectangle 950"/>
            <p:cNvSpPr>
              <a:spLocks noChangeArrowheads="1"/>
            </p:cNvSpPr>
            <p:nvPr/>
          </p:nvSpPr>
          <p:spPr bwMode="auto">
            <a:xfrm>
              <a:off x="3791105" y="2407745"/>
              <a:ext cx="106362" cy="690562"/>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4" name="Rectangle 951"/>
            <p:cNvSpPr>
              <a:spLocks noChangeArrowheads="1"/>
            </p:cNvSpPr>
            <p:nvPr/>
          </p:nvSpPr>
          <p:spPr bwMode="auto">
            <a:xfrm>
              <a:off x="3959380" y="2410920"/>
              <a:ext cx="106362" cy="6905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5" name="AutoShape 953"/>
            <p:cNvSpPr>
              <a:spLocks/>
            </p:cNvSpPr>
            <p:nvPr/>
          </p:nvSpPr>
          <p:spPr bwMode="auto">
            <a:xfrm rot="5400000">
              <a:off x="3140045" y="3602702"/>
              <a:ext cx="100013" cy="958850"/>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336" name="AutoShape 1003"/>
            <p:cNvCxnSpPr>
              <a:cxnSpLocks noChangeShapeType="1"/>
            </p:cNvCxnSpPr>
            <p:nvPr/>
          </p:nvCxnSpPr>
          <p:spPr bwMode="auto">
            <a:xfrm>
              <a:off x="3187110" y="4132134"/>
              <a:ext cx="4522" cy="104772"/>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7" name="Rectangle 230"/>
            <p:cNvSpPr>
              <a:spLocks noChangeArrowheads="1"/>
            </p:cNvSpPr>
            <p:nvPr/>
          </p:nvSpPr>
          <p:spPr bwMode="auto">
            <a:xfrm>
              <a:off x="2208352" y="4244835"/>
              <a:ext cx="1905000" cy="6556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8" name="AutoShape 231"/>
            <p:cNvSpPr>
              <a:spLocks noChangeArrowheads="1"/>
            </p:cNvSpPr>
            <p:nvPr/>
          </p:nvSpPr>
          <p:spPr bwMode="auto">
            <a:xfrm rot="5400000">
              <a:off x="3503752" y="431468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9" name="AutoShape 232"/>
            <p:cNvSpPr>
              <a:spLocks noChangeArrowheads="1"/>
            </p:cNvSpPr>
            <p:nvPr/>
          </p:nvSpPr>
          <p:spPr bwMode="auto">
            <a:xfrm rot="5400000">
              <a:off x="3351352" y="431468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0" name="AutoShape 233"/>
            <p:cNvSpPr>
              <a:spLocks noChangeArrowheads="1"/>
            </p:cNvSpPr>
            <p:nvPr/>
          </p:nvSpPr>
          <p:spPr bwMode="auto">
            <a:xfrm rot="5400000">
              <a:off x="3198952" y="4314686"/>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1" name="AutoShape 234"/>
            <p:cNvSpPr>
              <a:spLocks noChangeArrowheads="1"/>
            </p:cNvSpPr>
            <p:nvPr/>
          </p:nvSpPr>
          <p:spPr bwMode="auto">
            <a:xfrm rot="5400000">
              <a:off x="3046552" y="431468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2" name="AutoShape 235"/>
            <p:cNvSpPr>
              <a:spLocks noChangeArrowheads="1"/>
            </p:cNvSpPr>
            <p:nvPr/>
          </p:nvSpPr>
          <p:spPr bwMode="auto">
            <a:xfrm rot="5400000">
              <a:off x="2895740" y="431627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3" name="AutoShape 236"/>
            <p:cNvSpPr>
              <a:spLocks noChangeArrowheads="1"/>
            </p:cNvSpPr>
            <p:nvPr/>
          </p:nvSpPr>
          <p:spPr bwMode="auto">
            <a:xfrm rot="5400000">
              <a:off x="2741752" y="4314686"/>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4" name="AutoShape 237"/>
            <p:cNvSpPr>
              <a:spLocks noChangeArrowheads="1"/>
            </p:cNvSpPr>
            <p:nvPr/>
          </p:nvSpPr>
          <p:spPr bwMode="auto">
            <a:xfrm rot="5400000">
              <a:off x="2589352" y="431468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5" name="AutoShape 238"/>
            <p:cNvSpPr>
              <a:spLocks noChangeArrowheads="1"/>
            </p:cNvSpPr>
            <p:nvPr/>
          </p:nvSpPr>
          <p:spPr bwMode="auto">
            <a:xfrm rot="5400000">
              <a:off x="2436952" y="431468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7" name="AutoShape 240"/>
            <p:cNvSpPr>
              <a:spLocks noChangeArrowheads="1"/>
            </p:cNvSpPr>
            <p:nvPr/>
          </p:nvSpPr>
          <p:spPr bwMode="auto">
            <a:xfrm rot="5400000">
              <a:off x="3657740" y="431627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8" name="AutoShape 241"/>
            <p:cNvSpPr>
              <a:spLocks noChangeArrowheads="1"/>
            </p:cNvSpPr>
            <p:nvPr/>
          </p:nvSpPr>
          <p:spPr bwMode="auto">
            <a:xfrm rot="5400000">
              <a:off x="3810140" y="431627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9" name="AutoShape 242"/>
            <p:cNvSpPr>
              <a:spLocks noChangeArrowheads="1"/>
            </p:cNvSpPr>
            <p:nvPr/>
          </p:nvSpPr>
          <p:spPr bwMode="auto">
            <a:xfrm rot="5400000">
              <a:off x="3962540" y="431627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0" name="AutoShape 243"/>
            <p:cNvSpPr>
              <a:spLocks noChangeArrowheads="1"/>
            </p:cNvSpPr>
            <p:nvPr/>
          </p:nvSpPr>
          <p:spPr bwMode="auto">
            <a:xfrm rot="5400000">
              <a:off x="3503752" y="446073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1" name="AutoShape 244"/>
            <p:cNvSpPr>
              <a:spLocks noChangeArrowheads="1"/>
            </p:cNvSpPr>
            <p:nvPr/>
          </p:nvSpPr>
          <p:spPr bwMode="auto">
            <a:xfrm rot="5400000">
              <a:off x="3351352" y="446073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2" name="AutoShape 245"/>
            <p:cNvSpPr>
              <a:spLocks noChangeArrowheads="1"/>
            </p:cNvSpPr>
            <p:nvPr/>
          </p:nvSpPr>
          <p:spPr bwMode="auto">
            <a:xfrm rot="5400000">
              <a:off x="3198952" y="446073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3" name="AutoShape 246"/>
            <p:cNvSpPr>
              <a:spLocks noChangeArrowheads="1"/>
            </p:cNvSpPr>
            <p:nvPr/>
          </p:nvSpPr>
          <p:spPr bwMode="auto">
            <a:xfrm rot="5400000">
              <a:off x="3046552" y="446073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4" name="AutoShape 247"/>
            <p:cNvSpPr>
              <a:spLocks noChangeArrowheads="1"/>
            </p:cNvSpPr>
            <p:nvPr/>
          </p:nvSpPr>
          <p:spPr bwMode="auto">
            <a:xfrm rot="5400000">
              <a:off x="2895740" y="4462322"/>
              <a:ext cx="58738"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5" name="AutoShape 248"/>
            <p:cNvSpPr>
              <a:spLocks noChangeArrowheads="1"/>
            </p:cNvSpPr>
            <p:nvPr/>
          </p:nvSpPr>
          <p:spPr bwMode="auto">
            <a:xfrm rot="5400000">
              <a:off x="2741752" y="446073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6" name="AutoShape 249"/>
            <p:cNvSpPr>
              <a:spLocks noChangeArrowheads="1"/>
            </p:cNvSpPr>
            <p:nvPr/>
          </p:nvSpPr>
          <p:spPr bwMode="auto">
            <a:xfrm rot="5400000">
              <a:off x="2589352" y="446073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7" name="AutoShape 250"/>
            <p:cNvSpPr>
              <a:spLocks noChangeArrowheads="1"/>
            </p:cNvSpPr>
            <p:nvPr/>
          </p:nvSpPr>
          <p:spPr bwMode="auto">
            <a:xfrm rot="5400000">
              <a:off x="2436952" y="446073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9" name="AutoShape 252"/>
            <p:cNvSpPr>
              <a:spLocks noChangeArrowheads="1"/>
            </p:cNvSpPr>
            <p:nvPr/>
          </p:nvSpPr>
          <p:spPr bwMode="auto">
            <a:xfrm rot="5400000">
              <a:off x="3657740" y="446232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0" name="AutoShape 253"/>
            <p:cNvSpPr>
              <a:spLocks noChangeArrowheads="1"/>
            </p:cNvSpPr>
            <p:nvPr/>
          </p:nvSpPr>
          <p:spPr bwMode="auto">
            <a:xfrm rot="5400000">
              <a:off x="3810140" y="4462322"/>
              <a:ext cx="58738" cy="61913"/>
            </a:xfrm>
            <a:prstGeom prst="octagon">
              <a:avLst>
                <a:gd name="adj" fmla="val 29287"/>
              </a:avLst>
            </a:prstGeom>
            <a:solidFill>
              <a:schemeClr val="bg1"/>
            </a:solidFill>
            <a:ln w="1905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361" name="AutoShape 254"/>
            <p:cNvSpPr>
              <a:spLocks noChangeArrowheads="1"/>
            </p:cNvSpPr>
            <p:nvPr/>
          </p:nvSpPr>
          <p:spPr bwMode="auto">
            <a:xfrm rot="5400000">
              <a:off x="3962540" y="4462322"/>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2" name="AutoShape 255"/>
            <p:cNvSpPr>
              <a:spLocks noChangeArrowheads="1"/>
            </p:cNvSpPr>
            <p:nvPr/>
          </p:nvSpPr>
          <p:spPr bwMode="auto">
            <a:xfrm rot="5400000">
              <a:off x="3502958" y="460599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3" name="AutoShape 256"/>
            <p:cNvSpPr>
              <a:spLocks noChangeArrowheads="1"/>
            </p:cNvSpPr>
            <p:nvPr/>
          </p:nvSpPr>
          <p:spPr bwMode="auto">
            <a:xfrm rot="5400000">
              <a:off x="3350558" y="460599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4" name="AutoShape 257"/>
            <p:cNvSpPr>
              <a:spLocks noChangeArrowheads="1"/>
            </p:cNvSpPr>
            <p:nvPr/>
          </p:nvSpPr>
          <p:spPr bwMode="auto">
            <a:xfrm rot="5400000">
              <a:off x="3198158" y="460599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5" name="AutoShape 258"/>
            <p:cNvSpPr>
              <a:spLocks noChangeArrowheads="1"/>
            </p:cNvSpPr>
            <p:nvPr/>
          </p:nvSpPr>
          <p:spPr bwMode="auto">
            <a:xfrm rot="5400000">
              <a:off x="3045758" y="460599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6" name="AutoShape 259"/>
            <p:cNvSpPr>
              <a:spLocks noChangeArrowheads="1"/>
            </p:cNvSpPr>
            <p:nvPr/>
          </p:nvSpPr>
          <p:spPr bwMode="auto">
            <a:xfrm rot="5400000">
              <a:off x="2894946" y="460757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7" name="AutoShape 260"/>
            <p:cNvSpPr>
              <a:spLocks noChangeArrowheads="1"/>
            </p:cNvSpPr>
            <p:nvPr/>
          </p:nvSpPr>
          <p:spPr bwMode="auto">
            <a:xfrm rot="5400000">
              <a:off x="2740958" y="460599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8" name="AutoShape 261"/>
            <p:cNvSpPr>
              <a:spLocks noChangeArrowheads="1"/>
            </p:cNvSpPr>
            <p:nvPr/>
          </p:nvSpPr>
          <p:spPr bwMode="auto">
            <a:xfrm rot="5400000">
              <a:off x="2588558" y="460599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9" name="AutoShape 262"/>
            <p:cNvSpPr>
              <a:spLocks noChangeArrowheads="1"/>
            </p:cNvSpPr>
            <p:nvPr/>
          </p:nvSpPr>
          <p:spPr bwMode="auto">
            <a:xfrm rot="5400000">
              <a:off x="2436158" y="4605992"/>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1" name="AutoShape 264"/>
            <p:cNvSpPr>
              <a:spLocks noChangeArrowheads="1"/>
            </p:cNvSpPr>
            <p:nvPr/>
          </p:nvSpPr>
          <p:spPr bwMode="auto">
            <a:xfrm rot="5400000">
              <a:off x="3656946" y="460757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2" name="AutoShape 265"/>
            <p:cNvSpPr>
              <a:spLocks noChangeArrowheads="1"/>
            </p:cNvSpPr>
            <p:nvPr/>
          </p:nvSpPr>
          <p:spPr bwMode="auto">
            <a:xfrm rot="5400000">
              <a:off x="3809346" y="460757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3" name="AutoShape 266"/>
            <p:cNvSpPr>
              <a:spLocks noChangeArrowheads="1"/>
            </p:cNvSpPr>
            <p:nvPr/>
          </p:nvSpPr>
          <p:spPr bwMode="auto">
            <a:xfrm rot="5400000">
              <a:off x="3961746" y="4607579"/>
              <a:ext cx="60325"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4" name="AutoShape 267"/>
            <p:cNvSpPr>
              <a:spLocks noChangeArrowheads="1"/>
            </p:cNvSpPr>
            <p:nvPr/>
          </p:nvSpPr>
          <p:spPr bwMode="auto">
            <a:xfrm rot="5400000">
              <a:off x="3502958" y="475204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5" name="AutoShape 268"/>
            <p:cNvSpPr>
              <a:spLocks noChangeArrowheads="1"/>
            </p:cNvSpPr>
            <p:nvPr/>
          </p:nvSpPr>
          <p:spPr bwMode="auto">
            <a:xfrm rot="5400000">
              <a:off x="3350558" y="475204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6" name="AutoShape 269"/>
            <p:cNvSpPr>
              <a:spLocks noChangeArrowheads="1"/>
            </p:cNvSpPr>
            <p:nvPr/>
          </p:nvSpPr>
          <p:spPr bwMode="auto">
            <a:xfrm rot="5400000">
              <a:off x="3198158" y="475204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7" name="AutoShape 270"/>
            <p:cNvSpPr>
              <a:spLocks noChangeArrowheads="1"/>
            </p:cNvSpPr>
            <p:nvPr/>
          </p:nvSpPr>
          <p:spPr bwMode="auto">
            <a:xfrm rot="5400000">
              <a:off x="3045758" y="475204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8" name="AutoShape 271"/>
            <p:cNvSpPr>
              <a:spLocks noChangeArrowheads="1"/>
            </p:cNvSpPr>
            <p:nvPr/>
          </p:nvSpPr>
          <p:spPr bwMode="auto">
            <a:xfrm rot="5400000">
              <a:off x="2894946" y="475362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9" name="AutoShape 272"/>
            <p:cNvSpPr>
              <a:spLocks noChangeArrowheads="1"/>
            </p:cNvSpPr>
            <p:nvPr/>
          </p:nvSpPr>
          <p:spPr bwMode="auto">
            <a:xfrm rot="5400000">
              <a:off x="2740958" y="475204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0" name="AutoShape 273"/>
            <p:cNvSpPr>
              <a:spLocks noChangeArrowheads="1"/>
            </p:cNvSpPr>
            <p:nvPr/>
          </p:nvSpPr>
          <p:spPr bwMode="auto">
            <a:xfrm rot="5400000">
              <a:off x="2588558" y="475204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1" name="AutoShape 274"/>
            <p:cNvSpPr>
              <a:spLocks noChangeArrowheads="1"/>
            </p:cNvSpPr>
            <p:nvPr/>
          </p:nvSpPr>
          <p:spPr bwMode="auto">
            <a:xfrm rot="5400000">
              <a:off x="2436158" y="4752042"/>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3" name="AutoShape 276"/>
            <p:cNvSpPr>
              <a:spLocks noChangeArrowheads="1"/>
            </p:cNvSpPr>
            <p:nvPr/>
          </p:nvSpPr>
          <p:spPr bwMode="auto">
            <a:xfrm rot="5400000">
              <a:off x="3656946" y="475362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4" name="AutoShape 277"/>
            <p:cNvSpPr>
              <a:spLocks noChangeArrowheads="1"/>
            </p:cNvSpPr>
            <p:nvPr/>
          </p:nvSpPr>
          <p:spPr bwMode="auto">
            <a:xfrm rot="5400000">
              <a:off x="3809346" y="4753629"/>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385" name="AutoShape 278"/>
            <p:cNvSpPr>
              <a:spLocks noChangeArrowheads="1"/>
            </p:cNvSpPr>
            <p:nvPr/>
          </p:nvSpPr>
          <p:spPr bwMode="auto">
            <a:xfrm rot="5400000">
              <a:off x="3961746" y="4753629"/>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387" name="AutoShape 306"/>
            <p:cNvCxnSpPr>
              <a:cxnSpLocks noChangeShapeType="1"/>
              <a:stCxn id="369" idx="1"/>
            </p:cNvCxnSpPr>
            <p:nvPr/>
          </p:nvCxnSpPr>
          <p:spPr bwMode="auto">
            <a:xfrm flipH="1">
              <a:off x="2386946" y="4667111"/>
              <a:ext cx="66086" cy="5211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8" name="AutoShape 307"/>
            <p:cNvCxnSpPr>
              <a:cxnSpLocks noChangeShapeType="1"/>
              <a:stCxn id="373" idx="3"/>
            </p:cNvCxnSpPr>
            <p:nvPr/>
          </p:nvCxnSpPr>
          <p:spPr bwMode="auto">
            <a:xfrm>
              <a:off x="3960952" y="4626040"/>
              <a:ext cx="23019" cy="57171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9" name="AutoShape 308"/>
            <p:cNvCxnSpPr>
              <a:cxnSpLocks noChangeShapeType="1"/>
              <a:stCxn id="381" idx="7"/>
            </p:cNvCxnSpPr>
            <p:nvPr/>
          </p:nvCxnSpPr>
          <p:spPr bwMode="auto">
            <a:xfrm>
              <a:off x="2497277" y="4795494"/>
              <a:ext cx="54769" cy="39273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0" name="AutoShape 311"/>
            <p:cNvCxnSpPr>
              <a:cxnSpLocks noChangeShapeType="1"/>
              <a:stCxn id="376" idx="1"/>
            </p:cNvCxnSpPr>
            <p:nvPr/>
          </p:nvCxnSpPr>
          <p:spPr bwMode="auto">
            <a:xfrm flipH="1">
              <a:off x="3180696" y="4813161"/>
              <a:ext cx="34336" cy="3782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1" name="AutoShape 312"/>
            <p:cNvCxnSpPr>
              <a:cxnSpLocks noChangeShapeType="1"/>
              <a:stCxn id="340" idx="7"/>
            </p:cNvCxnSpPr>
            <p:nvPr/>
          </p:nvCxnSpPr>
          <p:spPr bwMode="auto">
            <a:xfrm>
              <a:off x="3259277" y="4357809"/>
              <a:ext cx="83344" cy="83359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2" name="AutoShape 313"/>
            <p:cNvCxnSpPr>
              <a:cxnSpLocks noChangeShapeType="1"/>
              <a:stCxn id="363" idx="2"/>
            </p:cNvCxnSpPr>
            <p:nvPr/>
          </p:nvCxnSpPr>
          <p:spPr bwMode="auto">
            <a:xfrm>
              <a:off x="3349765" y="4649444"/>
              <a:ext cx="145256" cy="54195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3" name="AutoShape 314"/>
            <p:cNvCxnSpPr>
              <a:cxnSpLocks noChangeShapeType="1"/>
              <a:stCxn id="384" idx="0"/>
            </p:cNvCxnSpPr>
            <p:nvPr/>
          </p:nvCxnSpPr>
          <p:spPr bwMode="auto">
            <a:xfrm flipH="1">
              <a:off x="3815696" y="4814748"/>
              <a:ext cx="37102" cy="37982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4" name="AutoShape 412"/>
            <p:cNvCxnSpPr>
              <a:cxnSpLocks noChangeShapeType="1"/>
              <a:stCxn id="368" idx="5"/>
            </p:cNvCxnSpPr>
            <p:nvPr/>
          </p:nvCxnSpPr>
          <p:spPr bwMode="auto">
            <a:xfrm>
              <a:off x="2632010" y="4606786"/>
              <a:ext cx="78786" cy="58143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5" name="AutoShape 413"/>
            <p:cNvCxnSpPr>
              <a:cxnSpLocks noChangeShapeType="1"/>
              <a:stCxn id="343" idx="0"/>
            </p:cNvCxnSpPr>
            <p:nvPr/>
          </p:nvCxnSpPr>
          <p:spPr bwMode="auto">
            <a:xfrm>
              <a:off x="2784875" y="4375011"/>
              <a:ext cx="71971" cy="81321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6" name="AutoShape 414"/>
            <p:cNvCxnSpPr>
              <a:cxnSpLocks noChangeShapeType="1"/>
              <a:stCxn id="354" idx="5"/>
            </p:cNvCxnSpPr>
            <p:nvPr/>
          </p:nvCxnSpPr>
          <p:spPr bwMode="auto">
            <a:xfrm>
              <a:off x="2938863" y="4463910"/>
              <a:ext cx="76733" cy="72431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7" name="AutoShape 415"/>
            <p:cNvCxnSpPr>
              <a:cxnSpLocks noChangeShapeType="1"/>
              <a:stCxn id="374" idx="7"/>
            </p:cNvCxnSpPr>
            <p:nvPr/>
          </p:nvCxnSpPr>
          <p:spPr bwMode="auto">
            <a:xfrm>
              <a:off x="3564077" y="4795494"/>
              <a:ext cx="102394" cy="39590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9" name="Oval 673"/>
            <p:cNvSpPr>
              <a:spLocks noChangeArrowheads="1"/>
            </p:cNvSpPr>
            <p:nvPr/>
          </p:nvSpPr>
          <p:spPr bwMode="auto">
            <a:xfrm>
              <a:off x="2421077" y="5005726"/>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00" name="Oval 679"/>
            <p:cNvSpPr>
              <a:spLocks noChangeArrowheads="1"/>
            </p:cNvSpPr>
            <p:nvPr/>
          </p:nvSpPr>
          <p:spPr bwMode="auto">
            <a:xfrm>
              <a:off x="3821252" y="500572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01" name="Oval 937"/>
            <p:cNvSpPr>
              <a:spLocks noChangeArrowheads="1"/>
            </p:cNvSpPr>
            <p:nvPr/>
          </p:nvSpPr>
          <p:spPr bwMode="auto">
            <a:xfrm>
              <a:off x="2503627" y="4996200"/>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02" name="Oval 938"/>
            <p:cNvSpPr>
              <a:spLocks noChangeArrowheads="1"/>
            </p:cNvSpPr>
            <p:nvPr/>
          </p:nvSpPr>
          <p:spPr bwMode="auto">
            <a:xfrm>
              <a:off x="2976702" y="4999375"/>
              <a:ext cx="7938" cy="79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03" name="Oval 939"/>
            <p:cNvSpPr>
              <a:spLocks noChangeArrowheads="1"/>
            </p:cNvSpPr>
            <p:nvPr/>
          </p:nvSpPr>
          <p:spPr bwMode="auto">
            <a:xfrm>
              <a:off x="3440252" y="4997787"/>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1" name="AutoShape 239"/>
            <p:cNvSpPr>
              <a:spLocks noChangeArrowheads="1"/>
            </p:cNvSpPr>
            <p:nvPr/>
          </p:nvSpPr>
          <p:spPr bwMode="auto">
            <a:xfrm rot="5400000">
              <a:off x="2284185" y="152785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3" name="AutoShape 251"/>
            <p:cNvSpPr>
              <a:spLocks noChangeArrowheads="1"/>
            </p:cNvSpPr>
            <p:nvPr/>
          </p:nvSpPr>
          <p:spPr bwMode="auto">
            <a:xfrm rot="5400000">
              <a:off x="2284185" y="167390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5" name="AutoShape 263"/>
            <p:cNvSpPr>
              <a:spLocks noChangeArrowheads="1"/>
            </p:cNvSpPr>
            <p:nvPr/>
          </p:nvSpPr>
          <p:spPr bwMode="auto">
            <a:xfrm rot="5400000">
              <a:off x="2283391" y="1819162"/>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7" name="AutoShape 275"/>
            <p:cNvSpPr>
              <a:spLocks noChangeArrowheads="1"/>
            </p:cNvSpPr>
            <p:nvPr/>
          </p:nvSpPr>
          <p:spPr bwMode="auto">
            <a:xfrm rot="5400000">
              <a:off x="2283391" y="196521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291" name="AutoShape 305"/>
            <p:cNvCxnSpPr>
              <a:cxnSpLocks noChangeShapeType="1"/>
              <a:stCxn id="275" idx="3"/>
              <a:endCxn id="323" idx="0"/>
            </p:cNvCxnSpPr>
            <p:nvPr/>
          </p:nvCxnSpPr>
          <p:spPr bwMode="auto">
            <a:xfrm flipH="1">
              <a:off x="2243704" y="1837623"/>
              <a:ext cx="38894" cy="56377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3" name="Oval 671"/>
            <p:cNvSpPr>
              <a:spLocks noChangeArrowheads="1"/>
            </p:cNvSpPr>
            <p:nvPr/>
          </p:nvSpPr>
          <p:spPr bwMode="auto">
            <a:xfrm>
              <a:off x="2271485" y="2214132"/>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3" name="Rectangle 940"/>
            <p:cNvSpPr>
              <a:spLocks noChangeArrowheads="1"/>
            </p:cNvSpPr>
            <p:nvPr/>
          </p:nvSpPr>
          <p:spPr bwMode="auto">
            <a:xfrm>
              <a:off x="2190523" y="2401395"/>
              <a:ext cx="106362" cy="69056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6" name="AutoShape 239"/>
            <p:cNvSpPr>
              <a:spLocks noChangeArrowheads="1"/>
            </p:cNvSpPr>
            <p:nvPr/>
          </p:nvSpPr>
          <p:spPr bwMode="auto">
            <a:xfrm rot="5400000">
              <a:off x="2284185" y="431468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8" name="AutoShape 251"/>
            <p:cNvSpPr>
              <a:spLocks noChangeArrowheads="1"/>
            </p:cNvSpPr>
            <p:nvPr/>
          </p:nvSpPr>
          <p:spPr bwMode="auto">
            <a:xfrm rot="5400000">
              <a:off x="2284185" y="4460736"/>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0" name="AutoShape 263"/>
            <p:cNvSpPr>
              <a:spLocks noChangeArrowheads="1"/>
            </p:cNvSpPr>
            <p:nvPr/>
          </p:nvSpPr>
          <p:spPr bwMode="auto">
            <a:xfrm rot="5400000">
              <a:off x="2283391" y="4605992"/>
              <a:ext cx="60325" cy="61912"/>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2" name="AutoShape 275"/>
            <p:cNvSpPr>
              <a:spLocks noChangeArrowheads="1"/>
            </p:cNvSpPr>
            <p:nvPr/>
          </p:nvSpPr>
          <p:spPr bwMode="auto">
            <a:xfrm rot="5400000">
              <a:off x="2283391" y="4752042"/>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386" name="AutoShape 305"/>
            <p:cNvCxnSpPr>
              <a:cxnSpLocks noChangeShapeType="1"/>
              <a:stCxn id="370" idx="3"/>
            </p:cNvCxnSpPr>
            <p:nvPr/>
          </p:nvCxnSpPr>
          <p:spPr bwMode="auto">
            <a:xfrm flipH="1">
              <a:off x="2243704" y="4624453"/>
              <a:ext cx="38894" cy="56377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8" name="Oval 671"/>
            <p:cNvSpPr>
              <a:spLocks noChangeArrowheads="1"/>
            </p:cNvSpPr>
            <p:nvPr/>
          </p:nvSpPr>
          <p:spPr bwMode="auto">
            <a:xfrm>
              <a:off x="2271485" y="5000962"/>
              <a:ext cx="7938" cy="79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17" name="Textfeld 416"/>
            <p:cNvSpPr txBox="1"/>
            <p:nvPr/>
          </p:nvSpPr>
          <p:spPr>
            <a:xfrm>
              <a:off x="2655032" y="4623402"/>
              <a:ext cx="1072058" cy="256224"/>
            </a:xfrm>
            <a:prstGeom prst="rect">
              <a:avLst/>
            </a:prstGeom>
            <a:solidFill>
              <a:srgbClr val="FFFFFF"/>
            </a:solidFill>
          </p:spPr>
          <p:txBody>
            <a:bodyPr wrap="square" rtlCol="0">
              <a:spAutoFit/>
            </a:bodyPr>
            <a:lstStyle/>
            <a:p>
              <a:pPr defTabSz="1219170">
                <a:lnSpc>
                  <a:spcPct val="90000"/>
                </a:lnSpc>
              </a:pPr>
              <a:r>
                <a:rPr lang="en-GB" i="1" dirty="0">
                  <a:solidFill>
                    <a:prstClr val="black"/>
                  </a:solidFill>
                  <a:latin typeface="Arial"/>
                </a:rPr>
                <a:t>et cetera</a:t>
              </a:r>
            </a:p>
          </p:txBody>
        </p:sp>
      </p:grpSp>
      <p:cxnSp>
        <p:nvCxnSpPr>
          <p:cNvPr id="583" name="Gerade Verbindung 582"/>
          <p:cNvCxnSpPr/>
          <p:nvPr/>
        </p:nvCxnSpPr>
        <p:spPr>
          <a:xfrm>
            <a:off x="2818773" y="561427"/>
            <a:ext cx="0" cy="6296573"/>
          </a:xfrm>
          <a:prstGeom prst="line">
            <a:avLst/>
          </a:prstGeom>
          <a:ln w="3175">
            <a:solidFill>
              <a:schemeClr val="tx1"/>
            </a:solidFill>
            <a:prstDash val="sys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84" name="Gerade Verbindung 583"/>
          <p:cNvCxnSpPr/>
          <p:nvPr/>
        </p:nvCxnSpPr>
        <p:spPr>
          <a:xfrm>
            <a:off x="5686347" y="561427"/>
            <a:ext cx="0" cy="6296573"/>
          </a:xfrm>
          <a:prstGeom prst="line">
            <a:avLst/>
          </a:prstGeom>
          <a:ln w="3175">
            <a:solidFill>
              <a:schemeClr val="tx1"/>
            </a:solidFill>
            <a:prstDash val="sys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86" name="Gerade Verbindung 585"/>
          <p:cNvCxnSpPr/>
          <p:nvPr/>
        </p:nvCxnSpPr>
        <p:spPr>
          <a:xfrm>
            <a:off x="3386167" y="510220"/>
            <a:ext cx="1583287" cy="0"/>
          </a:xfrm>
          <a:prstGeom prst="line">
            <a:avLst/>
          </a:prstGeom>
          <a:ln w="28575">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588" name="Gerade Verbindung 587"/>
          <p:cNvCxnSpPr>
            <a:stCxn id="71" idx="6"/>
            <a:endCxn id="306" idx="7"/>
          </p:cNvCxnSpPr>
          <p:nvPr/>
        </p:nvCxnSpPr>
        <p:spPr>
          <a:xfrm>
            <a:off x="2337477" y="1632445"/>
            <a:ext cx="1397444" cy="2706005"/>
          </a:xfrm>
          <a:prstGeom prst="line">
            <a:avLst/>
          </a:prstGeom>
          <a:ln w="57150">
            <a:solidFill>
              <a:srgbClr val="0000FF"/>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91" name="Gerade Verbindung 590"/>
          <p:cNvCxnSpPr>
            <a:endCxn id="478" idx="7"/>
          </p:cNvCxnSpPr>
          <p:nvPr/>
        </p:nvCxnSpPr>
        <p:spPr>
          <a:xfrm>
            <a:off x="5137065" y="2940039"/>
            <a:ext cx="1475468" cy="2692092"/>
          </a:xfrm>
          <a:prstGeom prst="line">
            <a:avLst/>
          </a:prstGeom>
          <a:ln w="57150">
            <a:solidFill>
              <a:srgbClr val="0000FF"/>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5" name="Rechteck 594"/>
          <p:cNvSpPr/>
          <p:nvPr/>
        </p:nvSpPr>
        <p:spPr>
          <a:xfrm>
            <a:off x="2920698" y="6624978"/>
            <a:ext cx="2663236" cy="249228"/>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a:solidFill>
                <a:prstClr val="white"/>
              </a:solidFill>
              <a:latin typeface="Arial"/>
            </a:endParaRPr>
          </a:p>
        </p:txBody>
      </p:sp>
      <p:sp>
        <p:nvSpPr>
          <p:cNvPr id="597" name="Textfeld 596"/>
          <p:cNvSpPr txBox="1"/>
          <p:nvPr/>
        </p:nvSpPr>
        <p:spPr>
          <a:xfrm>
            <a:off x="2991607" y="704563"/>
            <a:ext cx="914678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lgn="r"/>
          </a:lstStyle>
          <a:p>
            <a:pPr algn="l" defTabSz="1219170"/>
            <a:r>
              <a:rPr lang="en-GB" sz="2400" dirty="0">
                <a:solidFill>
                  <a:prstClr val="black"/>
                </a:solidFill>
                <a:latin typeface="Arial"/>
              </a:rPr>
              <a:t>Staggering breeding subpopulations, to reduce decay of genetic variance.</a:t>
            </a:r>
          </a:p>
        </p:txBody>
      </p:sp>
      <p:sp>
        <p:nvSpPr>
          <p:cNvPr id="2" name="Rectangle 1"/>
          <p:cNvSpPr/>
          <p:nvPr/>
        </p:nvSpPr>
        <p:spPr>
          <a:xfrm>
            <a:off x="3220715" y="68985"/>
            <a:ext cx="3837617" cy="46005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p:cNvSpPr txBox="1"/>
          <p:nvPr/>
        </p:nvSpPr>
        <p:spPr>
          <a:xfrm>
            <a:off x="11421494" y="6337115"/>
            <a:ext cx="716893"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21</a:t>
            </a:fld>
            <a:endParaRPr lang="en-US" sz="2400" dirty="0">
              <a:solidFill>
                <a:prstClr val="black"/>
              </a:solidFill>
              <a:latin typeface="Arial"/>
            </a:endParaRPr>
          </a:p>
        </p:txBody>
      </p:sp>
      <p:sp>
        <p:nvSpPr>
          <p:cNvPr id="507" name="Right Triangle 506"/>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013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88"/>
                                        </p:tgtEl>
                                        <p:attrNameLst>
                                          <p:attrName>style.visibility</p:attrName>
                                        </p:attrNameLst>
                                      </p:cBhvr>
                                      <p:to>
                                        <p:strVal val="visible"/>
                                      </p:to>
                                    </p:set>
                                    <p:animEffect transition="in" filter="wipe(up)">
                                      <p:cBhvr>
                                        <p:cTn id="12" dur="2000"/>
                                        <p:tgtEl>
                                          <p:spTgt spid="588"/>
                                        </p:tgtEl>
                                      </p:cBhvr>
                                    </p:animEffect>
                                  </p:childTnLst>
                                </p:cTn>
                              </p:par>
                            </p:childTnLst>
                          </p:cTn>
                        </p:par>
                        <p:par>
                          <p:cTn id="13" fill="hold">
                            <p:stCondLst>
                              <p:cond delay="2000"/>
                            </p:stCondLst>
                            <p:childTnLst>
                              <p:par>
                                <p:cTn id="14" presetID="22" presetClass="entr" presetSubtype="1" fill="hold" nodeType="afterEffect">
                                  <p:stCondLst>
                                    <p:cond delay="500"/>
                                  </p:stCondLst>
                                  <p:childTnLst>
                                    <p:set>
                                      <p:cBhvr>
                                        <p:cTn id="15" dur="1" fill="hold">
                                          <p:stCondLst>
                                            <p:cond delay="0"/>
                                          </p:stCondLst>
                                        </p:cTn>
                                        <p:tgtEl>
                                          <p:spTgt spid="591"/>
                                        </p:tgtEl>
                                        <p:attrNameLst>
                                          <p:attrName>style.visibility</p:attrName>
                                        </p:attrNameLst>
                                      </p:cBhvr>
                                      <p:to>
                                        <p:strVal val="visible"/>
                                      </p:to>
                                    </p:set>
                                    <p:animEffect transition="in" filter="wipe(up)">
                                      <p:cBhvr>
                                        <p:cTn id="16" dur="1500"/>
                                        <p:tgtEl>
                                          <p:spTgt spid="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616887" y="663841"/>
            <a:ext cx="4800000" cy="3781641"/>
            <a:chOff x="117020" y="388404"/>
            <a:chExt cx="3600000" cy="2836231"/>
          </a:xfrm>
          <a:effectLst>
            <a:outerShdw blurRad="50800" dist="38100" dir="2700000" algn="tl" rotWithShape="0">
              <a:prstClr val="black">
                <a:alpha val="40000"/>
              </a:prstClr>
            </a:outerShdw>
          </a:effectLst>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020" y="388404"/>
              <a:ext cx="3600000" cy="283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1461195" y="497880"/>
              <a:ext cx="883315" cy="115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sp>
        <p:nvSpPr>
          <p:cNvPr id="6" name="Textfeld 5"/>
          <p:cNvSpPr txBox="1"/>
          <p:nvPr/>
        </p:nvSpPr>
        <p:spPr>
          <a:xfrm>
            <a:off x="72826" y="-1846"/>
            <a:ext cx="1202674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lgn="r"/>
          </a:lstStyle>
          <a:p>
            <a:pPr algn="l" defTabSz="1219170"/>
            <a:r>
              <a:rPr lang="en-GB" sz="2400" dirty="0">
                <a:solidFill>
                  <a:prstClr val="black"/>
                </a:solidFill>
                <a:latin typeface="Arial"/>
              </a:rPr>
              <a:t>Staggering breeding subpopulations (cohorts of generations and cycles) that trace back to the same point of start and material of start).</a:t>
            </a:r>
          </a:p>
        </p:txBody>
      </p:sp>
      <p:sp>
        <p:nvSpPr>
          <p:cNvPr id="7" name="Textfeld 6"/>
          <p:cNvSpPr txBox="1"/>
          <p:nvPr/>
        </p:nvSpPr>
        <p:spPr>
          <a:xfrm>
            <a:off x="5492627" y="898709"/>
            <a:ext cx="6606942"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lgn="r"/>
          </a:lstStyle>
          <a:p>
            <a:pPr algn="l" defTabSz="1219170"/>
            <a:r>
              <a:rPr lang="en-GB" dirty="0">
                <a:solidFill>
                  <a:prstClr val="black"/>
                </a:solidFill>
                <a:latin typeface="Arial"/>
              </a:rPr>
              <a:t>One motivation for ‘Staggering’ or ‘Interlinking’ is the increase of genetic diversity that can be passed through the recombine-</a:t>
            </a:r>
            <a:r>
              <a:rPr lang="en-GB" dirty="0" err="1">
                <a:solidFill>
                  <a:prstClr val="black"/>
                </a:solidFill>
                <a:latin typeface="Arial"/>
              </a:rPr>
              <a:t>tion</a:t>
            </a:r>
            <a:r>
              <a:rPr lang="en-GB" dirty="0">
                <a:solidFill>
                  <a:prstClr val="black"/>
                </a:solidFill>
                <a:latin typeface="Arial"/>
              </a:rPr>
              <a:t> step into the next generation. </a:t>
            </a:r>
            <a:br>
              <a:rPr lang="en-GB" dirty="0">
                <a:solidFill>
                  <a:prstClr val="black"/>
                </a:solidFill>
                <a:latin typeface="Arial"/>
              </a:rPr>
            </a:br>
            <a:r>
              <a:rPr lang="en-GB" dirty="0">
                <a:solidFill>
                  <a:prstClr val="black"/>
                </a:solidFill>
                <a:latin typeface="Arial"/>
              </a:rPr>
              <a:t>A different motivation is the intention to not let a subpopulation ‘go astray’: To not let it develop too much away from </a:t>
            </a:r>
            <a:r>
              <a:rPr lang="en-GB" dirty="0" err="1">
                <a:solidFill>
                  <a:prstClr val="black"/>
                </a:solidFill>
                <a:latin typeface="Arial"/>
              </a:rPr>
              <a:t>adapta-tion</a:t>
            </a:r>
            <a:r>
              <a:rPr lang="en-GB" dirty="0">
                <a:solidFill>
                  <a:prstClr val="black"/>
                </a:solidFill>
                <a:latin typeface="Arial"/>
              </a:rPr>
              <a:t> to the target population of environments. Such risk exist. Assume that the seasons</a:t>
            </a:r>
            <a:r>
              <a:rPr lang="en-GB" dirty="0">
                <a:solidFill>
                  <a:srgbClr val="0000FF"/>
                </a:solidFill>
                <a:latin typeface="Arial"/>
              </a:rPr>
              <a:t> </a:t>
            </a:r>
            <a:r>
              <a:rPr lang="en-GB" b="1" dirty="0">
                <a:solidFill>
                  <a:srgbClr val="FF0000"/>
                </a:solidFill>
                <a:latin typeface="Arial"/>
              </a:rPr>
              <a:t>2</a:t>
            </a:r>
            <a:r>
              <a:rPr lang="en-GB" dirty="0">
                <a:solidFill>
                  <a:prstClr val="black"/>
                </a:solidFill>
                <a:latin typeface="Arial"/>
              </a:rPr>
              <a:t> and </a:t>
            </a:r>
            <a:r>
              <a:rPr lang="en-GB" b="1" dirty="0">
                <a:solidFill>
                  <a:srgbClr val="FF0000"/>
                </a:solidFill>
                <a:latin typeface="Arial"/>
              </a:rPr>
              <a:t>5</a:t>
            </a:r>
            <a:r>
              <a:rPr lang="en-GB" dirty="0">
                <a:solidFill>
                  <a:prstClr val="black"/>
                </a:solidFill>
                <a:latin typeface="Arial"/>
              </a:rPr>
              <a:t> were dry, all others were not dry.  </a:t>
            </a:r>
          </a:p>
        </p:txBody>
      </p:sp>
      <p:sp>
        <p:nvSpPr>
          <p:cNvPr id="5" name="Textfeld 4"/>
          <p:cNvSpPr txBox="1"/>
          <p:nvPr/>
        </p:nvSpPr>
        <p:spPr>
          <a:xfrm>
            <a:off x="156027" y="971080"/>
            <a:ext cx="409653" cy="3416320"/>
          </a:xfrm>
          <a:prstGeom prst="rect">
            <a:avLst/>
          </a:prstGeom>
          <a:solidFill>
            <a:schemeClr val="bg1"/>
          </a:solidFill>
          <a:effectLst/>
        </p:spPr>
        <p:txBody>
          <a:bodyPr wrap="square" rtlCol="0">
            <a:spAutoFit/>
          </a:bodyPr>
          <a:lstStyle/>
          <a:p>
            <a:pPr defTabSz="1219170"/>
            <a:r>
              <a:rPr lang="en-GB" sz="2400" b="1" dirty="0">
                <a:solidFill>
                  <a:srgbClr val="0000FF"/>
                </a:solidFill>
                <a:latin typeface="Arial"/>
              </a:rPr>
              <a:t>1</a:t>
            </a:r>
          </a:p>
          <a:p>
            <a:pPr defTabSz="1219170"/>
            <a:endParaRPr lang="en-GB" sz="2400" b="1" dirty="0">
              <a:solidFill>
                <a:srgbClr val="0000FF"/>
              </a:solidFill>
              <a:latin typeface="Arial"/>
            </a:endParaRPr>
          </a:p>
          <a:p>
            <a:pPr defTabSz="1219170"/>
            <a:r>
              <a:rPr lang="en-GB" sz="2400" b="1" dirty="0">
                <a:solidFill>
                  <a:srgbClr val="FF0000"/>
                </a:solidFill>
                <a:latin typeface="Arial"/>
              </a:rPr>
              <a:t>2</a:t>
            </a:r>
          </a:p>
          <a:p>
            <a:pPr defTabSz="1219170"/>
            <a:endParaRPr lang="en-GB" sz="2400" b="1" dirty="0">
              <a:solidFill>
                <a:srgbClr val="0000FF"/>
              </a:solidFill>
              <a:latin typeface="Arial"/>
            </a:endParaRPr>
          </a:p>
          <a:p>
            <a:pPr defTabSz="1219170"/>
            <a:r>
              <a:rPr lang="en-GB" sz="2400" b="1" dirty="0">
                <a:solidFill>
                  <a:srgbClr val="0000FF"/>
                </a:solidFill>
                <a:latin typeface="Arial"/>
              </a:rPr>
              <a:t>3</a:t>
            </a:r>
          </a:p>
          <a:p>
            <a:pPr defTabSz="1219170"/>
            <a:endParaRPr lang="en-GB" sz="2400" b="1" dirty="0">
              <a:solidFill>
                <a:srgbClr val="0000FF"/>
              </a:solidFill>
              <a:latin typeface="Arial"/>
            </a:endParaRPr>
          </a:p>
          <a:p>
            <a:pPr defTabSz="1219170"/>
            <a:r>
              <a:rPr lang="en-GB" sz="2400" b="1" dirty="0">
                <a:solidFill>
                  <a:srgbClr val="0000FF"/>
                </a:solidFill>
                <a:latin typeface="Arial"/>
              </a:rPr>
              <a:t>4</a:t>
            </a:r>
          </a:p>
          <a:p>
            <a:pPr defTabSz="1219170"/>
            <a:endParaRPr lang="en-GB" sz="2400" b="1" dirty="0">
              <a:solidFill>
                <a:srgbClr val="0000FF"/>
              </a:solidFill>
              <a:latin typeface="Arial"/>
            </a:endParaRPr>
          </a:p>
          <a:p>
            <a:pPr defTabSz="1219170"/>
            <a:r>
              <a:rPr lang="en-GB" sz="2400" b="1" dirty="0">
                <a:solidFill>
                  <a:srgbClr val="FF0000"/>
                </a:solidFill>
                <a:latin typeface="Arial"/>
              </a:rPr>
              <a:t>5</a:t>
            </a:r>
          </a:p>
        </p:txBody>
      </p:sp>
      <p:sp>
        <p:nvSpPr>
          <p:cNvPr id="9" name="Rechteck 8"/>
          <p:cNvSpPr/>
          <p:nvPr/>
        </p:nvSpPr>
        <p:spPr>
          <a:xfrm>
            <a:off x="616887" y="1636768"/>
            <a:ext cx="1536200" cy="5632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11" name="Rechteck 10"/>
          <p:cNvSpPr/>
          <p:nvPr/>
        </p:nvSpPr>
        <p:spPr>
          <a:xfrm>
            <a:off x="616888" y="3736241"/>
            <a:ext cx="1484993" cy="5632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8" name="Textfeld 7"/>
          <p:cNvSpPr txBox="1"/>
          <p:nvPr/>
        </p:nvSpPr>
        <p:spPr>
          <a:xfrm>
            <a:off x="111642" y="5305233"/>
            <a:ext cx="11987927"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defPPr>
              <a:defRPr lang="en-US"/>
            </a:defPPr>
            <a:lvl1pPr algn="r"/>
          </a:lstStyle>
          <a:p>
            <a:pPr algn="l" defTabSz="1219170"/>
            <a:r>
              <a:rPr lang="en-GB" dirty="0">
                <a:solidFill>
                  <a:prstClr val="black"/>
                </a:solidFill>
                <a:latin typeface="Arial"/>
              </a:rPr>
              <a:t>In such case, </a:t>
            </a:r>
            <a:r>
              <a:rPr lang="en-GB" dirty="0">
                <a:solidFill>
                  <a:srgbClr val="FF0000"/>
                </a:solidFill>
                <a:latin typeface="Arial"/>
              </a:rPr>
              <a:t>selection</a:t>
            </a:r>
            <a:r>
              <a:rPr lang="en-GB" dirty="0">
                <a:solidFill>
                  <a:prstClr val="black"/>
                </a:solidFill>
                <a:latin typeface="Arial"/>
              </a:rPr>
              <a:t> in the </a:t>
            </a:r>
            <a:r>
              <a:rPr lang="en-GB" dirty="0">
                <a:solidFill>
                  <a:prstClr val="black"/>
                </a:solidFill>
                <a:effectLst>
                  <a:outerShdw blurRad="38100" dist="38100" dir="2700000" algn="tl">
                    <a:srgbClr val="000000">
                      <a:alpha val="43137"/>
                    </a:srgbClr>
                  </a:outerShdw>
                </a:effectLst>
                <a:latin typeface="Arial"/>
              </a:rPr>
              <a:t>first cohort </a:t>
            </a:r>
            <a:r>
              <a:rPr lang="en-GB" dirty="0">
                <a:solidFill>
                  <a:prstClr val="black"/>
                </a:solidFill>
                <a:latin typeface="Arial"/>
              </a:rPr>
              <a:t>was based twice in sequence on performance data under </a:t>
            </a:r>
            <a:r>
              <a:rPr lang="en-GB" dirty="0">
                <a:solidFill>
                  <a:srgbClr val="FF0000"/>
                </a:solidFill>
                <a:latin typeface="Arial"/>
              </a:rPr>
              <a:t>drought</a:t>
            </a:r>
            <a:r>
              <a:rPr lang="en-GB" dirty="0">
                <a:solidFill>
                  <a:prstClr val="black"/>
                </a:solidFill>
                <a:latin typeface="Arial"/>
              </a:rPr>
              <a:t>, although drought occurred only in two of five seasons. The other subpopulations were not selected for drought tolerance at all. Staggering and interlinking will diminish the resulting divergence between cohorts. Altogether, there is some </a:t>
            </a:r>
            <a:r>
              <a:rPr lang="en-GB" dirty="0" err="1">
                <a:solidFill>
                  <a:prstClr val="black"/>
                </a:solidFill>
                <a:latin typeface="Arial"/>
              </a:rPr>
              <a:t>selec-tion</a:t>
            </a:r>
            <a:r>
              <a:rPr lang="en-GB" dirty="0">
                <a:solidFill>
                  <a:prstClr val="black"/>
                </a:solidFill>
                <a:latin typeface="Arial"/>
              </a:rPr>
              <a:t> decision taking place each season, no season (no season’s climatic peculiarity) is missed.</a:t>
            </a:r>
          </a:p>
        </p:txBody>
      </p:sp>
      <p:sp>
        <p:nvSpPr>
          <p:cNvPr id="3" name="Textfeld 2"/>
          <p:cNvSpPr txBox="1"/>
          <p:nvPr/>
        </p:nvSpPr>
        <p:spPr>
          <a:xfrm>
            <a:off x="11330970" y="6274729"/>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22</a:t>
            </a:fld>
            <a:endParaRPr lang="en-US" sz="2400" dirty="0">
              <a:solidFill>
                <a:prstClr val="black"/>
              </a:solidFill>
              <a:latin typeface="Arial"/>
            </a:endParaRPr>
          </a:p>
        </p:txBody>
      </p:sp>
      <p:pic>
        <p:nvPicPr>
          <p:cNvPr id="14" name="Picture 13"/>
          <p:cNvPicPr>
            <a:picLocks noChangeAspect="1"/>
          </p:cNvPicPr>
          <p:nvPr/>
        </p:nvPicPr>
        <p:blipFill>
          <a:blip r:embed="rId3"/>
          <a:stretch>
            <a:fillRect/>
          </a:stretch>
        </p:blipFill>
        <p:spPr>
          <a:xfrm>
            <a:off x="5492627" y="3318921"/>
            <a:ext cx="1901444" cy="1838921"/>
          </a:xfrm>
          <a:prstGeom prst="rect">
            <a:avLst/>
          </a:prstGeom>
          <a:effectLst>
            <a:outerShdw blurRad="50800" dist="38100" dir="2700000" algn="tl" rotWithShape="0">
              <a:prstClr val="black">
                <a:alpha val="40000"/>
              </a:prstClr>
            </a:outerShdw>
          </a:effectLst>
        </p:spPr>
      </p:pic>
      <p:sp>
        <p:nvSpPr>
          <p:cNvPr id="15" name="Right Triangle 1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6917272" y="3301989"/>
            <a:ext cx="901700"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de-DE" dirty="0"/>
              <a:t>© WL</a:t>
            </a:r>
            <a:endParaRPr lang="en-GB" dirty="0"/>
          </a:p>
        </p:txBody>
      </p:sp>
      <p:pic>
        <p:nvPicPr>
          <p:cNvPr id="16" name="Picture 15"/>
          <p:cNvPicPr>
            <a:picLocks noChangeAspect="1"/>
          </p:cNvPicPr>
          <p:nvPr/>
        </p:nvPicPr>
        <p:blipFill>
          <a:blip r:embed="rId4"/>
          <a:stretch>
            <a:fillRect/>
          </a:stretch>
        </p:blipFill>
        <p:spPr>
          <a:xfrm>
            <a:off x="10320867" y="3302571"/>
            <a:ext cx="1778702" cy="1847850"/>
          </a:xfrm>
          <a:prstGeom prst="rect">
            <a:avLst/>
          </a:prstGeom>
          <a:effectLst>
            <a:outerShdw blurRad="50800" dist="38100" dir="2700000" algn="tl" rotWithShape="0">
              <a:prstClr val="black">
                <a:alpha val="40000"/>
              </a:prstClr>
            </a:outerShdw>
          </a:effectLst>
        </p:spPr>
      </p:pic>
      <p:sp>
        <p:nvSpPr>
          <p:cNvPr id="18" name="Rounded Rectangular Callout 17"/>
          <p:cNvSpPr/>
          <p:nvPr/>
        </p:nvSpPr>
        <p:spPr>
          <a:xfrm>
            <a:off x="591284" y="4729617"/>
            <a:ext cx="1536200" cy="498210"/>
          </a:xfrm>
          <a:prstGeom prst="wedgeRoundRectCallout">
            <a:avLst>
              <a:gd name="adj1" fmla="val -17576"/>
              <a:gd name="adj2" fmla="val -98756"/>
              <a:gd name="adj3" fmla="val 16667"/>
            </a:avLst>
          </a:prstGeom>
          <a:solidFill>
            <a:srgbClr val="FFFFFF"/>
          </a:solidFill>
          <a:ln>
            <a:noFill/>
          </a:ln>
          <a:effectLst>
            <a:outerShdw blurRad="63500" sx="104000" sy="104000" algn="ctr" rotWithShape="0">
              <a:srgbClr val="C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effectLst>
                  <a:outerShdw blurRad="38100" dist="38100" dir="2700000" algn="tl">
                    <a:srgbClr val="000000">
                      <a:alpha val="43137"/>
                    </a:srgbClr>
                  </a:outerShdw>
                </a:effectLst>
              </a:rPr>
              <a:t>First </a:t>
            </a:r>
            <a:r>
              <a:rPr lang="de-DE" dirty="0" err="1">
                <a:solidFill>
                  <a:schemeClr val="tx1"/>
                </a:solidFill>
                <a:effectLst>
                  <a:outerShdw blurRad="38100" dist="38100" dir="2700000" algn="tl">
                    <a:srgbClr val="000000">
                      <a:alpha val="43137"/>
                    </a:srgbClr>
                  </a:outerShdw>
                </a:effectLst>
              </a:rPr>
              <a:t>cohort</a:t>
            </a:r>
            <a:endParaRPr lang="en-GB" dirty="0">
              <a:solidFill>
                <a:schemeClr val="tx1"/>
              </a:solidFill>
              <a:effectLst>
                <a:outerShdw blurRad="38100" dist="38100" dir="2700000" algn="tl">
                  <a:srgbClr val="000000">
                    <a:alpha val="43137"/>
                  </a:srgbClr>
                </a:outerShdw>
              </a:effectLst>
            </a:endParaRPr>
          </a:p>
        </p:txBody>
      </p:sp>
      <p:pic>
        <p:nvPicPr>
          <p:cNvPr id="17" name="Picture 16">
            <a:extLst>
              <a:ext uri="{FF2B5EF4-FFF2-40B4-BE49-F238E27FC236}">
                <a16:creationId xmlns:a16="http://schemas.microsoft.com/office/drawing/2014/main" id="{DE4AF5FA-3F6A-432D-A009-ADC56736A6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93338" y="3276591"/>
            <a:ext cx="1881251" cy="18812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40228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616887" y="663841"/>
            <a:ext cx="4800000" cy="3781641"/>
            <a:chOff x="117020" y="388404"/>
            <a:chExt cx="3600000" cy="2836231"/>
          </a:xfrm>
          <a:effectLst>
            <a:outerShdw blurRad="50800" dist="38100" dir="2700000" algn="tl" rotWithShape="0">
              <a:prstClr val="black">
                <a:alpha val="40000"/>
              </a:prstClr>
            </a:outerShdw>
          </a:effectLst>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020" y="388404"/>
              <a:ext cx="3600000" cy="283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1461195" y="497880"/>
              <a:ext cx="883315" cy="115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sp>
        <p:nvSpPr>
          <p:cNvPr id="6" name="Textfeld 5"/>
          <p:cNvSpPr txBox="1"/>
          <p:nvPr/>
        </p:nvSpPr>
        <p:spPr>
          <a:xfrm>
            <a:off x="72826" y="-1846"/>
            <a:ext cx="120655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lgn="r"/>
          </a:lstStyle>
          <a:p>
            <a:pPr algn="l" defTabSz="1219170"/>
            <a:r>
              <a:rPr lang="en-GB" sz="2400" dirty="0">
                <a:solidFill>
                  <a:prstClr val="black"/>
                </a:solidFill>
                <a:latin typeface="Arial"/>
              </a:rPr>
              <a:t>Staggering breeding subpopulations</a:t>
            </a:r>
          </a:p>
        </p:txBody>
      </p:sp>
      <p:sp>
        <p:nvSpPr>
          <p:cNvPr id="7" name="Textfeld 6"/>
          <p:cNvSpPr txBox="1"/>
          <p:nvPr/>
        </p:nvSpPr>
        <p:spPr>
          <a:xfrm>
            <a:off x="5585560" y="536474"/>
            <a:ext cx="6552827"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lgn="r"/>
          </a:lstStyle>
          <a:p>
            <a:pPr algn="l" defTabSz="1219170"/>
            <a:r>
              <a:rPr lang="en-GB" dirty="0">
                <a:solidFill>
                  <a:prstClr val="black"/>
                </a:solidFill>
                <a:latin typeface="Arial"/>
              </a:rPr>
              <a:t>Staggering allows to conduct in each season (or calendar year) about the </a:t>
            </a:r>
            <a:r>
              <a:rPr lang="en-GB" dirty="0">
                <a:solidFill>
                  <a:srgbClr val="0000FF"/>
                </a:solidFill>
                <a:latin typeface="Arial"/>
              </a:rPr>
              <a:t>same amount of labour </a:t>
            </a:r>
            <a:r>
              <a:rPr lang="en-GB" dirty="0">
                <a:solidFill>
                  <a:prstClr val="black"/>
                </a:solidFill>
                <a:latin typeface="Arial"/>
              </a:rPr>
              <a:t>and the </a:t>
            </a:r>
            <a:r>
              <a:rPr lang="en-GB" dirty="0">
                <a:solidFill>
                  <a:srgbClr val="0000FF"/>
                </a:solidFill>
                <a:latin typeface="Arial"/>
              </a:rPr>
              <a:t>same steps</a:t>
            </a:r>
            <a:r>
              <a:rPr lang="en-GB" dirty="0">
                <a:solidFill>
                  <a:prstClr val="black"/>
                </a:solidFill>
                <a:latin typeface="Arial"/>
              </a:rPr>
              <a:t>. This is a major advantage, compared to work with only </a:t>
            </a:r>
            <a:r>
              <a:rPr lang="en-GB" dirty="0">
                <a:solidFill>
                  <a:srgbClr val="C00000"/>
                </a:solidFill>
                <a:latin typeface="Arial"/>
              </a:rPr>
              <a:t>one subpopulation</a:t>
            </a:r>
            <a:r>
              <a:rPr lang="en-GB" dirty="0">
                <a:solidFill>
                  <a:prstClr val="black"/>
                </a:solidFill>
                <a:latin typeface="Arial"/>
              </a:rPr>
              <a:t>: </a:t>
            </a:r>
            <a:r>
              <a:rPr lang="en-GB" dirty="0">
                <a:solidFill>
                  <a:srgbClr val="C00000"/>
                </a:solidFill>
                <a:latin typeface="Arial"/>
              </a:rPr>
              <a:t>That</a:t>
            </a:r>
            <a:r>
              <a:rPr lang="en-GB" dirty="0">
                <a:solidFill>
                  <a:prstClr val="black"/>
                </a:solidFill>
                <a:latin typeface="Arial"/>
              </a:rPr>
              <a:t> would ask for little work in one season (self-fertilization of selected individuals), much work in the next season (field trials with replicated plots and assessment of several traits) and little work in the third season (mix selfed seed and let it freely cross-fertilize to produce seed for the upcoming next cycle).  </a:t>
            </a:r>
          </a:p>
        </p:txBody>
      </p:sp>
      <p:sp>
        <p:nvSpPr>
          <p:cNvPr id="5" name="Textfeld 4"/>
          <p:cNvSpPr txBox="1"/>
          <p:nvPr/>
        </p:nvSpPr>
        <p:spPr>
          <a:xfrm>
            <a:off x="156027" y="868667"/>
            <a:ext cx="409653" cy="3416320"/>
          </a:xfrm>
          <a:prstGeom prst="rect">
            <a:avLst/>
          </a:prstGeom>
          <a:solidFill>
            <a:schemeClr val="bg1"/>
          </a:solidFill>
          <a:effectLst/>
        </p:spPr>
        <p:txBody>
          <a:bodyPr wrap="square" rtlCol="0">
            <a:spAutoFit/>
          </a:bodyPr>
          <a:lstStyle/>
          <a:p>
            <a:pPr defTabSz="1219170"/>
            <a:r>
              <a:rPr lang="en-GB" sz="2400" b="1" dirty="0">
                <a:solidFill>
                  <a:srgbClr val="0000FF"/>
                </a:solidFill>
                <a:latin typeface="Arial"/>
              </a:rPr>
              <a:t>1</a:t>
            </a:r>
          </a:p>
          <a:p>
            <a:pPr defTabSz="1219170"/>
            <a:endParaRPr lang="en-GB" sz="2400" b="1" dirty="0">
              <a:solidFill>
                <a:srgbClr val="0000FF"/>
              </a:solidFill>
              <a:latin typeface="Arial"/>
            </a:endParaRPr>
          </a:p>
          <a:p>
            <a:pPr defTabSz="1219170"/>
            <a:r>
              <a:rPr lang="en-GB" sz="2400" b="1" dirty="0">
                <a:solidFill>
                  <a:srgbClr val="FF0000"/>
                </a:solidFill>
                <a:latin typeface="Arial"/>
              </a:rPr>
              <a:t>2</a:t>
            </a:r>
          </a:p>
          <a:p>
            <a:pPr defTabSz="1219170"/>
            <a:endParaRPr lang="en-GB" sz="2400" b="1" dirty="0">
              <a:solidFill>
                <a:srgbClr val="0000FF"/>
              </a:solidFill>
              <a:latin typeface="Arial"/>
            </a:endParaRPr>
          </a:p>
          <a:p>
            <a:pPr defTabSz="1219170"/>
            <a:r>
              <a:rPr lang="en-GB" sz="2400" b="1" dirty="0">
                <a:solidFill>
                  <a:srgbClr val="0000FF"/>
                </a:solidFill>
                <a:latin typeface="Arial"/>
              </a:rPr>
              <a:t>3</a:t>
            </a:r>
          </a:p>
          <a:p>
            <a:pPr defTabSz="1219170"/>
            <a:endParaRPr lang="en-GB" sz="2400" b="1" dirty="0">
              <a:solidFill>
                <a:srgbClr val="0000FF"/>
              </a:solidFill>
              <a:latin typeface="Arial"/>
            </a:endParaRPr>
          </a:p>
          <a:p>
            <a:pPr defTabSz="1219170"/>
            <a:r>
              <a:rPr lang="en-GB" sz="2400" b="1" dirty="0">
                <a:solidFill>
                  <a:srgbClr val="0000FF"/>
                </a:solidFill>
                <a:latin typeface="Arial"/>
              </a:rPr>
              <a:t>4</a:t>
            </a:r>
          </a:p>
          <a:p>
            <a:pPr defTabSz="1219170"/>
            <a:endParaRPr lang="en-GB" sz="2400" b="1" dirty="0">
              <a:solidFill>
                <a:srgbClr val="0000FF"/>
              </a:solidFill>
              <a:latin typeface="Arial"/>
            </a:endParaRPr>
          </a:p>
          <a:p>
            <a:pPr defTabSz="1219170"/>
            <a:r>
              <a:rPr lang="en-GB" sz="2400" b="1" dirty="0">
                <a:solidFill>
                  <a:srgbClr val="FF0000"/>
                </a:solidFill>
                <a:latin typeface="Arial"/>
              </a:rPr>
              <a:t>5</a:t>
            </a:r>
          </a:p>
        </p:txBody>
      </p:sp>
      <p:sp>
        <p:nvSpPr>
          <p:cNvPr id="9" name="Rechteck 8"/>
          <p:cNvSpPr/>
          <p:nvPr/>
        </p:nvSpPr>
        <p:spPr>
          <a:xfrm>
            <a:off x="616887" y="1636768"/>
            <a:ext cx="1536200" cy="5632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11" name="Rechteck 10"/>
          <p:cNvSpPr/>
          <p:nvPr/>
        </p:nvSpPr>
        <p:spPr>
          <a:xfrm>
            <a:off x="616888" y="3736241"/>
            <a:ext cx="1484993" cy="5632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nvGrpSpPr>
          <p:cNvPr id="15" name="Gruppieren 14"/>
          <p:cNvGrpSpPr/>
          <p:nvPr/>
        </p:nvGrpSpPr>
        <p:grpSpPr>
          <a:xfrm>
            <a:off x="565680" y="5418409"/>
            <a:ext cx="11554162" cy="921720"/>
            <a:chOff x="434330" y="4299975"/>
            <a:chExt cx="8093384" cy="691290"/>
          </a:xfrm>
          <a:noFill/>
          <a:effectLst>
            <a:outerShdw blurRad="50800" dist="38100" dir="2700000" algn="tl" rotWithShape="0">
              <a:prstClr val="black">
                <a:alpha val="40000"/>
              </a:prstClr>
            </a:outerShdw>
          </a:effectLst>
        </p:grpSpPr>
        <p:grpSp>
          <p:nvGrpSpPr>
            <p:cNvPr id="13" name="Gruppieren 12"/>
            <p:cNvGrpSpPr/>
            <p:nvPr/>
          </p:nvGrpSpPr>
          <p:grpSpPr>
            <a:xfrm>
              <a:off x="434330" y="4299975"/>
              <a:ext cx="3600000" cy="691290"/>
              <a:chOff x="434330" y="4299975"/>
              <a:chExt cx="3600000" cy="691290"/>
            </a:xfrm>
            <a:grpFill/>
          </p:grpSpPr>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30" y="4308668"/>
                <a:ext cx="3600000" cy="682597"/>
              </a:xfrm>
              <a:prstGeom prst="rect">
                <a:avLst/>
              </a:prstGeom>
              <a:grpFill/>
              <a:ln w="9525">
                <a:solidFill>
                  <a:schemeClr val="tx1"/>
                </a:solidFill>
                <a:miter lim="800000"/>
                <a:headEnd/>
                <a:tailEnd/>
              </a:ln>
            </p:spPr>
          </p:pic>
          <p:sp>
            <p:nvSpPr>
              <p:cNvPr id="12" name="Rechteck 11"/>
              <p:cNvSpPr/>
              <p:nvPr/>
            </p:nvSpPr>
            <p:spPr>
              <a:xfrm>
                <a:off x="434330" y="4299975"/>
                <a:ext cx="3600000" cy="675238"/>
              </a:xfrm>
              <a:prstGeom prst="rect">
                <a:avLst/>
              </a:prstGeom>
              <a:grp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sp>
          <p:nvSpPr>
            <p:cNvPr id="14" name="Textfeld 13"/>
            <p:cNvSpPr txBox="1"/>
            <p:nvPr/>
          </p:nvSpPr>
          <p:spPr>
            <a:xfrm>
              <a:off x="4085772" y="4458788"/>
              <a:ext cx="4441942" cy="346249"/>
            </a:xfrm>
            <a:prstGeom prst="rect">
              <a:avLst/>
            </a:prstGeom>
            <a:solidFill>
              <a:schemeClr val="bg1"/>
            </a:solidFill>
          </p:spPr>
          <p:txBody>
            <a:bodyPr wrap="square" rtlCol="0">
              <a:spAutoFit/>
            </a:bodyPr>
            <a:lstStyle/>
            <a:p>
              <a:pPr defTabSz="1219170"/>
              <a:r>
                <a:rPr lang="en-GB" sz="2400" dirty="0">
                  <a:solidFill>
                    <a:srgbClr val="0000FF"/>
                  </a:solidFill>
                  <a:latin typeface="Arial"/>
                </a:rPr>
                <a:t>“All steps and same amount each season”</a:t>
              </a:r>
            </a:p>
          </p:txBody>
        </p:sp>
      </p:grpSp>
      <p:sp>
        <p:nvSpPr>
          <p:cNvPr id="21" name="Right Triangle 20"/>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pic>
        <p:nvPicPr>
          <p:cNvPr id="25" name="Picture 24"/>
          <p:cNvPicPr>
            <a:picLocks noChangeAspect="1"/>
          </p:cNvPicPr>
          <p:nvPr/>
        </p:nvPicPr>
        <p:blipFill>
          <a:blip r:embed="rId4"/>
          <a:stretch>
            <a:fillRect/>
          </a:stretch>
        </p:blipFill>
        <p:spPr>
          <a:xfrm>
            <a:off x="5492627" y="3318921"/>
            <a:ext cx="1901444" cy="1838921"/>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6917272" y="3301989"/>
            <a:ext cx="901700"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de-DE" dirty="0"/>
              <a:t>© WL</a:t>
            </a:r>
            <a:endParaRPr lang="en-GB" dirty="0"/>
          </a:p>
        </p:txBody>
      </p:sp>
      <p:pic>
        <p:nvPicPr>
          <p:cNvPr id="27" name="Picture 26"/>
          <p:cNvPicPr>
            <a:picLocks noChangeAspect="1"/>
          </p:cNvPicPr>
          <p:nvPr/>
        </p:nvPicPr>
        <p:blipFill>
          <a:blip r:embed="rId5"/>
          <a:stretch>
            <a:fillRect/>
          </a:stretch>
        </p:blipFill>
        <p:spPr>
          <a:xfrm>
            <a:off x="10320867" y="3302571"/>
            <a:ext cx="1778702" cy="1847850"/>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04A48703-A49B-452F-9F8B-4FD2CB2567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93338" y="3276591"/>
            <a:ext cx="1881251" cy="18812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1166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9" name="Gerade Verbindung mit Pfeil 678"/>
          <p:cNvCxnSpPr>
            <a:stCxn id="516" idx="1"/>
          </p:cNvCxnSpPr>
          <p:nvPr/>
        </p:nvCxnSpPr>
        <p:spPr>
          <a:xfrm>
            <a:off x="1588825" y="5146775"/>
            <a:ext cx="1717899" cy="790779"/>
          </a:xfrm>
          <a:prstGeom prst="straightConnector1">
            <a:avLst/>
          </a:prstGeom>
          <a:ln w="12700">
            <a:solidFill>
              <a:srgbClr val="0000FF"/>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508" name="Text Box 300"/>
          <p:cNvSpPr txBox="1">
            <a:spLocks noChangeArrowheads="1"/>
          </p:cNvSpPr>
          <p:nvPr/>
        </p:nvSpPr>
        <p:spPr bwMode="auto">
          <a:xfrm>
            <a:off x="3279635" y="971080"/>
            <a:ext cx="3638877"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solidFill>
                  <a:srgbClr val="0000FF"/>
                </a:solidFill>
              </a:defRPr>
            </a:lvl1pPr>
          </a:lstStyle>
          <a:p>
            <a:pPr defTabSz="1219170"/>
            <a:r>
              <a:rPr lang="en-GB" altLang="en-US" dirty="0">
                <a:solidFill>
                  <a:prstClr val="black"/>
                </a:solidFill>
                <a:latin typeface="Arial"/>
              </a:rPr>
              <a:t>Base population: Self-fertilize S0-individuals </a:t>
            </a:r>
            <a:br>
              <a:rPr lang="en-GB" altLang="en-US" dirty="0">
                <a:solidFill>
                  <a:prstClr val="black"/>
                </a:solidFill>
                <a:latin typeface="Arial"/>
              </a:rPr>
            </a:br>
            <a:r>
              <a:rPr lang="en-GB" altLang="en-US" dirty="0">
                <a:latin typeface="Arial"/>
              </a:rPr>
              <a:t>and</a:t>
            </a:r>
            <a:r>
              <a:rPr lang="en-GB" altLang="en-US" dirty="0">
                <a:solidFill>
                  <a:prstClr val="black"/>
                </a:solidFill>
                <a:latin typeface="Arial"/>
              </a:rPr>
              <a:t> cross-fertilize them </a:t>
            </a:r>
            <a:br>
              <a:rPr lang="en-GB" altLang="en-US" dirty="0">
                <a:solidFill>
                  <a:prstClr val="black"/>
                </a:solidFill>
                <a:latin typeface="Arial"/>
              </a:rPr>
            </a:br>
            <a:r>
              <a:rPr lang="en-GB" altLang="en-US" dirty="0">
                <a:solidFill>
                  <a:prstClr val="black"/>
                </a:solidFill>
                <a:latin typeface="Arial"/>
              </a:rPr>
              <a:t>with a ‘Tester’.</a:t>
            </a:r>
          </a:p>
        </p:txBody>
      </p:sp>
      <p:sp>
        <p:nvSpPr>
          <p:cNvPr id="509" name="Text Box 301"/>
          <p:cNvSpPr txBox="1">
            <a:spLocks noChangeArrowheads="1"/>
          </p:cNvSpPr>
          <p:nvPr/>
        </p:nvSpPr>
        <p:spPr bwMode="auto">
          <a:xfrm>
            <a:off x="3306724" y="2886174"/>
            <a:ext cx="361178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prstClr val="black"/>
                </a:solidFill>
                <a:latin typeface="Arial"/>
              </a:rPr>
              <a:t>Evaluate offspring from crossing</a:t>
            </a:r>
          </a:p>
        </p:txBody>
      </p:sp>
      <p:sp>
        <p:nvSpPr>
          <p:cNvPr id="510" name="Text Box 302"/>
          <p:cNvSpPr txBox="1">
            <a:spLocks noChangeArrowheads="1"/>
          </p:cNvSpPr>
          <p:nvPr/>
        </p:nvSpPr>
        <p:spPr bwMode="auto">
          <a:xfrm>
            <a:off x="3279632" y="3941067"/>
            <a:ext cx="362081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prstClr val="black"/>
                </a:solidFill>
                <a:latin typeface="Arial"/>
              </a:rPr>
              <a:t>Use selfed seed for </a:t>
            </a:r>
          </a:p>
          <a:p>
            <a:pPr defTabSz="1219170"/>
            <a:r>
              <a:rPr lang="en-GB" altLang="en-US" dirty="0">
                <a:solidFill>
                  <a:prstClr val="black"/>
                </a:solidFill>
                <a:latin typeface="Arial"/>
              </a:rPr>
              <a:t>recombination</a:t>
            </a:r>
          </a:p>
        </p:txBody>
      </p:sp>
      <p:sp>
        <p:nvSpPr>
          <p:cNvPr id="513" name="AutoShape 863"/>
          <p:cNvSpPr>
            <a:spLocks noChangeArrowheads="1"/>
          </p:cNvSpPr>
          <p:nvPr/>
        </p:nvSpPr>
        <p:spPr bwMode="auto">
          <a:xfrm rot="16200000">
            <a:off x="1169911" y="3978373"/>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4" name="AutoShape 865"/>
          <p:cNvSpPr>
            <a:spLocks noChangeArrowheads="1"/>
          </p:cNvSpPr>
          <p:nvPr/>
        </p:nvSpPr>
        <p:spPr bwMode="auto">
          <a:xfrm rot="16200000">
            <a:off x="1571019" y="3977315"/>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5" name="AutoShape 867"/>
          <p:cNvSpPr>
            <a:spLocks noChangeArrowheads="1"/>
          </p:cNvSpPr>
          <p:nvPr/>
        </p:nvSpPr>
        <p:spPr bwMode="auto">
          <a:xfrm rot="16200000">
            <a:off x="1970011" y="3978373"/>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6" name="AutoShape 909"/>
          <p:cNvSpPr>
            <a:spLocks/>
          </p:cNvSpPr>
          <p:nvPr/>
        </p:nvSpPr>
        <p:spPr bwMode="auto">
          <a:xfrm rot="5400000">
            <a:off x="1533977" y="4543524"/>
            <a:ext cx="133351" cy="1073149"/>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7" name="Rectangle 936"/>
          <p:cNvSpPr>
            <a:spLocks noChangeArrowheads="1"/>
          </p:cNvSpPr>
          <p:nvPr/>
        </p:nvSpPr>
        <p:spPr bwMode="auto">
          <a:xfrm>
            <a:off x="1074660" y="4107489"/>
            <a:ext cx="1066800"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518" name="AutoShape 1056"/>
          <p:cNvCxnSpPr>
            <a:cxnSpLocks noChangeShapeType="1"/>
            <a:endCxn id="537" idx="0"/>
          </p:cNvCxnSpPr>
          <p:nvPr/>
        </p:nvCxnSpPr>
        <p:spPr bwMode="auto">
          <a:xfrm flipH="1">
            <a:off x="680960" y="1937907"/>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9" name="AutoShape 1057"/>
          <p:cNvCxnSpPr>
            <a:cxnSpLocks noChangeShapeType="1"/>
            <a:endCxn id="538" idx="0"/>
          </p:cNvCxnSpPr>
          <p:nvPr/>
        </p:nvCxnSpPr>
        <p:spPr bwMode="auto">
          <a:xfrm flipH="1">
            <a:off x="1091593" y="1933674"/>
            <a:ext cx="86784"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0" name="AutoShape 1058"/>
          <p:cNvCxnSpPr>
            <a:cxnSpLocks noChangeShapeType="1"/>
            <a:endCxn id="539" idx="0"/>
          </p:cNvCxnSpPr>
          <p:nvPr/>
        </p:nvCxnSpPr>
        <p:spPr bwMode="auto">
          <a:xfrm flipH="1">
            <a:off x="1497994" y="1933674"/>
            <a:ext cx="88900"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1" name="AutoShape 1059"/>
          <p:cNvCxnSpPr>
            <a:cxnSpLocks noChangeShapeType="1"/>
            <a:endCxn id="540" idx="0"/>
          </p:cNvCxnSpPr>
          <p:nvPr/>
        </p:nvCxnSpPr>
        <p:spPr bwMode="auto">
          <a:xfrm flipH="1">
            <a:off x="1929794" y="1933673"/>
            <a:ext cx="65617" cy="7620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2" name="AutoShape 1060"/>
          <p:cNvCxnSpPr>
            <a:cxnSpLocks noChangeShapeType="1"/>
            <a:endCxn id="541" idx="0"/>
          </p:cNvCxnSpPr>
          <p:nvPr/>
        </p:nvCxnSpPr>
        <p:spPr bwMode="auto">
          <a:xfrm flipH="1">
            <a:off x="2348894" y="1937907"/>
            <a:ext cx="52917"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3" name="AutoShape 1061"/>
          <p:cNvCxnSpPr>
            <a:cxnSpLocks noChangeShapeType="1"/>
          </p:cNvCxnSpPr>
          <p:nvPr/>
        </p:nvCxnSpPr>
        <p:spPr bwMode="auto">
          <a:xfrm flipH="1">
            <a:off x="2776460" y="1933674"/>
            <a:ext cx="27517" cy="7662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4" name="AutoShape 1078"/>
          <p:cNvCxnSpPr>
            <a:cxnSpLocks noChangeShapeType="1"/>
            <a:stCxn id="560" idx="2"/>
            <a:endCxn id="513" idx="3"/>
          </p:cNvCxnSpPr>
          <p:nvPr/>
        </p:nvCxnSpPr>
        <p:spPr bwMode="auto">
          <a:xfrm>
            <a:off x="520093" y="1698723"/>
            <a:ext cx="696384" cy="22606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5" name="AutoShape 1080"/>
          <p:cNvCxnSpPr>
            <a:cxnSpLocks noChangeShapeType="1"/>
            <a:stCxn id="559" idx="2"/>
            <a:endCxn id="514" idx="3"/>
          </p:cNvCxnSpPr>
          <p:nvPr/>
        </p:nvCxnSpPr>
        <p:spPr bwMode="auto">
          <a:xfrm>
            <a:off x="926494" y="1698723"/>
            <a:ext cx="690033" cy="226271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6" name="AutoShape 1081"/>
          <p:cNvCxnSpPr>
            <a:cxnSpLocks noChangeShapeType="1"/>
            <a:stCxn id="562" idx="2"/>
            <a:endCxn id="515" idx="3"/>
          </p:cNvCxnSpPr>
          <p:nvPr/>
        </p:nvCxnSpPr>
        <p:spPr bwMode="auto">
          <a:xfrm flipH="1">
            <a:off x="2016578" y="1893456"/>
            <a:ext cx="129116" cy="20658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7" name="Rectangle 1173"/>
          <p:cNvSpPr>
            <a:spLocks noChangeArrowheads="1"/>
          </p:cNvSpPr>
          <p:nvPr/>
        </p:nvSpPr>
        <p:spPr bwMode="auto">
          <a:xfrm>
            <a:off x="608994" y="2691440"/>
            <a:ext cx="141817" cy="920749"/>
          </a:xfrm>
          <a:prstGeom prst="rect">
            <a:avLst/>
          </a:prstGeom>
          <a:solidFill>
            <a:srgbClr val="FF0000"/>
          </a:solidFill>
          <a:ln w="9525">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538" name="Rectangle 1175"/>
          <p:cNvSpPr>
            <a:spLocks noChangeArrowheads="1"/>
          </p:cNvSpPr>
          <p:nvPr/>
        </p:nvSpPr>
        <p:spPr bwMode="auto">
          <a:xfrm>
            <a:off x="1019628" y="2691440"/>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39" name="Rectangle 1177"/>
          <p:cNvSpPr>
            <a:spLocks noChangeArrowheads="1"/>
          </p:cNvSpPr>
          <p:nvPr/>
        </p:nvSpPr>
        <p:spPr bwMode="auto">
          <a:xfrm>
            <a:off x="1426028" y="2691440"/>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0" name="Rectangle 1179"/>
          <p:cNvSpPr>
            <a:spLocks noChangeArrowheads="1"/>
          </p:cNvSpPr>
          <p:nvPr/>
        </p:nvSpPr>
        <p:spPr bwMode="auto">
          <a:xfrm>
            <a:off x="1857828" y="2695674"/>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1" name="Rectangle 1181"/>
          <p:cNvSpPr>
            <a:spLocks noChangeArrowheads="1"/>
          </p:cNvSpPr>
          <p:nvPr/>
        </p:nvSpPr>
        <p:spPr bwMode="auto">
          <a:xfrm>
            <a:off x="2276928" y="269567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2" name="Rectangle 1183"/>
          <p:cNvSpPr>
            <a:spLocks noChangeArrowheads="1"/>
          </p:cNvSpPr>
          <p:nvPr/>
        </p:nvSpPr>
        <p:spPr bwMode="auto">
          <a:xfrm>
            <a:off x="2704494" y="2699907"/>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3" name="Rectangle 1186"/>
          <p:cNvSpPr>
            <a:spLocks noChangeArrowheads="1"/>
          </p:cNvSpPr>
          <p:nvPr/>
        </p:nvSpPr>
        <p:spPr bwMode="auto">
          <a:xfrm>
            <a:off x="431193" y="1175907"/>
            <a:ext cx="2540000" cy="87206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4" name="AutoShape 1187"/>
          <p:cNvSpPr>
            <a:spLocks noChangeArrowheads="1"/>
          </p:cNvSpPr>
          <p:nvPr/>
        </p:nvSpPr>
        <p:spPr bwMode="auto">
          <a:xfrm rot="5400000">
            <a:off x="21583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5" name="AutoShape 1188"/>
          <p:cNvSpPr>
            <a:spLocks noChangeArrowheads="1"/>
          </p:cNvSpPr>
          <p:nvPr/>
        </p:nvSpPr>
        <p:spPr bwMode="auto">
          <a:xfrm rot="5400000">
            <a:off x="17519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6" name="AutoShape 1189"/>
          <p:cNvSpPr>
            <a:spLocks noChangeArrowheads="1"/>
          </p:cNvSpPr>
          <p:nvPr/>
        </p:nvSpPr>
        <p:spPr bwMode="auto">
          <a:xfrm rot="5400000">
            <a:off x="1347711" y="127115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7" name="AutoShape 1190"/>
          <p:cNvSpPr>
            <a:spLocks noChangeArrowheads="1"/>
          </p:cNvSpPr>
          <p:nvPr/>
        </p:nvSpPr>
        <p:spPr bwMode="auto">
          <a:xfrm rot="5400000">
            <a:off x="9391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8" name="AutoShape 1191"/>
          <p:cNvSpPr>
            <a:spLocks noChangeArrowheads="1"/>
          </p:cNvSpPr>
          <p:nvPr/>
        </p:nvSpPr>
        <p:spPr bwMode="auto">
          <a:xfrm rot="5400000">
            <a:off x="5327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9" name="AutoShape 1192"/>
          <p:cNvSpPr>
            <a:spLocks noChangeArrowheads="1"/>
          </p:cNvSpPr>
          <p:nvPr/>
        </p:nvSpPr>
        <p:spPr bwMode="auto">
          <a:xfrm rot="5400000">
            <a:off x="2566911" y="127115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0" name="AutoShape 1193"/>
          <p:cNvSpPr>
            <a:spLocks noChangeArrowheads="1"/>
          </p:cNvSpPr>
          <p:nvPr/>
        </p:nvSpPr>
        <p:spPr bwMode="auto">
          <a:xfrm rot="5400000">
            <a:off x="21583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1" name="AutoShape 1194"/>
          <p:cNvSpPr>
            <a:spLocks noChangeArrowheads="1"/>
          </p:cNvSpPr>
          <p:nvPr/>
        </p:nvSpPr>
        <p:spPr bwMode="auto">
          <a:xfrm rot="5400000">
            <a:off x="17519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2" name="AutoShape 1195"/>
          <p:cNvSpPr>
            <a:spLocks noChangeArrowheads="1"/>
          </p:cNvSpPr>
          <p:nvPr/>
        </p:nvSpPr>
        <p:spPr bwMode="auto">
          <a:xfrm rot="5400000">
            <a:off x="1347711" y="146589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3" name="AutoShape 1196"/>
          <p:cNvSpPr>
            <a:spLocks noChangeArrowheads="1"/>
          </p:cNvSpPr>
          <p:nvPr/>
        </p:nvSpPr>
        <p:spPr bwMode="auto">
          <a:xfrm rot="5400000">
            <a:off x="9391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4" name="AutoShape 1197"/>
          <p:cNvSpPr>
            <a:spLocks noChangeArrowheads="1"/>
          </p:cNvSpPr>
          <p:nvPr/>
        </p:nvSpPr>
        <p:spPr bwMode="auto">
          <a:xfrm rot="5400000">
            <a:off x="5327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5" name="AutoShape 1198"/>
          <p:cNvSpPr>
            <a:spLocks noChangeArrowheads="1"/>
          </p:cNvSpPr>
          <p:nvPr/>
        </p:nvSpPr>
        <p:spPr bwMode="auto">
          <a:xfrm rot="5400000">
            <a:off x="2566911" y="146589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6" name="AutoShape 1199"/>
          <p:cNvSpPr>
            <a:spLocks noChangeArrowheads="1"/>
          </p:cNvSpPr>
          <p:nvPr/>
        </p:nvSpPr>
        <p:spPr bwMode="auto">
          <a:xfrm rot="5400000">
            <a:off x="2157336" y="165533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7" name="AutoShape 1200"/>
          <p:cNvSpPr>
            <a:spLocks noChangeArrowheads="1"/>
          </p:cNvSpPr>
          <p:nvPr/>
        </p:nvSpPr>
        <p:spPr bwMode="auto">
          <a:xfrm rot="5400000">
            <a:off x="1750936" y="165533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8" name="AutoShape 1201"/>
          <p:cNvSpPr>
            <a:spLocks noChangeArrowheads="1"/>
          </p:cNvSpPr>
          <p:nvPr/>
        </p:nvSpPr>
        <p:spPr bwMode="auto">
          <a:xfrm rot="5400000">
            <a:off x="1346653" y="165744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9" name="AutoShape 1202"/>
          <p:cNvSpPr>
            <a:spLocks noChangeArrowheads="1"/>
          </p:cNvSpPr>
          <p:nvPr/>
        </p:nvSpPr>
        <p:spPr bwMode="auto">
          <a:xfrm rot="5400000">
            <a:off x="938136" y="1655332"/>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0" name="AutoShape 1203"/>
          <p:cNvSpPr>
            <a:spLocks noChangeArrowheads="1"/>
          </p:cNvSpPr>
          <p:nvPr/>
        </p:nvSpPr>
        <p:spPr bwMode="auto">
          <a:xfrm rot="5400000">
            <a:off x="531736" y="1655332"/>
            <a:ext cx="80433" cy="82549"/>
          </a:xfrm>
          <a:prstGeom prst="octagon">
            <a:avLst>
              <a:gd name="adj" fmla="val 29287"/>
            </a:avLst>
          </a:prstGeom>
          <a:solidFill>
            <a:srgbClr val="C00000"/>
          </a:solidFill>
          <a:ln w="19050" algn="ctr">
            <a:solidFill>
              <a:srgbClr val="C00000"/>
            </a:solidFill>
            <a:miter lim="800000"/>
            <a:headEnd/>
            <a:tailEnd/>
          </a:ln>
          <a:effectLst/>
        </p:spPr>
        <p:txBody>
          <a:bodyPr wrap="none" anchor="ctr"/>
          <a:lstStyle/>
          <a:p>
            <a:pPr defTabSz="1219170"/>
            <a:endParaRPr lang="en-GB">
              <a:solidFill>
                <a:prstClr val="black"/>
              </a:solidFill>
              <a:latin typeface="Arial"/>
            </a:endParaRPr>
          </a:p>
        </p:txBody>
      </p:sp>
      <p:sp>
        <p:nvSpPr>
          <p:cNvPr id="561" name="AutoShape 1204"/>
          <p:cNvSpPr>
            <a:spLocks noChangeArrowheads="1"/>
          </p:cNvSpPr>
          <p:nvPr/>
        </p:nvSpPr>
        <p:spPr bwMode="auto">
          <a:xfrm rot="5400000">
            <a:off x="2565853" y="165744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2" name="AutoShape 1205"/>
          <p:cNvSpPr>
            <a:spLocks noChangeArrowheads="1"/>
          </p:cNvSpPr>
          <p:nvPr/>
        </p:nvSpPr>
        <p:spPr bwMode="auto">
          <a:xfrm rot="5400000">
            <a:off x="2157336" y="1850066"/>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3" name="AutoShape 1206"/>
          <p:cNvSpPr>
            <a:spLocks noChangeArrowheads="1"/>
          </p:cNvSpPr>
          <p:nvPr/>
        </p:nvSpPr>
        <p:spPr bwMode="auto">
          <a:xfrm rot="5400000">
            <a:off x="1750936" y="185006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4" name="AutoShape 1207"/>
          <p:cNvSpPr>
            <a:spLocks noChangeArrowheads="1"/>
          </p:cNvSpPr>
          <p:nvPr/>
        </p:nvSpPr>
        <p:spPr bwMode="auto">
          <a:xfrm rot="5400000">
            <a:off x="1346653" y="185218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5" name="AutoShape 1208"/>
          <p:cNvSpPr>
            <a:spLocks noChangeArrowheads="1"/>
          </p:cNvSpPr>
          <p:nvPr/>
        </p:nvSpPr>
        <p:spPr bwMode="auto">
          <a:xfrm rot="5400000">
            <a:off x="938136" y="185006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6" name="AutoShape 1209"/>
          <p:cNvSpPr>
            <a:spLocks noChangeArrowheads="1"/>
          </p:cNvSpPr>
          <p:nvPr/>
        </p:nvSpPr>
        <p:spPr bwMode="auto">
          <a:xfrm rot="5400000">
            <a:off x="531736" y="185006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7" name="AutoShape 1210"/>
          <p:cNvSpPr>
            <a:spLocks noChangeArrowheads="1"/>
          </p:cNvSpPr>
          <p:nvPr/>
        </p:nvSpPr>
        <p:spPr bwMode="auto">
          <a:xfrm rot="5400000">
            <a:off x="2565853" y="185218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568" name="AutoShape 1211"/>
          <p:cNvCxnSpPr>
            <a:cxnSpLocks noChangeShapeType="1"/>
            <a:stCxn id="663" idx="2"/>
            <a:endCxn id="560" idx="0"/>
          </p:cNvCxnSpPr>
          <p:nvPr/>
        </p:nvCxnSpPr>
        <p:spPr bwMode="auto">
          <a:xfrm flipH="1">
            <a:off x="628044" y="1364290"/>
            <a:ext cx="93133" cy="3344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0" name="AutoShape 1212"/>
          <p:cNvCxnSpPr>
            <a:cxnSpLocks noChangeShapeType="1"/>
            <a:stCxn id="612" idx="2"/>
            <a:endCxn id="560" idx="0"/>
          </p:cNvCxnSpPr>
          <p:nvPr/>
        </p:nvCxnSpPr>
        <p:spPr bwMode="auto">
          <a:xfrm flipH="1">
            <a:off x="628045" y="1544207"/>
            <a:ext cx="95249" cy="1545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1" name="AutoShape 1213"/>
          <p:cNvCxnSpPr>
            <a:cxnSpLocks noChangeShapeType="1"/>
            <a:stCxn id="613" idx="2"/>
            <a:endCxn id="560" idx="0"/>
          </p:cNvCxnSpPr>
          <p:nvPr/>
        </p:nvCxnSpPr>
        <p:spPr bwMode="auto">
          <a:xfrm flipH="1" flipV="1">
            <a:off x="628045" y="1698724"/>
            <a:ext cx="97367"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2" name="AutoShape 1214"/>
          <p:cNvCxnSpPr>
            <a:cxnSpLocks noChangeShapeType="1"/>
            <a:stCxn id="614" idx="2"/>
            <a:endCxn id="560" idx="0"/>
          </p:cNvCxnSpPr>
          <p:nvPr/>
        </p:nvCxnSpPr>
        <p:spPr bwMode="auto">
          <a:xfrm flipH="1" flipV="1">
            <a:off x="628044" y="1698723"/>
            <a:ext cx="93133" cy="220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5" name="AutoShape 1215"/>
          <p:cNvCxnSpPr>
            <a:cxnSpLocks noChangeShapeType="1"/>
            <a:stCxn id="667" idx="2"/>
            <a:endCxn id="559" idx="0"/>
          </p:cNvCxnSpPr>
          <p:nvPr/>
        </p:nvCxnSpPr>
        <p:spPr bwMode="auto">
          <a:xfrm flipH="1">
            <a:off x="1034445" y="1357941"/>
            <a:ext cx="95249" cy="3407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7" name="AutoShape 1216"/>
          <p:cNvCxnSpPr>
            <a:cxnSpLocks noChangeShapeType="1"/>
            <a:stCxn id="664" idx="2"/>
            <a:endCxn id="559" idx="0"/>
          </p:cNvCxnSpPr>
          <p:nvPr/>
        </p:nvCxnSpPr>
        <p:spPr bwMode="auto">
          <a:xfrm flipH="1">
            <a:off x="1034445" y="1537856"/>
            <a:ext cx="97367" cy="1608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9" name="AutoShape 1217"/>
          <p:cNvCxnSpPr>
            <a:cxnSpLocks noChangeShapeType="1"/>
            <a:stCxn id="665" idx="2"/>
            <a:endCxn id="559" idx="0"/>
          </p:cNvCxnSpPr>
          <p:nvPr/>
        </p:nvCxnSpPr>
        <p:spPr bwMode="auto">
          <a:xfrm flipH="1" flipV="1">
            <a:off x="1034444" y="1698723"/>
            <a:ext cx="99483" cy="23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0" name="AutoShape 1218"/>
          <p:cNvCxnSpPr>
            <a:cxnSpLocks noChangeShapeType="1"/>
            <a:stCxn id="666" idx="2"/>
            <a:endCxn id="559" idx="0"/>
          </p:cNvCxnSpPr>
          <p:nvPr/>
        </p:nvCxnSpPr>
        <p:spPr bwMode="auto">
          <a:xfrm flipH="1" flipV="1">
            <a:off x="1034445" y="1698723"/>
            <a:ext cx="95249"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2" name="AutoShape 1219"/>
          <p:cNvCxnSpPr>
            <a:cxnSpLocks noChangeShapeType="1"/>
            <a:stCxn id="617" idx="2"/>
            <a:endCxn id="552" idx="0"/>
          </p:cNvCxnSpPr>
          <p:nvPr/>
        </p:nvCxnSpPr>
        <p:spPr bwMode="auto">
          <a:xfrm flipH="1">
            <a:off x="1445078" y="1357940"/>
            <a:ext cx="93133" cy="1502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3" name="AutoShape 1220"/>
          <p:cNvCxnSpPr>
            <a:cxnSpLocks noChangeShapeType="1"/>
            <a:stCxn id="618" idx="2"/>
            <a:endCxn id="552" idx="0"/>
          </p:cNvCxnSpPr>
          <p:nvPr/>
        </p:nvCxnSpPr>
        <p:spPr bwMode="auto">
          <a:xfrm flipH="1" flipV="1">
            <a:off x="1445078" y="1508224"/>
            <a:ext cx="95249"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4" name="AutoShape 1221"/>
          <p:cNvCxnSpPr>
            <a:cxnSpLocks noChangeShapeType="1"/>
            <a:stCxn id="619" idx="2"/>
            <a:endCxn id="552" idx="0"/>
          </p:cNvCxnSpPr>
          <p:nvPr/>
        </p:nvCxnSpPr>
        <p:spPr bwMode="auto">
          <a:xfrm flipH="1" flipV="1">
            <a:off x="1445078" y="1508223"/>
            <a:ext cx="97367"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6" name="AutoShape 1222"/>
          <p:cNvCxnSpPr>
            <a:cxnSpLocks noChangeShapeType="1"/>
            <a:stCxn id="620" idx="2"/>
            <a:endCxn id="552" idx="0"/>
          </p:cNvCxnSpPr>
          <p:nvPr/>
        </p:nvCxnSpPr>
        <p:spPr bwMode="auto">
          <a:xfrm flipH="1" flipV="1">
            <a:off x="1445078" y="1508223"/>
            <a:ext cx="93133" cy="404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9" name="AutoShape 1223"/>
          <p:cNvCxnSpPr>
            <a:cxnSpLocks noChangeShapeType="1"/>
            <a:stCxn id="622" idx="2"/>
            <a:endCxn id="545" idx="0"/>
          </p:cNvCxnSpPr>
          <p:nvPr/>
        </p:nvCxnSpPr>
        <p:spPr bwMode="auto">
          <a:xfrm flipH="1" flipV="1">
            <a:off x="1849360" y="1311374"/>
            <a:ext cx="93133" cy="529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0" name="AutoShape 1224"/>
          <p:cNvCxnSpPr>
            <a:cxnSpLocks noChangeShapeType="1"/>
            <a:stCxn id="623" idx="2"/>
            <a:endCxn id="545" idx="0"/>
          </p:cNvCxnSpPr>
          <p:nvPr/>
        </p:nvCxnSpPr>
        <p:spPr bwMode="auto">
          <a:xfrm flipH="1" flipV="1">
            <a:off x="1849360" y="1311374"/>
            <a:ext cx="95251" cy="2328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1" name="AutoShape 1225"/>
          <p:cNvCxnSpPr>
            <a:cxnSpLocks noChangeShapeType="1"/>
            <a:stCxn id="624" idx="2"/>
            <a:endCxn id="545" idx="0"/>
          </p:cNvCxnSpPr>
          <p:nvPr/>
        </p:nvCxnSpPr>
        <p:spPr bwMode="auto">
          <a:xfrm flipH="1" flipV="1">
            <a:off x="1849361" y="1311374"/>
            <a:ext cx="97367" cy="416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2" name="AutoShape 1226"/>
          <p:cNvCxnSpPr>
            <a:cxnSpLocks noChangeShapeType="1"/>
            <a:stCxn id="625" idx="2"/>
            <a:endCxn id="545" idx="0"/>
          </p:cNvCxnSpPr>
          <p:nvPr/>
        </p:nvCxnSpPr>
        <p:spPr bwMode="auto">
          <a:xfrm flipH="1" flipV="1">
            <a:off x="1849360" y="1311373"/>
            <a:ext cx="93133" cy="6074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3" name="AutoShape 1227"/>
          <p:cNvCxnSpPr>
            <a:cxnSpLocks noChangeShapeType="1"/>
            <a:stCxn id="630" idx="2"/>
            <a:endCxn id="562" idx="0"/>
          </p:cNvCxnSpPr>
          <p:nvPr/>
        </p:nvCxnSpPr>
        <p:spPr bwMode="auto">
          <a:xfrm flipH="1" flipV="1">
            <a:off x="2253645" y="1893456"/>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4" name="AutoShape 1228"/>
          <p:cNvCxnSpPr>
            <a:cxnSpLocks noChangeShapeType="1"/>
            <a:stCxn id="629" idx="2"/>
            <a:endCxn id="562" idx="0"/>
          </p:cNvCxnSpPr>
          <p:nvPr/>
        </p:nvCxnSpPr>
        <p:spPr bwMode="auto">
          <a:xfrm flipH="1">
            <a:off x="2253644" y="1730474"/>
            <a:ext cx="99483" cy="162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5" name="AutoShape 1229"/>
          <p:cNvCxnSpPr>
            <a:cxnSpLocks noChangeShapeType="1"/>
            <a:stCxn id="628" idx="2"/>
            <a:endCxn id="562" idx="0"/>
          </p:cNvCxnSpPr>
          <p:nvPr/>
        </p:nvCxnSpPr>
        <p:spPr bwMode="auto">
          <a:xfrm flipH="1">
            <a:off x="2253645" y="1546323"/>
            <a:ext cx="97367" cy="347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6" name="AutoShape 1230"/>
          <p:cNvCxnSpPr>
            <a:cxnSpLocks noChangeShapeType="1"/>
            <a:stCxn id="627" idx="2"/>
            <a:endCxn id="562" idx="0"/>
          </p:cNvCxnSpPr>
          <p:nvPr/>
        </p:nvCxnSpPr>
        <p:spPr bwMode="auto">
          <a:xfrm flipH="1">
            <a:off x="2253645" y="1366408"/>
            <a:ext cx="95249" cy="527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7" name="AutoShape 1231"/>
          <p:cNvCxnSpPr>
            <a:cxnSpLocks noChangeShapeType="1"/>
            <a:stCxn id="635" idx="2"/>
            <a:endCxn id="567" idx="0"/>
          </p:cNvCxnSpPr>
          <p:nvPr/>
        </p:nvCxnSpPr>
        <p:spPr bwMode="auto">
          <a:xfrm flipH="1" flipV="1">
            <a:off x="2662161" y="1895574"/>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8" name="AutoShape 1232"/>
          <p:cNvCxnSpPr>
            <a:cxnSpLocks noChangeShapeType="1"/>
            <a:stCxn id="634" idx="2"/>
            <a:endCxn id="567" idx="0"/>
          </p:cNvCxnSpPr>
          <p:nvPr/>
        </p:nvCxnSpPr>
        <p:spPr bwMode="auto">
          <a:xfrm flipH="1">
            <a:off x="2662160" y="1724123"/>
            <a:ext cx="93133" cy="17145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9" name="AutoShape 1233"/>
          <p:cNvCxnSpPr>
            <a:cxnSpLocks noChangeShapeType="1"/>
            <a:stCxn id="633" idx="2"/>
            <a:endCxn id="567" idx="0"/>
          </p:cNvCxnSpPr>
          <p:nvPr/>
        </p:nvCxnSpPr>
        <p:spPr bwMode="auto">
          <a:xfrm flipH="1">
            <a:off x="2662161" y="1539973"/>
            <a:ext cx="91017" cy="3556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0" name="AutoShape 1234"/>
          <p:cNvCxnSpPr>
            <a:cxnSpLocks noChangeShapeType="1"/>
            <a:stCxn id="632" idx="2"/>
            <a:endCxn id="567" idx="0"/>
          </p:cNvCxnSpPr>
          <p:nvPr/>
        </p:nvCxnSpPr>
        <p:spPr bwMode="auto">
          <a:xfrm flipH="1">
            <a:off x="2662161" y="1360056"/>
            <a:ext cx="88900" cy="535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1" name="Rectangle 1236"/>
          <p:cNvSpPr>
            <a:spLocks noChangeArrowheads="1"/>
          </p:cNvSpPr>
          <p:nvPr/>
        </p:nvSpPr>
        <p:spPr bwMode="auto">
          <a:xfrm>
            <a:off x="721178" y="1269040"/>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12" name="AutoShape 1238"/>
          <p:cNvSpPr>
            <a:spLocks noChangeArrowheads="1"/>
          </p:cNvSpPr>
          <p:nvPr/>
        </p:nvSpPr>
        <p:spPr bwMode="auto">
          <a:xfrm>
            <a:off x="723294" y="1446841"/>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3" name="AutoShape 1239"/>
          <p:cNvSpPr>
            <a:spLocks noChangeArrowheads="1"/>
          </p:cNvSpPr>
          <p:nvPr/>
        </p:nvSpPr>
        <p:spPr bwMode="auto">
          <a:xfrm>
            <a:off x="725411" y="1630990"/>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4" name="AutoShape 1240"/>
          <p:cNvSpPr>
            <a:spLocks noChangeArrowheads="1"/>
          </p:cNvSpPr>
          <p:nvPr/>
        </p:nvSpPr>
        <p:spPr bwMode="auto">
          <a:xfrm>
            <a:off x="721178" y="1821490"/>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5" name="Rectangle 1242"/>
          <p:cNvSpPr>
            <a:spLocks noChangeArrowheads="1"/>
          </p:cNvSpPr>
          <p:nvPr/>
        </p:nvSpPr>
        <p:spPr bwMode="auto">
          <a:xfrm>
            <a:off x="1129694" y="1262689"/>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16" name="Rectangle 1248"/>
          <p:cNvSpPr>
            <a:spLocks noChangeArrowheads="1"/>
          </p:cNvSpPr>
          <p:nvPr/>
        </p:nvSpPr>
        <p:spPr bwMode="auto">
          <a:xfrm>
            <a:off x="1538211" y="1262689"/>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17" name="AutoShape 1249"/>
          <p:cNvSpPr>
            <a:spLocks noChangeArrowheads="1"/>
          </p:cNvSpPr>
          <p:nvPr/>
        </p:nvSpPr>
        <p:spPr bwMode="auto">
          <a:xfrm>
            <a:off x="1538211" y="126057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8" name="AutoShape 1250"/>
          <p:cNvSpPr>
            <a:spLocks noChangeArrowheads="1"/>
          </p:cNvSpPr>
          <p:nvPr/>
        </p:nvSpPr>
        <p:spPr bwMode="auto">
          <a:xfrm>
            <a:off x="1540327" y="14404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9" name="AutoShape 1251"/>
          <p:cNvSpPr>
            <a:spLocks noChangeArrowheads="1"/>
          </p:cNvSpPr>
          <p:nvPr/>
        </p:nvSpPr>
        <p:spPr bwMode="auto">
          <a:xfrm>
            <a:off x="1542445" y="16246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0" name="AutoShape 1252"/>
          <p:cNvSpPr>
            <a:spLocks noChangeArrowheads="1"/>
          </p:cNvSpPr>
          <p:nvPr/>
        </p:nvSpPr>
        <p:spPr bwMode="auto">
          <a:xfrm>
            <a:off x="1538211" y="18151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1" name="Rectangle 1254"/>
          <p:cNvSpPr>
            <a:spLocks noChangeArrowheads="1"/>
          </p:cNvSpPr>
          <p:nvPr/>
        </p:nvSpPr>
        <p:spPr bwMode="auto">
          <a:xfrm>
            <a:off x="1942494" y="1269040"/>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22" name="AutoShape 1255"/>
          <p:cNvSpPr>
            <a:spLocks noChangeArrowheads="1"/>
          </p:cNvSpPr>
          <p:nvPr/>
        </p:nvSpPr>
        <p:spPr bwMode="auto">
          <a:xfrm>
            <a:off x="1942494" y="126692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3" name="AutoShape 1256"/>
          <p:cNvSpPr>
            <a:spLocks noChangeArrowheads="1"/>
          </p:cNvSpPr>
          <p:nvPr/>
        </p:nvSpPr>
        <p:spPr bwMode="auto">
          <a:xfrm>
            <a:off x="1944611" y="14468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4" name="AutoShape 1257"/>
          <p:cNvSpPr>
            <a:spLocks noChangeArrowheads="1"/>
          </p:cNvSpPr>
          <p:nvPr/>
        </p:nvSpPr>
        <p:spPr bwMode="auto">
          <a:xfrm>
            <a:off x="1946727" y="16309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5" name="AutoShape 1258"/>
          <p:cNvSpPr>
            <a:spLocks noChangeArrowheads="1"/>
          </p:cNvSpPr>
          <p:nvPr/>
        </p:nvSpPr>
        <p:spPr bwMode="auto">
          <a:xfrm>
            <a:off x="1942494" y="18214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6" name="Rectangle 1260"/>
          <p:cNvSpPr>
            <a:spLocks noChangeArrowheads="1"/>
          </p:cNvSpPr>
          <p:nvPr/>
        </p:nvSpPr>
        <p:spPr bwMode="auto">
          <a:xfrm>
            <a:off x="2348894" y="1271156"/>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27" name="AutoShape 1261"/>
          <p:cNvSpPr>
            <a:spLocks noChangeArrowheads="1"/>
          </p:cNvSpPr>
          <p:nvPr/>
        </p:nvSpPr>
        <p:spPr bwMode="auto">
          <a:xfrm>
            <a:off x="2348894" y="12690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8" name="AutoShape 1262"/>
          <p:cNvSpPr>
            <a:spLocks noChangeArrowheads="1"/>
          </p:cNvSpPr>
          <p:nvPr/>
        </p:nvSpPr>
        <p:spPr bwMode="auto">
          <a:xfrm>
            <a:off x="2351011" y="144895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9" name="AutoShape 1263"/>
          <p:cNvSpPr>
            <a:spLocks noChangeArrowheads="1"/>
          </p:cNvSpPr>
          <p:nvPr/>
        </p:nvSpPr>
        <p:spPr bwMode="auto">
          <a:xfrm>
            <a:off x="2353127" y="16331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0" name="AutoShape 1264"/>
          <p:cNvSpPr>
            <a:spLocks noChangeArrowheads="1"/>
          </p:cNvSpPr>
          <p:nvPr/>
        </p:nvSpPr>
        <p:spPr bwMode="auto">
          <a:xfrm>
            <a:off x="2348894" y="18236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1" name="Rectangle 1265"/>
          <p:cNvSpPr>
            <a:spLocks noChangeArrowheads="1"/>
          </p:cNvSpPr>
          <p:nvPr/>
        </p:nvSpPr>
        <p:spPr bwMode="auto">
          <a:xfrm>
            <a:off x="2751060" y="1264807"/>
            <a:ext cx="103717" cy="66886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32" name="AutoShape 1266"/>
          <p:cNvSpPr>
            <a:spLocks noChangeArrowheads="1"/>
          </p:cNvSpPr>
          <p:nvPr/>
        </p:nvSpPr>
        <p:spPr bwMode="auto">
          <a:xfrm>
            <a:off x="2751061" y="12626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3" name="AutoShape 1267"/>
          <p:cNvSpPr>
            <a:spLocks noChangeArrowheads="1"/>
          </p:cNvSpPr>
          <p:nvPr/>
        </p:nvSpPr>
        <p:spPr bwMode="auto">
          <a:xfrm>
            <a:off x="2753178" y="14426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4" name="AutoShape 1268"/>
          <p:cNvSpPr>
            <a:spLocks noChangeArrowheads="1"/>
          </p:cNvSpPr>
          <p:nvPr/>
        </p:nvSpPr>
        <p:spPr bwMode="auto">
          <a:xfrm>
            <a:off x="2755294" y="162675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5" name="AutoShape 1269"/>
          <p:cNvSpPr>
            <a:spLocks noChangeArrowheads="1"/>
          </p:cNvSpPr>
          <p:nvPr/>
        </p:nvSpPr>
        <p:spPr bwMode="auto">
          <a:xfrm>
            <a:off x="2751061" y="181725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3" name="AutoShape 1237"/>
          <p:cNvSpPr>
            <a:spLocks noChangeArrowheads="1"/>
          </p:cNvSpPr>
          <p:nvPr/>
        </p:nvSpPr>
        <p:spPr bwMode="auto">
          <a:xfrm>
            <a:off x="721178" y="1266923"/>
            <a:ext cx="97367" cy="97367"/>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4" name="AutoShape 1244"/>
          <p:cNvSpPr>
            <a:spLocks noChangeArrowheads="1"/>
          </p:cNvSpPr>
          <p:nvPr/>
        </p:nvSpPr>
        <p:spPr bwMode="auto">
          <a:xfrm>
            <a:off x="1131811" y="14404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5" name="AutoShape 1245"/>
          <p:cNvSpPr>
            <a:spLocks noChangeArrowheads="1"/>
          </p:cNvSpPr>
          <p:nvPr/>
        </p:nvSpPr>
        <p:spPr bwMode="auto">
          <a:xfrm>
            <a:off x="1133927" y="16246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6" name="AutoShape 1246"/>
          <p:cNvSpPr>
            <a:spLocks noChangeArrowheads="1"/>
          </p:cNvSpPr>
          <p:nvPr/>
        </p:nvSpPr>
        <p:spPr bwMode="auto">
          <a:xfrm>
            <a:off x="1129694" y="18151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7" name="AutoShape 1243"/>
          <p:cNvSpPr>
            <a:spLocks noChangeArrowheads="1"/>
          </p:cNvSpPr>
          <p:nvPr/>
        </p:nvSpPr>
        <p:spPr bwMode="auto">
          <a:xfrm>
            <a:off x="1129694" y="126057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73" name="Text Box 911"/>
          <p:cNvSpPr txBox="1">
            <a:spLocks noChangeArrowheads="1"/>
          </p:cNvSpPr>
          <p:nvPr/>
        </p:nvSpPr>
        <p:spPr bwMode="auto">
          <a:xfrm>
            <a:off x="872920" y="4202141"/>
            <a:ext cx="1516352" cy="535531"/>
          </a:xfrm>
          <a:prstGeom prst="rect">
            <a:avLst/>
          </a:prstGeom>
          <a:noFill/>
          <a:ln w="19050">
            <a:noFill/>
            <a:miter lim="800000"/>
            <a:headEnd/>
            <a:tailEnd/>
          </a:ln>
          <a:effectLst/>
        </p:spPr>
        <p:txBody>
          <a:bodyPr wrap="square">
            <a:spAutoFit/>
          </a:bodyPr>
          <a:lstStyle/>
          <a:p>
            <a:pPr algn="ctr" defTabSz="1219170">
              <a:lnSpc>
                <a:spcPct val="80000"/>
              </a:lnSpc>
              <a:spcBef>
                <a:spcPct val="50000"/>
              </a:spcBef>
            </a:pPr>
            <a:r>
              <a:rPr lang="de-DE" altLang="en-US" dirty="0" err="1">
                <a:solidFill>
                  <a:prstClr val="black"/>
                </a:solidFill>
                <a:latin typeface="Arial"/>
              </a:rPr>
              <a:t>Recom</a:t>
            </a:r>
            <a:r>
              <a:rPr lang="de-DE" altLang="en-US" dirty="0">
                <a:solidFill>
                  <a:prstClr val="black"/>
                </a:solidFill>
                <a:latin typeface="Arial"/>
              </a:rPr>
              <a:t>-</a:t>
            </a:r>
            <a:br>
              <a:rPr lang="de-DE" altLang="en-US" dirty="0">
                <a:solidFill>
                  <a:prstClr val="black"/>
                </a:solidFill>
                <a:latin typeface="Arial"/>
              </a:rPr>
            </a:br>
            <a:r>
              <a:rPr lang="de-DE" altLang="en-US" dirty="0" err="1">
                <a:solidFill>
                  <a:prstClr val="black"/>
                </a:solidFill>
                <a:latin typeface="Arial"/>
              </a:rPr>
              <a:t>bine</a:t>
            </a:r>
            <a:endParaRPr lang="de-DE" altLang="en-US" b="1" dirty="0">
              <a:solidFill>
                <a:prstClr val="black"/>
              </a:solidFill>
              <a:latin typeface="Arial Narrow" pitchFamily="34" charset="0"/>
            </a:endParaRPr>
          </a:p>
        </p:txBody>
      </p:sp>
      <p:sp>
        <p:nvSpPr>
          <p:cNvPr id="674" name="Textfeld 673"/>
          <p:cNvSpPr txBox="1"/>
          <p:nvPr/>
        </p:nvSpPr>
        <p:spPr>
          <a:xfrm>
            <a:off x="53615" y="49361"/>
            <a:ext cx="1203414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[VI] Recurrent Selection for General Combining Ability</a:t>
            </a:r>
          </a:p>
        </p:txBody>
      </p:sp>
      <p:sp>
        <p:nvSpPr>
          <p:cNvPr id="675" name="Rectangle 722" descr="Diagonal weit nach oben"/>
          <p:cNvSpPr>
            <a:spLocks noChangeArrowheads="1"/>
          </p:cNvSpPr>
          <p:nvPr/>
        </p:nvSpPr>
        <p:spPr bwMode="auto">
          <a:xfrm>
            <a:off x="3318955" y="5476120"/>
            <a:ext cx="3581492" cy="922867"/>
          </a:xfrm>
          <a:prstGeom prst="rect">
            <a:avLst/>
          </a:prstGeom>
          <a:pattFill prst="wdUpDiag">
            <a:fgClr>
              <a:srgbClr val="000000"/>
            </a:fgClr>
            <a:bgClr>
              <a:srgbClr val="FFFFFF"/>
            </a:bgClr>
          </a:pattFill>
          <a:ln w="1905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defTabSz="1219170" fontAlgn="base">
              <a:spcBef>
                <a:spcPct val="0"/>
              </a:spcBef>
              <a:spcAft>
                <a:spcPct val="0"/>
              </a:spcAft>
            </a:pPr>
            <a:endParaRPr lang="en-GB" kern="0">
              <a:solidFill>
                <a:srgbClr val="0000FF"/>
              </a:solidFill>
              <a:latin typeface="Times New Roman" pitchFamily="18" charset="0"/>
              <a:cs typeface="Arial" charset="0"/>
            </a:endParaRPr>
          </a:p>
        </p:txBody>
      </p:sp>
      <p:sp>
        <p:nvSpPr>
          <p:cNvPr id="676" name="Text Box 259"/>
          <p:cNvSpPr txBox="1">
            <a:spLocks noChangeArrowheads="1"/>
          </p:cNvSpPr>
          <p:nvPr/>
        </p:nvSpPr>
        <p:spPr bwMode="auto">
          <a:xfrm>
            <a:off x="3394247" y="5740937"/>
            <a:ext cx="1421587" cy="369332"/>
          </a:xfrm>
          <a:prstGeom prst="rect">
            <a:avLst/>
          </a:prstGeom>
          <a:solidFill>
            <a:schemeClr val="bg1"/>
          </a:solidFill>
          <a:ln w="9525">
            <a:solidFill>
              <a:srgbClr val="0000FF"/>
            </a:solidFill>
            <a:miter lim="800000"/>
            <a:headEnd/>
            <a:tailEnd/>
          </a:ln>
        </p:spPr>
        <p:txBody>
          <a:bodyPr wrap="square">
            <a:spAutoFit/>
          </a:bodyPr>
          <a:lstStyle/>
          <a:p>
            <a:pPr algn="ctr" defTabSz="1219170" fontAlgn="base">
              <a:spcBef>
                <a:spcPct val="50000"/>
              </a:spcBef>
              <a:spcAft>
                <a:spcPct val="0"/>
              </a:spcAft>
            </a:pPr>
            <a:r>
              <a:rPr lang="en-GB" altLang="de-DE" dirty="0">
                <a:solidFill>
                  <a:srgbClr val="0000FF"/>
                </a:solidFill>
                <a:latin typeface="Arial"/>
                <a:cs typeface="Arial" charset="0"/>
              </a:rPr>
              <a:t>Cultivar</a:t>
            </a:r>
          </a:p>
        </p:txBody>
      </p:sp>
      <p:sp>
        <p:nvSpPr>
          <p:cNvPr id="677" name="Textfeld 676"/>
          <p:cNvSpPr txBox="1"/>
          <p:nvPr/>
        </p:nvSpPr>
        <p:spPr>
          <a:xfrm>
            <a:off x="3302211" y="5065685"/>
            <a:ext cx="359372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r>
              <a:rPr lang="en-GB" spc="-50" dirty="0">
                <a:solidFill>
                  <a:srgbClr val="0000FF"/>
                </a:solidFill>
                <a:latin typeface="Arial"/>
              </a:rPr>
              <a:t>You may extract candidate cultivar</a:t>
            </a:r>
          </a:p>
        </p:txBody>
      </p:sp>
      <p:sp>
        <p:nvSpPr>
          <p:cNvPr id="678" name="Textfeld 677"/>
          <p:cNvSpPr txBox="1"/>
          <p:nvPr/>
        </p:nvSpPr>
        <p:spPr>
          <a:xfrm>
            <a:off x="719300" y="6301924"/>
            <a:ext cx="1850989" cy="341632"/>
          </a:xfrm>
          <a:prstGeom prst="rect">
            <a:avLst/>
          </a:prstGeom>
          <a:noFill/>
        </p:spPr>
        <p:txBody>
          <a:bodyPr wrap="square" rtlCol="0">
            <a:spAutoFit/>
          </a:bodyPr>
          <a:lstStyle/>
          <a:p>
            <a:pPr defTabSz="1219170">
              <a:lnSpc>
                <a:spcPct val="90000"/>
              </a:lnSpc>
            </a:pPr>
            <a:r>
              <a:rPr lang="en-GB" i="1" dirty="0">
                <a:solidFill>
                  <a:prstClr val="black"/>
                </a:solidFill>
                <a:latin typeface="Arial"/>
              </a:rPr>
              <a:t>et cetera</a:t>
            </a:r>
          </a:p>
        </p:txBody>
      </p:sp>
      <p:sp>
        <p:nvSpPr>
          <p:cNvPr id="145" name="Rectangle 1186"/>
          <p:cNvSpPr>
            <a:spLocks noChangeArrowheads="1"/>
          </p:cNvSpPr>
          <p:nvPr/>
        </p:nvSpPr>
        <p:spPr bwMode="auto">
          <a:xfrm>
            <a:off x="329980" y="5323647"/>
            <a:ext cx="2540000" cy="872067"/>
          </a:xfrm>
          <a:prstGeom prst="rect">
            <a:avLst/>
          </a:prstGeom>
          <a:solidFill>
            <a:schemeClr val="bg1"/>
          </a:solidFill>
          <a:ln w="1905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146" name="AutoShape 1187"/>
          <p:cNvSpPr>
            <a:spLocks noChangeArrowheads="1"/>
          </p:cNvSpPr>
          <p:nvPr/>
        </p:nvSpPr>
        <p:spPr bwMode="auto">
          <a:xfrm rot="5400000">
            <a:off x="2071183" y="541678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7" name="AutoShape 1188"/>
          <p:cNvSpPr>
            <a:spLocks noChangeArrowheads="1"/>
          </p:cNvSpPr>
          <p:nvPr/>
        </p:nvSpPr>
        <p:spPr bwMode="auto">
          <a:xfrm rot="5400000">
            <a:off x="1664783" y="541678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8" name="AutoShape 1189"/>
          <p:cNvSpPr>
            <a:spLocks noChangeArrowheads="1"/>
          </p:cNvSpPr>
          <p:nvPr/>
        </p:nvSpPr>
        <p:spPr bwMode="auto">
          <a:xfrm rot="5400000">
            <a:off x="439087" y="541889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9" name="AutoShape 1190"/>
          <p:cNvSpPr>
            <a:spLocks noChangeArrowheads="1"/>
          </p:cNvSpPr>
          <p:nvPr/>
        </p:nvSpPr>
        <p:spPr bwMode="auto">
          <a:xfrm rot="5400000">
            <a:off x="851983" y="541678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0" name="AutoShape 1191"/>
          <p:cNvSpPr>
            <a:spLocks noChangeArrowheads="1"/>
          </p:cNvSpPr>
          <p:nvPr/>
        </p:nvSpPr>
        <p:spPr bwMode="auto">
          <a:xfrm rot="5400000">
            <a:off x="1247487" y="5424507"/>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1" name="AutoShape 1192"/>
          <p:cNvSpPr>
            <a:spLocks noChangeArrowheads="1"/>
          </p:cNvSpPr>
          <p:nvPr/>
        </p:nvSpPr>
        <p:spPr bwMode="auto">
          <a:xfrm rot="5400000">
            <a:off x="2479701" y="541889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2" name="AutoShape 1193"/>
          <p:cNvSpPr>
            <a:spLocks noChangeArrowheads="1"/>
          </p:cNvSpPr>
          <p:nvPr/>
        </p:nvSpPr>
        <p:spPr bwMode="auto">
          <a:xfrm rot="5400000">
            <a:off x="2071183" y="561151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3" name="AutoShape 1194"/>
          <p:cNvSpPr>
            <a:spLocks noChangeArrowheads="1"/>
          </p:cNvSpPr>
          <p:nvPr/>
        </p:nvSpPr>
        <p:spPr bwMode="auto">
          <a:xfrm rot="5400000">
            <a:off x="1664783" y="561151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4" name="AutoShape 1195"/>
          <p:cNvSpPr>
            <a:spLocks noChangeArrowheads="1"/>
          </p:cNvSpPr>
          <p:nvPr/>
        </p:nvSpPr>
        <p:spPr bwMode="auto">
          <a:xfrm rot="5400000">
            <a:off x="439087" y="561363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5" name="AutoShape 1196"/>
          <p:cNvSpPr>
            <a:spLocks noChangeArrowheads="1"/>
          </p:cNvSpPr>
          <p:nvPr/>
        </p:nvSpPr>
        <p:spPr bwMode="auto">
          <a:xfrm rot="5400000">
            <a:off x="851983" y="561151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6" name="AutoShape 1197"/>
          <p:cNvSpPr>
            <a:spLocks noChangeArrowheads="1"/>
          </p:cNvSpPr>
          <p:nvPr/>
        </p:nvSpPr>
        <p:spPr bwMode="auto">
          <a:xfrm rot="5400000">
            <a:off x="1247487" y="56192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7" name="AutoShape 1198"/>
          <p:cNvSpPr>
            <a:spLocks noChangeArrowheads="1"/>
          </p:cNvSpPr>
          <p:nvPr/>
        </p:nvSpPr>
        <p:spPr bwMode="auto">
          <a:xfrm rot="5400000">
            <a:off x="2479701" y="561363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8" name="AutoShape 1199"/>
          <p:cNvSpPr>
            <a:spLocks noChangeArrowheads="1"/>
          </p:cNvSpPr>
          <p:nvPr/>
        </p:nvSpPr>
        <p:spPr bwMode="auto">
          <a:xfrm rot="5400000">
            <a:off x="2070125" y="580307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9" name="AutoShape 1200"/>
          <p:cNvSpPr>
            <a:spLocks noChangeArrowheads="1"/>
          </p:cNvSpPr>
          <p:nvPr/>
        </p:nvSpPr>
        <p:spPr bwMode="auto">
          <a:xfrm rot="5400000">
            <a:off x="1663725" y="580307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0" name="AutoShape 1201"/>
          <p:cNvSpPr>
            <a:spLocks noChangeArrowheads="1"/>
          </p:cNvSpPr>
          <p:nvPr/>
        </p:nvSpPr>
        <p:spPr bwMode="auto">
          <a:xfrm rot="5400000">
            <a:off x="438029" y="580518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1" name="AutoShape 1202"/>
          <p:cNvSpPr>
            <a:spLocks noChangeArrowheads="1"/>
          </p:cNvSpPr>
          <p:nvPr/>
        </p:nvSpPr>
        <p:spPr bwMode="auto">
          <a:xfrm rot="5400000">
            <a:off x="850925" y="5803072"/>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2" name="AutoShape 1203"/>
          <p:cNvSpPr>
            <a:spLocks noChangeArrowheads="1"/>
          </p:cNvSpPr>
          <p:nvPr/>
        </p:nvSpPr>
        <p:spPr bwMode="auto">
          <a:xfrm rot="5400000">
            <a:off x="1246429" y="5810799"/>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3" name="AutoShape 1204"/>
          <p:cNvSpPr>
            <a:spLocks noChangeArrowheads="1"/>
          </p:cNvSpPr>
          <p:nvPr/>
        </p:nvSpPr>
        <p:spPr bwMode="auto">
          <a:xfrm rot="5400000">
            <a:off x="2478642" y="580518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4" name="AutoShape 1205"/>
          <p:cNvSpPr>
            <a:spLocks noChangeArrowheads="1"/>
          </p:cNvSpPr>
          <p:nvPr/>
        </p:nvSpPr>
        <p:spPr bwMode="auto">
          <a:xfrm rot="5400000">
            <a:off x="2070125" y="5997806"/>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5" name="AutoShape 1206"/>
          <p:cNvSpPr>
            <a:spLocks noChangeArrowheads="1"/>
          </p:cNvSpPr>
          <p:nvPr/>
        </p:nvSpPr>
        <p:spPr bwMode="auto">
          <a:xfrm rot="5400000">
            <a:off x="1663725" y="599780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6" name="AutoShape 1207"/>
          <p:cNvSpPr>
            <a:spLocks noChangeArrowheads="1"/>
          </p:cNvSpPr>
          <p:nvPr/>
        </p:nvSpPr>
        <p:spPr bwMode="auto">
          <a:xfrm rot="5400000">
            <a:off x="438029" y="599992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7" name="AutoShape 1208"/>
          <p:cNvSpPr>
            <a:spLocks noChangeArrowheads="1"/>
          </p:cNvSpPr>
          <p:nvPr/>
        </p:nvSpPr>
        <p:spPr bwMode="auto">
          <a:xfrm rot="5400000">
            <a:off x="850925" y="599780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8" name="AutoShape 1209"/>
          <p:cNvSpPr>
            <a:spLocks noChangeArrowheads="1"/>
          </p:cNvSpPr>
          <p:nvPr/>
        </p:nvSpPr>
        <p:spPr bwMode="auto">
          <a:xfrm rot="5400000">
            <a:off x="1246429" y="600553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9" name="AutoShape 1210"/>
          <p:cNvSpPr>
            <a:spLocks noChangeArrowheads="1"/>
          </p:cNvSpPr>
          <p:nvPr/>
        </p:nvSpPr>
        <p:spPr bwMode="auto">
          <a:xfrm rot="5400000">
            <a:off x="2478642" y="599992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70" name="AutoShape 1211"/>
          <p:cNvCxnSpPr>
            <a:cxnSpLocks noChangeShapeType="1"/>
            <a:stCxn id="219" idx="2"/>
            <a:endCxn id="162" idx="0"/>
          </p:cNvCxnSpPr>
          <p:nvPr/>
        </p:nvCxnSpPr>
        <p:spPr bwMode="auto">
          <a:xfrm flipH="1">
            <a:off x="1342738" y="5519757"/>
            <a:ext cx="93133" cy="3344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1" name="AutoShape 1212"/>
          <p:cNvCxnSpPr>
            <a:cxnSpLocks noChangeShapeType="1"/>
            <a:stCxn id="195" idx="2"/>
            <a:endCxn id="162" idx="0"/>
          </p:cNvCxnSpPr>
          <p:nvPr/>
        </p:nvCxnSpPr>
        <p:spPr bwMode="auto">
          <a:xfrm flipH="1">
            <a:off x="1342738" y="5699674"/>
            <a:ext cx="95249" cy="1545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2" name="AutoShape 1213"/>
          <p:cNvCxnSpPr>
            <a:cxnSpLocks noChangeShapeType="1"/>
            <a:stCxn id="196" idx="2"/>
            <a:endCxn id="162" idx="0"/>
          </p:cNvCxnSpPr>
          <p:nvPr/>
        </p:nvCxnSpPr>
        <p:spPr bwMode="auto">
          <a:xfrm flipH="1" flipV="1">
            <a:off x="1342738" y="5854190"/>
            <a:ext cx="97367"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3" name="AutoShape 1214"/>
          <p:cNvCxnSpPr>
            <a:cxnSpLocks noChangeShapeType="1"/>
            <a:stCxn id="197" idx="2"/>
            <a:endCxn id="162" idx="0"/>
          </p:cNvCxnSpPr>
          <p:nvPr/>
        </p:nvCxnSpPr>
        <p:spPr bwMode="auto">
          <a:xfrm flipH="1" flipV="1">
            <a:off x="1342738" y="5854190"/>
            <a:ext cx="93133" cy="220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4" name="AutoShape 1215"/>
          <p:cNvCxnSpPr>
            <a:cxnSpLocks noChangeShapeType="1"/>
            <a:stCxn id="223" idx="2"/>
            <a:endCxn id="161" idx="0"/>
          </p:cNvCxnSpPr>
          <p:nvPr/>
        </p:nvCxnSpPr>
        <p:spPr bwMode="auto">
          <a:xfrm flipH="1">
            <a:off x="947234" y="5505681"/>
            <a:ext cx="95249" cy="3407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5" name="AutoShape 1216"/>
          <p:cNvCxnSpPr>
            <a:cxnSpLocks noChangeShapeType="1"/>
            <a:stCxn id="220" idx="2"/>
            <a:endCxn id="161" idx="0"/>
          </p:cNvCxnSpPr>
          <p:nvPr/>
        </p:nvCxnSpPr>
        <p:spPr bwMode="auto">
          <a:xfrm flipH="1">
            <a:off x="947234" y="5685596"/>
            <a:ext cx="97367" cy="1608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6" name="AutoShape 1217"/>
          <p:cNvCxnSpPr>
            <a:cxnSpLocks noChangeShapeType="1"/>
            <a:stCxn id="221" idx="2"/>
            <a:endCxn id="161" idx="0"/>
          </p:cNvCxnSpPr>
          <p:nvPr/>
        </p:nvCxnSpPr>
        <p:spPr bwMode="auto">
          <a:xfrm flipH="1" flipV="1">
            <a:off x="947233" y="5846463"/>
            <a:ext cx="99483" cy="23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7" name="AutoShape 1218"/>
          <p:cNvCxnSpPr>
            <a:cxnSpLocks noChangeShapeType="1"/>
            <a:stCxn id="222" idx="2"/>
            <a:endCxn id="161" idx="0"/>
          </p:cNvCxnSpPr>
          <p:nvPr/>
        </p:nvCxnSpPr>
        <p:spPr bwMode="auto">
          <a:xfrm flipH="1" flipV="1">
            <a:off x="947234" y="5846463"/>
            <a:ext cx="95249"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8" name="AutoShape 1219"/>
          <p:cNvCxnSpPr>
            <a:cxnSpLocks noChangeShapeType="1"/>
            <a:stCxn id="200" idx="2"/>
            <a:endCxn id="154" idx="0"/>
          </p:cNvCxnSpPr>
          <p:nvPr/>
        </p:nvCxnSpPr>
        <p:spPr bwMode="auto">
          <a:xfrm flipH="1">
            <a:off x="536454" y="5505680"/>
            <a:ext cx="93133" cy="1502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9" name="AutoShape 1220"/>
          <p:cNvCxnSpPr>
            <a:cxnSpLocks noChangeShapeType="1"/>
            <a:stCxn id="201" idx="2"/>
            <a:endCxn id="154" idx="0"/>
          </p:cNvCxnSpPr>
          <p:nvPr/>
        </p:nvCxnSpPr>
        <p:spPr bwMode="auto">
          <a:xfrm flipH="1" flipV="1">
            <a:off x="536454" y="5655964"/>
            <a:ext cx="95249"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 name="AutoShape 1221"/>
          <p:cNvCxnSpPr>
            <a:cxnSpLocks noChangeShapeType="1"/>
            <a:stCxn id="202" idx="2"/>
            <a:endCxn id="154" idx="0"/>
          </p:cNvCxnSpPr>
          <p:nvPr/>
        </p:nvCxnSpPr>
        <p:spPr bwMode="auto">
          <a:xfrm flipH="1" flipV="1">
            <a:off x="536454" y="5655963"/>
            <a:ext cx="97367"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1" name="AutoShape 1222"/>
          <p:cNvCxnSpPr>
            <a:cxnSpLocks noChangeShapeType="1"/>
            <a:stCxn id="203" idx="2"/>
            <a:endCxn id="154" idx="0"/>
          </p:cNvCxnSpPr>
          <p:nvPr/>
        </p:nvCxnSpPr>
        <p:spPr bwMode="auto">
          <a:xfrm flipH="1" flipV="1">
            <a:off x="536454" y="5655963"/>
            <a:ext cx="93133" cy="404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2" name="AutoShape 1223"/>
          <p:cNvCxnSpPr>
            <a:cxnSpLocks noChangeShapeType="1"/>
            <a:stCxn id="205" idx="2"/>
            <a:endCxn id="147" idx="0"/>
          </p:cNvCxnSpPr>
          <p:nvPr/>
        </p:nvCxnSpPr>
        <p:spPr bwMode="auto">
          <a:xfrm flipH="1" flipV="1">
            <a:off x="1762150" y="5459114"/>
            <a:ext cx="93133" cy="529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3" name="AutoShape 1224"/>
          <p:cNvCxnSpPr>
            <a:cxnSpLocks noChangeShapeType="1"/>
            <a:stCxn id="206" idx="2"/>
            <a:endCxn id="147" idx="0"/>
          </p:cNvCxnSpPr>
          <p:nvPr/>
        </p:nvCxnSpPr>
        <p:spPr bwMode="auto">
          <a:xfrm flipH="1" flipV="1">
            <a:off x="1762149" y="5459114"/>
            <a:ext cx="95251" cy="2328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 name="AutoShape 1225"/>
          <p:cNvCxnSpPr>
            <a:cxnSpLocks noChangeShapeType="1"/>
            <a:stCxn id="207" idx="2"/>
            <a:endCxn id="147" idx="0"/>
          </p:cNvCxnSpPr>
          <p:nvPr/>
        </p:nvCxnSpPr>
        <p:spPr bwMode="auto">
          <a:xfrm flipH="1" flipV="1">
            <a:off x="1762150" y="5459114"/>
            <a:ext cx="97367" cy="416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5" name="AutoShape 1226"/>
          <p:cNvCxnSpPr>
            <a:cxnSpLocks noChangeShapeType="1"/>
            <a:stCxn id="208" idx="2"/>
            <a:endCxn id="147" idx="0"/>
          </p:cNvCxnSpPr>
          <p:nvPr/>
        </p:nvCxnSpPr>
        <p:spPr bwMode="auto">
          <a:xfrm flipH="1" flipV="1">
            <a:off x="1762150" y="5459113"/>
            <a:ext cx="93133" cy="6074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6" name="AutoShape 1227"/>
          <p:cNvCxnSpPr>
            <a:cxnSpLocks noChangeShapeType="1"/>
            <a:stCxn id="213" idx="2"/>
            <a:endCxn id="164" idx="0"/>
          </p:cNvCxnSpPr>
          <p:nvPr/>
        </p:nvCxnSpPr>
        <p:spPr bwMode="auto">
          <a:xfrm flipH="1" flipV="1">
            <a:off x="2166434" y="6041196"/>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7" name="AutoShape 1228"/>
          <p:cNvCxnSpPr>
            <a:cxnSpLocks noChangeShapeType="1"/>
            <a:stCxn id="212" idx="2"/>
            <a:endCxn id="164" idx="0"/>
          </p:cNvCxnSpPr>
          <p:nvPr/>
        </p:nvCxnSpPr>
        <p:spPr bwMode="auto">
          <a:xfrm flipH="1">
            <a:off x="2166433" y="5878214"/>
            <a:ext cx="99483" cy="162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8" name="AutoShape 1229"/>
          <p:cNvCxnSpPr>
            <a:cxnSpLocks noChangeShapeType="1"/>
            <a:stCxn id="211" idx="2"/>
            <a:endCxn id="164" idx="0"/>
          </p:cNvCxnSpPr>
          <p:nvPr/>
        </p:nvCxnSpPr>
        <p:spPr bwMode="auto">
          <a:xfrm flipH="1">
            <a:off x="2166434" y="5694063"/>
            <a:ext cx="97367" cy="347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9" name="AutoShape 1230"/>
          <p:cNvCxnSpPr>
            <a:cxnSpLocks noChangeShapeType="1"/>
            <a:stCxn id="210" idx="2"/>
            <a:endCxn id="164" idx="0"/>
          </p:cNvCxnSpPr>
          <p:nvPr/>
        </p:nvCxnSpPr>
        <p:spPr bwMode="auto">
          <a:xfrm flipH="1">
            <a:off x="2166434" y="5514148"/>
            <a:ext cx="95249" cy="527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0" name="AutoShape 1231"/>
          <p:cNvCxnSpPr>
            <a:cxnSpLocks noChangeShapeType="1"/>
            <a:stCxn id="218" idx="2"/>
            <a:endCxn id="169" idx="0"/>
          </p:cNvCxnSpPr>
          <p:nvPr/>
        </p:nvCxnSpPr>
        <p:spPr bwMode="auto">
          <a:xfrm flipH="1" flipV="1">
            <a:off x="2574950" y="6043314"/>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1" name="AutoShape 1232"/>
          <p:cNvCxnSpPr>
            <a:cxnSpLocks noChangeShapeType="1"/>
            <a:stCxn id="217" idx="2"/>
            <a:endCxn id="169" idx="0"/>
          </p:cNvCxnSpPr>
          <p:nvPr/>
        </p:nvCxnSpPr>
        <p:spPr bwMode="auto">
          <a:xfrm flipH="1">
            <a:off x="2574950" y="5871863"/>
            <a:ext cx="93133" cy="17145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2" name="AutoShape 1233"/>
          <p:cNvCxnSpPr>
            <a:cxnSpLocks noChangeShapeType="1"/>
            <a:stCxn id="216" idx="2"/>
            <a:endCxn id="169" idx="0"/>
          </p:cNvCxnSpPr>
          <p:nvPr/>
        </p:nvCxnSpPr>
        <p:spPr bwMode="auto">
          <a:xfrm flipH="1">
            <a:off x="2574950" y="5687713"/>
            <a:ext cx="91017" cy="3556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3" name="AutoShape 1234"/>
          <p:cNvCxnSpPr>
            <a:cxnSpLocks noChangeShapeType="1"/>
            <a:stCxn id="215" idx="2"/>
            <a:endCxn id="169" idx="0"/>
          </p:cNvCxnSpPr>
          <p:nvPr/>
        </p:nvCxnSpPr>
        <p:spPr bwMode="auto">
          <a:xfrm flipH="1">
            <a:off x="2574950" y="5507796"/>
            <a:ext cx="88900" cy="535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 name="Rectangle 1236"/>
          <p:cNvSpPr>
            <a:spLocks noChangeArrowheads="1"/>
          </p:cNvSpPr>
          <p:nvPr/>
        </p:nvSpPr>
        <p:spPr bwMode="auto">
          <a:xfrm>
            <a:off x="1435871" y="5424507"/>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195" name="AutoShape 1238"/>
          <p:cNvSpPr>
            <a:spLocks noChangeArrowheads="1"/>
          </p:cNvSpPr>
          <p:nvPr/>
        </p:nvSpPr>
        <p:spPr bwMode="auto">
          <a:xfrm>
            <a:off x="1437987" y="5602307"/>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6" name="AutoShape 1239"/>
          <p:cNvSpPr>
            <a:spLocks noChangeArrowheads="1"/>
          </p:cNvSpPr>
          <p:nvPr/>
        </p:nvSpPr>
        <p:spPr bwMode="auto">
          <a:xfrm>
            <a:off x="1440105" y="5786457"/>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7" name="AutoShape 1240"/>
          <p:cNvSpPr>
            <a:spLocks noChangeArrowheads="1"/>
          </p:cNvSpPr>
          <p:nvPr/>
        </p:nvSpPr>
        <p:spPr bwMode="auto">
          <a:xfrm>
            <a:off x="1435871" y="5976957"/>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8" name="Rectangle 1242"/>
          <p:cNvSpPr>
            <a:spLocks noChangeArrowheads="1"/>
          </p:cNvSpPr>
          <p:nvPr/>
        </p:nvSpPr>
        <p:spPr bwMode="auto">
          <a:xfrm>
            <a:off x="1042483" y="5410429"/>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199" name="Rectangle 1248"/>
          <p:cNvSpPr>
            <a:spLocks noChangeArrowheads="1"/>
          </p:cNvSpPr>
          <p:nvPr/>
        </p:nvSpPr>
        <p:spPr bwMode="auto">
          <a:xfrm>
            <a:off x="629587" y="5410429"/>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00" name="AutoShape 1249"/>
          <p:cNvSpPr>
            <a:spLocks noChangeArrowheads="1"/>
          </p:cNvSpPr>
          <p:nvPr/>
        </p:nvSpPr>
        <p:spPr bwMode="auto">
          <a:xfrm>
            <a:off x="629587" y="540831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1" name="AutoShape 1250"/>
          <p:cNvSpPr>
            <a:spLocks noChangeArrowheads="1"/>
          </p:cNvSpPr>
          <p:nvPr/>
        </p:nvSpPr>
        <p:spPr bwMode="auto">
          <a:xfrm>
            <a:off x="631703" y="55882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2" name="AutoShape 1251"/>
          <p:cNvSpPr>
            <a:spLocks noChangeArrowheads="1"/>
          </p:cNvSpPr>
          <p:nvPr/>
        </p:nvSpPr>
        <p:spPr bwMode="auto">
          <a:xfrm>
            <a:off x="633821" y="57723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3" name="AutoShape 1252"/>
          <p:cNvSpPr>
            <a:spLocks noChangeArrowheads="1"/>
          </p:cNvSpPr>
          <p:nvPr/>
        </p:nvSpPr>
        <p:spPr bwMode="auto">
          <a:xfrm>
            <a:off x="629587" y="59628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4" name="Rectangle 1254"/>
          <p:cNvSpPr>
            <a:spLocks noChangeArrowheads="1"/>
          </p:cNvSpPr>
          <p:nvPr/>
        </p:nvSpPr>
        <p:spPr bwMode="auto">
          <a:xfrm>
            <a:off x="1855283" y="5416780"/>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05" name="AutoShape 1255"/>
          <p:cNvSpPr>
            <a:spLocks noChangeArrowheads="1"/>
          </p:cNvSpPr>
          <p:nvPr/>
        </p:nvSpPr>
        <p:spPr bwMode="auto">
          <a:xfrm>
            <a:off x="1855283" y="541466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6" name="AutoShape 1256"/>
          <p:cNvSpPr>
            <a:spLocks noChangeArrowheads="1"/>
          </p:cNvSpPr>
          <p:nvPr/>
        </p:nvSpPr>
        <p:spPr bwMode="auto">
          <a:xfrm>
            <a:off x="1857401" y="55945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7" name="AutoShape 1257"/>
          <p:cNvSpPr>
            <a:spLocks noChangeArrowheads="1"/>
          </p:cNvSpPr>
          <p:nvPr/>
        </p:nvSpPr>
        <p:spPr bwMode="auto">
          <a:xfrm>
            <a:off x="1859517" y="57787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8" name="AutoShape 1258"/>
          <p:cNvSpPr>
            <a:spLocks noChangeArrowheads="1"/>
          </p:cNvSpPr>
          <p:nvPr/>
        </p:nvSpPr>
        <p:spPr bwMode="auto">
          <a:xfrm>
            <a:off x="1855283" y="59692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9" name="Rectangle 1260"/>
          <p:cNvSpPr>
            <a:spLocks noChangeArrowheads="1"/>
          </p:cNvSpPr>
          <p:nvPr/>
        </p:nvSpPr>
        <p:spPr bwMode="auto">
          <a:xfrm>
            <a:off x="2261683" y="5418896"/>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10" name="AutoShape 1261"/>
          <p:cNvSpPr>
            <a:spLocks noChangeArrowheads="1"/>
          </p:cNvSpPr>
          <p:nvPr/>
        </p:nvSpPr>
        <p:spPr bwMode="auto">
          <a:xfrm>
            <a:off x="2261683" y="54167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1" name="AutoShape 1262"/>
          <p:cNvSpPr>
            <a:spLocks noChangeArrowheads="1"/>
          </p:cNvSpPr>
          <p:nvPr/>
        </p:nvSpPr>
        <p:spPr bwMode="auto">
          <a:xfrm>
            <a:off x="2263801" y="559669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2" name="AutoShape 1263"/>
          <p:cNvSpPr>
            <a:spLocks noChangeArrowheads="1"/>
          </p:cNvSpPr>
          <p:nvPr/>
        </p:nvSpPr>
        <p:spPr bwMode="auto">
          <a:xfrm>
            <a:off x="2265917" y="578084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3" name="AutoShape 1264"/>
          <p:cNvSpPr>
            <a:spLocks noChangeArrowheads="1"/>
          </p:cNvSpPr>
          <p:nvPr/>
        </p:nvSpPr>
        <p:spPr bwMode="auto">
          <a:xfrm>
            <a:off x="2261683" y="597134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4" name="Rectangle 1265"/>
          <p:cNvSpPr>
            <a:spLocks noChangeArrowheads="1"/>
          </p:cNvSpPr>
          <p:nvPr/>
        </p:nvSpPr>
        <p:spPr bwMode="auto">
          <a:xfrm>
            <a:off x="2663850" y="5412547"/>
            <a:ext cx="103717" cy="66886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15" name="AutoShape 1266"/>
          <p:cNvSpPr>
            <a:spLocks noChangeArrowheads="1"/>
          </p:cNvSpPr>
          <p:nvPr/>
        </p:nvSpPr>
        <p:spPr bwMode="auto">
          <a:xfrm>
            <a:off x="2663850" y="54104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6" name="AutoShape 1267"/>
          <p:cNvSpPr>
            <a:spLocks noChangeArrowheads="1"/>
          </p:cNvSpPr>
          <p:nvPr/>
        </p:nvSpPr>
        <p:spPr bwMode="auto">
          <a:xfrm>
            <a:off x="2665967" y="559034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7" name="AutoShape 1268"/>
          <p:cNvSpPr>
            <a:spLocks noChangeArrowheads="1"/>
          </p:cNvSpPr>
          <p:nvPr/>
        </p:nvSpPr>
        <p:spPr bwMode="auto">
          <a:xfrm>
            <a:off x="2668083" y="577449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8" name="AutoShape 1269"/>
          <p:cNvSpPr>
            <a:spLocks noChangeArrowheads="1"/>
          </p:cNvSpPr>
          <p:nvPr/>
        </p:nvSpPr>
        <p:spPr bwMode="auto">
          <a:xfrm>
            <a:off x="2663850" y="596499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9" name="AutoShape 1237"/>
          <p:cNvSpPr>
            <a:spLocks noChangeArrowheads="1"/>
          </p:cNvSpPr>
          <p:nvPr/>
        </p:nvSpPr>
        <p:spPr bwMode="auto">
          <a:xfrm>
            <a:off x="1435871" y="5422390"/>
            <a:ext cx="97367" cy="97367"/>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0" name="AutoShape 1244"/>
          <p:cNvSpPr>
            <a:spLocks noChangeArrowheads="1"/>
          </p:cNvSpPr>
          <p:nvPr/>
        </p:nvSpPr>
        <p:spPr bwMode="auto">
          <a:xfrm>
            <a:off x="1044601" y="55882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1" name="AutoShape 1245"/>
          <p:cNvSpPr>
            <a:spLocks noChangeArrowheads="1"/>
          </p:cNvSpPr>
          <p:nvPr/>
        </p:nvSpPr>
        <p:spPr bwMode="auto">
          <a:xfrm>
            <a:off x="1046717" y="57723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2" name="AutoShape 1246"/>
          <p:cNvSpPr>
            <a:spLocks noChangeArrowheads="1"/>
          </p:cNvSpPr>
          <p:nvPr/>
        </p:nvSpPr>
        <p:spPr bwMode="auto">
          <a:xfrm>
            <a:off x="1042483" y="59628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3" name="AutoShape 1243"/>
          <p:cNvSpPr>
            <a:spLocks noChangeArrowheads="1"/>
          </p:cNvSpPr>
          <p:nvPr/>
        </p:nvSpPr>
        <p:spPr bwMode="auto">
          <a:xfrm>
            <a:off x="1042483" y="540831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7" name="Gerade Verbindung 6"/>
          <p:cNvCxnSpPr>
            <a:stCxn id="516" idx="1"/>
          </p:cNvCxnSpPr>
          <p:nvPr/>
        </p:nvCxnSpPr>
        <p:spPr>
          <a:xfrm>
            <a:off x="1588826" y="5146775"/>
            <a:ext cx="21321" cy="1768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5" name="Right Triangle 22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9" name="Group 228">
            <a:extLst>
              <a:ext uri="{FF2B5EF4-FFF2-40B4-BE49-F238E27FC236}">
                <a16:creationId xmlns:a16="http://schemas.microsoft.com/office/drawing/2014/main" id="{652A5619-2AC9-494C-8278-AE888EA23063}"/>
              </a:ext>
            </a:extLst>
          </p:cNvPr>
          <p:cNvGrpSpPr/>
          <p:nvPr/>
        </p:nvGrpSpPr>
        <p:grpSpPr>
          <a:xfrm rot="5400000">
            <a:off x="5111932" y="1713541"/>
            <a:ext cx="129116" cy="527049"/>
            <a:chOff x="11343585" y="802478"/>
            <a:chExt cx="129116" cy="527049"/>
          </a:xfrm>
        </p:grpSpPr>
        <p:sp>
          <p:nvSpPr>
            <p:cNvPr id="239" name="Rectangle 1352">
              <a:extLst>
                <a:ext uri="{FF2B5EF4-FFF2-40B4-BE49-F238E27FC236}">
                  <a16:creationId xmlns:a16="http://schemas.microsoft.com/office/drawing/2014/main" id="{467067E8-7B96-4E58-8AE4-7F185C8DA84C}"/>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40" name="AutoShape 1353">
              <a:extLst>
                <a:ext uri="{FF2B5EF4-FFF2-40B4-BE49-F238E27FC236}">
                  <a16:creationId xmlns:a16="http://schemas.microsoft.com/office/drawing/2014/main" id="{11ECE4C9-049F-4613-A136-D2B3BF5BADC3}"/>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1" name="AutoShape 1354">
              <a:extLst>
                <a:ext uri="{FF2B5EF4-FFF2-40B4-BE49-F238E27FC236}">
                  <a16:creationId xmlns:a16="http://schemas.microsoft.com/office/drawing/2014/main" id="{EF91A726-23EA-4EA8-ACE7-A35D565799A2}"/>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2" name="AutoShape 1355">
              <a:extLst>
                <a:ext uri="{FF2B5EF4-FFF2-40B4-BE49-F238E27FC236}">
                  <a16:creationId xmlns:a16="http://schemas.microsoft.com/office/drawing/2014/main" id="{6A290B8F-AC48-4DC4-91E8-9B10DFCF41C9}"/>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25" name="Group 24">
            <a:extLst>
              <a:ext uri="{FF2B5EF4-FFF2-40B4-BE49-F238E27FC236}">
                <a16:creationId xmlns:a16="http://schemas.microsoft.com/office/drawing/2014/main" id="{F107886E-8CF8-460C-94B2-5A174D8157A1}"/>
              </a:ext>
            </a:extLst>
          </p:cNvPr>
          <p:cNvGrpSpPr/>
          <p:nvPr/>
        </p:nvGrpSpPr>
        <p:grpSpPr>
          <a:xfrm>
            <a:off x="7261004" y="766254"/>
            <a:ext cx="4826757" cy="5972894"/>
            <a:chOff x="7261004" y="766254"/>
            <a:chExt cx="4826757" cy="5972894"/>
          </a:xfrm>
        </p:grpSpPr>
        <p:grpSp>
          <p:nvGrpSpPr>
            <p:cNvPr id="22" name="Group 21">
              <a:extLst>
                <a:ext uri="{FF2B5EF4-FFF2-40B4-BE49-F238E27FC236}">
                  <a16:creationId xmlns:a16="http://schemas.microsoft.com/office/drawing/2014/main" id="{7E91E8C4-EB0D-4D21-BE3E-A47E1DF3C7D4}"/>
                </a:ext>
              </a:extLst>
            </p:cNvPr>
            <p:cNvGrpSpPr/>
            <p:nvPr/>
          </p:nvGrpSpPr>
          <p:grpSpPr>
            <a:xfrm>
              <a:off x="7266374" y="766254"/>
              <a:ext cx="4821387" cy="5972894"/>
              <a:chOff x="7266374" y="766254"/>
              <a:chExt cx="4821387" cy="5972894"/>
            </a:xfrm>
          </p:grpSpPr>
          <p:pic>
            <p:nvPicPr>
              <p:cNvPr id="227" name="Picture 226">
                <a:extLst>
                  <a:ext uri="{FF2B5EF4-FFF2-40B4-BE49-F238E27FC236}">
                    <a16:creationId xmlns:a16="http://schemas.microsoft.com/office/drawing/2014/main" id="{05330231-E1F5-4BE5-9E4B-94EC1595C62C}"/>
                  </a:ext>
                </a:extLst>
              </p:cNvPr>
              <p:cNvPicPr>
                <a:picLocks noChangeAspect="1"/>
              </p:cNvPicPr>
              <p:nvPr/>
            </p:nvPicPr>
            <p:blipFill>
              <a:blip r:embed="rId2"/>
              <a:stretch>
                <a:fillRect/>
              </a:stretch>
            </p:blipFill>
            <p:spPr>
              <a:xfrm>
                <a:off x="7266374" y="1594619"/>
                <a:ext cx="4405534" cy="3257027"/>
              </a:xfrm>
              <a:prstGeom prst="rect">
                <a:avLst/>
              </a:prstGeom>
            </p:spPr>
          </p:pic>
          <p:sp>
            <p:nvSpPr>
              <p:cNvPr id="2" name="Textfeld 1"/>
              <p:cNvSpPr txBox="1">
                <a:spLocks noChangeAspect="1"/>
              </p:cNvSpPr>
              <p:nvPr/>
            </p:nvSpPr>
            <p:spPr>
              <a:xfrm>
                <a:off x="9996257" y="766254"/>
                <a:ext cx="2091504" cy="369332"/>
              </a:xfrm>
              <a:prstGeom prst="rect">
                <a:avLst/>
              </a:prstGeom>
              <a:solidFill>
                <a:srgbClr val="FFFFFF"/>
              </a:solidFill>
              <a:effectLst>
                <a:outerShdw blurRad="50800" dist="38100" algn="l" rotWithShape="0">
                  <a:prstClr val="black">
                    <a:alpha val="40000"/>
                  </a:prstClr>
                </a:outerShdw>
              </a:effectLst>
            </p:spPr>
            <p:txBody>
              <a:bodyPr wrap="square" rtlCol="0">
                <a:spAutoFit/>
              </a:bodyPr>
              <a:lstStyle/>
              <a:p>
                <a:pPr defTabSz="1219170"/>
                <a:r>
                  <a:rPr lang="en-GB" dirty="0">
                    <a:solidFill>
                      <a:prstClr val="black"/>
                    </a:solidFill>
                    <a:latin typeface="Arial"/>
                  </a:rPr>
                  <a:t>‘Tester’ (female)</a:t>
                </a:r>
              </a:p>
            </p:txBody>
          </p:sp>
          <p:grpSp>
            <p:nvGrpSpPr>
              <p:cNvPr id="12" name="Group 11"/>
              <p:cNvGrpSpPr/>
              <p:nvPr/>
            </p:nvGrpSpPr>
            <p:grpSpPr>
              <a:xfrm>
                <a:off x="11805024" y="802478"/>
                <a:ext cx="129116" cy="527049"/>
                <a:chOff x="11343585" y="802478"/>
                <a:chExt cx="129116" cy="527049"/>
              </a:xfrm>
            </p:grpSpPr>
            <p:sp>
              <p:nvSpPr>
                <p:cNvPr id="669" name="Rectangle 1352"/>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70" name="AutoShape 1353"/>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71" name="AutoShape 1354"/>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72" name="AutoShape 1355"/>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cxnSp>
            <p:nvCxnSpPr>
              <p:cNvPr id="11" name="Gerade Verbindung mit Pfeil 10"/>
              <p:cNvCxnSpPr>
                <a:cxnSpLocks/>
                <a:stCxn id="2" idx="2"/>
              </p:cNvCxnSpPr>
              <p:nvPr/>
            </p:nvCxnSpPr>
            <p:spPr>
              <a:xfrm flipH="1">
                <a:off x="9926277" y="1135586"/>
                <a:ext cx="1115732" cy="520804"/>
              </a:xfrm>
              <a:prstGeom prst="straightConnector1">
                <a:avLst/>
              </a:prstGeom>
              <a:ln w="12700">
                <a:solidFill>
                  <a:schemeClr val="tx1">
                    <a:lumMod val="65000"/>
                    <a:lumOff val="35000"/>
                  </a:schemeClr>
                </a:solidFill>
                <a:headEnd type="none" w="med" len="med"/>
                <a:tailEnd type="triangle" w="med" len="med"/>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230" name="Gerade Verbindung mit Pfeil 229"/>
              <p:cNvCxnSpPr>
                <a:cxnSpLocks/>
                <a:stCxn id="2" idx="2"/>
              </p:cNvCxnSpPr>
              <p:nvPr/>
            </p:nvCxnSpPr>
            <p:spPr>
              <a:xfrm flipH="1">
                <a:off x="10071101" y="1135586"/>
                <a:ext cx="970908" cy="802321"/>
              </a:xfrm>
              <a:prstGeom prst="straightConnector1">
                <a:avLst/>
              </a:prstGeom>
              <a:ln w="12700">
                <a:solidFill>
                  <a:schemeClr val="tx1">
                    <a:lumMod val="65000"/>
                    <a:lumOff val="35000"/>
                  </a:schemeClr>
                </a:solidFill>
                <a:headEnd type="none" w="med" len="med"/>
                <a:tailEnd type="triangle" w="med" len="med"/>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231" name="Gerade Verbindung mit Pfeil 230"/>
              <p:cNvCxnSpPr>
                <a:cxnSpLocks/>
                <a:stCxn id="2" idx="2"/>
              </p:cNvCxnSpPr>
              <p:nvPr/>
            </p:nvCxnSpPr>
            <p:spPr>
              <a:xfrm flipH="1">
                <a:off x="10428703" y="1135586"/>
                <a:ext cx="613306" cy="1150414"/>
              </a:xfrm>
              <a:prstGeom prst="straightConnector1">
                <a:avLst/>
              </a:prstGeom>
              <a:ln w="12700">
                <a:solidFill>
                  <a:schemeClr val="tx1">
                    <a:lumMod val="65000"/>
                    <a:lumOff val="35000"/>
                  </a:schemeClr>
                </a:solidFill>
                <a:headEnd type="none" w="med" len="med"/>
                <a:tailEnd type="triangle" w="med" len="med"/>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232" name="Gerade Verbindung mit Pfeil 231"/>
              <p:cNvCxnSpPr>
                <a:cxnSpLocks/>
                <a:stCxn id="2" idx="2"/>
              </p:cNvCxnSpPr>
              <p:nvPr/>
            </p:nvCxnSpPr>
            <p:spPr>
              <a:xfrm flipH="1">
                <a:off x="10919093" y="1135586"/>
                <a:ext cx="122916" cy="1750588"/>
              </a:xfrm>
              <a:prstGeom prst="straightConnector1">
                <a:avLst/>
              </a:prstGeom>
              <a:ln w="12700">
                <a:solidFill>
                  <a:schemeClr val="tx1">
                    <a:lumMod val="65000"/>
                    <a:lumOff val="35000"/>
                  </a:schemeClr>
                </a:solidFill>
                <a:headEnd type="none" w="med" len="med"/>
                <a:tailEnd type="triangle" w="med" len="med"/>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233" name="Gerade Verbindung mit Pfeil 232"/>
              <p:cNvCxnSpPr>
                <a:cxnSpLocks/>
                <a:stCxn id="2" idx="2"/>
              </p:cNvCxnSpPr>
              <p:nvPr/>
            </p:nvCxnSpPr>
            <p:spPr>
              <a:xfrm>
                <a:off x="11042009" y="1135586"/>
                <a:ext cx="504405" cy="3066555"/>
              </a:xfrm>
              <a:prstGeom prst="straightConnector1">
                <a:avLst/>
              </a:prstGeom>
              <a:ln w="12700">
                <a:solidFill>
                  <a:schemeClr val="tx1">
                    <a:lumMod val="65000"/>
                    <a:lumOff val="35000"/>
                  </a:schemeClr>
                </a:solidFill>
                <a:headEnd type="none" w="med" len="med"/>
                <a:tailEnd type="triangle" w="med" len="med"/>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sp>
            <p:nvSpPr>
              <p:cNvPr id="238" name="Textfeld 237"/>
              <p:cNvSpPr txBox="1">
                <a:spLocks noChangeAspect="1"/>
              </p:cNvSpPr>
              <p:nvPr/>
            </p:nvSpPr>
            <p:spPr>
              <a:xfrm>
                <a:off x="7324961" y="4984822"/>
                <a:ext cx="4352567" cy="1754326"/>
              </a:xfrm>
              <a:prstGeom prst="rect">
                <a:avLst/>
              </a:prstGeom>
              <a:solidFill>
                <a:srgbClr val="FFFFFF"/>
              </a:solidFill>
              <a:effectLst>
                <a:outerShdw blurRad="50800" dist="38100" algn="l" rotWithShape="0">
                  <a:prstClr val="black">
                    <a:alpha val="40000"/>
                  </a:prstClr>
                </a:outerShdw>
              </a:effectLst>
            </p:spPr>
            <p:txBody>
              <a:bodyPr wrap="square" rtlCol="0">
                <a:spAutoFit/>
              </a:bodyPr>
              <a:lstStyle/>
              <a:p>
                <a:pPr defTabSz="1219170"/>
                <a:r>
                  <a:rPr lang="en-GB" dirty="0">
                    <a:solidFill>
                      <a:prstClr val="black"/>
                    </a:solidFill>
                    <a:latin typeface="Arial"/>
                  </a:rPr>
                  <a:t> ●●</a:t>
                </a:r>
                <a:r>
                  <a:rPr lang="en-GB" dirty="0">
                    <a:solidFill>
                      <a:srgbClr val="C00000"/>
                    </a:solidFill>
                    <a:latin typeface="Arial"/>
                  </a:rPr>
                  <a:t>●</a:t>
                </a:r>
                <a:r>
                  <a:rPr lang="en-GB" dirty="0">
                    <a:solidFill>
                      <a:prstClr val="black"/>
                    </a:solidFill>
                    <a:latin typeface="Arial"/>
                  </a:rPr>
                  <a:t>  Candidate individuals (Selection Units). Cross each </a:t>
                </a:r>
                <a:r>
                  <a:rPr lang="en-GB" dirty="0">
                    <a:solidFill>
                      <a:srgbClr val="C00000"/>
                    </a:solidFill>
                    <a:latin typeface="Arial"/>
                  </a:rPr>
                  <a:t>candidate as father </a:t>
                </a:r>
                <a:r>
                  <a:rPr lang="en-GB" dirty="0">
                    <a:solidFill>
                      <a:prstClr val="black"/>
                    </a:solidFill>
                    <a:latin typeface="Arial"/>
                  </a:rPr>
                  <a:t>with a number of individuals of </a:t>
                </a:r>
                <a:r>
                  <a:rPr lang="en-GB" dirty="0">
                    <a:solidFill>
                      <a:prstClr val="black"/>
                    </a:solidFill>
                    <a:effectLst>
                      <a:outerShdw blurRad="38100" dist="38100" dir="2700000" algn="tl">
                        <a:srgbClr val="000000">
                          <a:alpha val="43137"/>
                        </a:srgbClr>
                      </a:outerShdw>
                    </a:effectLst>
                    <a:latin typeface="Arial"/>
                  </a:rPr>
                  <a:t>the</a:t>
                </a:r>
                <a:r>
                  <a:rPr lang="en-GB" dirty="0">
                    <a:solidFill>
                      <a:prstClr val="black"/>
                    </a:solidFill>
                    <a:latin typeface="Arial"/>
                  </a:rPr>
                  <a:t> </a:t>
                </a:r>
                <a:r>
                  <a:rPr lang="en-GB" dirty="0" err="1">
                    <a:solidFill>
                      <a:srgbClr val="FF5050"/>
                    </a:solidFill>
                    <a:latin typeface="Arial"/>
                  </a:rPr>
                  <a:t>fe</a:t>
                </a:r>
                <a:r>
                  <a:rPr lang="en-GB" dirty="0">
                    <a:solidFill>
                      <a:srgbClr val="FF5050"/>
                    </a:solidFill>
                    <a:latin typeface="Arial"/>
                  </a:rPr>
                  <a:t>-male tester</a:t>
                </a:r>
                <a:r>
                  <a:rPr lang="en-GB" dirty="0">
                    <a:solidFill>
                      <a:prstClr val="black"/>
                    </a:solidFill>
                    <a:latin typeface="Arial"/>
                  </a:rPr>
                  <a:t> to produce enough off-spring to test it in field (this then: Test Unit); number of candidates N=high)        </a:t>
                </a:r>
              </a:p>
            </p:txBody>
          </p:sp>
          <p:grpSp>
            <p:nvGrpSpPr>
              <p:cNvPr id="16" name="Group 15">
                <a:extLst>
                  <a:ext uri="{FF2B5EF4-FFF2-40B4-BE49-F238E27FC236}">
                    <a16:creationId xmlns:a16="http://schemas.microsoft.com/office/drawing/2014/main" id="{740391A2-F532-492F-B44F-652A4B6894CF}"/>
                  </a:ext>
                </a:extLst>
              </p:cNvPr>
              <p:cNvGrpSpPr/>
              <p:nvPr/>
            </p:nvGrpSpPr>
            <p:grpSpPr>
              <a:xfrm>
                <a:off x="8451818" y="2365026"/>
                <a:ext cx="3279486" cy="2296148"/>
                <a:chOff x="8438209" y="2365026"/>
                <a:chExt cx="3293095" cy="2227277"/>
              </a:xfrm>
            </p:grpSpPr>
            <p:grpSp>
              <p:nvGrpSpPr>
                <p:cNvPr id="224" name="Group 223">
                  <a:extLst>
                    <a:ext uri="{FF2B5EF4-FFF2-40B4-BE49-F238E27FC236}">
                      <a16:creationId xmlns:a16="http://schemas.microsoft.com/office/drawing/2014/main" id="{9D1A4D8D-D2A9-4828-AB86-633126895BA2}"/>
                    </a:ext>
                  </a:extLst>
                </p:cNvPr>
                <p:cNvGrpSpPr/>
                <p:nvPr/>
              </p:nvGrpSpPr>
              <p:grpSpPr>
                <a:xfrm rot="3200852">
                  <a:off x="8637176" y="4264220"/>
                  <a:ext cx="129116" cy="527049"/>
                  <a:chOff x="11343585" y="802478"/>
                  <a:chExt cx="129116" cy="527049"/>
                </a:xfrm>
              </p:grpSpPr>
              <p:sp>
                <p:nvSpPr>
                  <p:cNvPr id="228" name="Rectangle 1352">
                    <a:extLst>
                      <a:ext uri="{FF2B5EF4-FFF2-40B4-BE49-F238E27FC236}">
                        <a16:creationId xmlns:a16="http://schemas.microsoft.com/office/drawing/2014/main" id="{782043CB-A9AF-4B32-A236-ACA5DB026AEF}"/>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34" name="AutoShape 1353">
                    <a:extLst>
                      <a:ext uri="{FF2B5EF4-FFF2-40B4-BE49-F238E27FC236}">
                        <a16:creationId xmlns:a16="http://schemas.microsoft.com/office/drawing/2014/main" id="{ADE4C8E5-E942-42B1-81D1-D4B8B3FD3F26}"/>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5" name="AutoShape 1354">
                    <a:extLst>
                      <a:ext uri="{FF2B5EF4-FFF2-40B4-BE49-F238E27FC236}">
                        <a16:creationId xmlns:a16="http://schemas.microsoft.com/office/drawing/2014/main" id="{C9EAEE49-ED21-4FB0-8E8A-520E48A82F5B}"/>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6" name="AutoShape 1355">
                    <a:extLst>
                      <a:ext uri="{FF2B5EF4-FFF2-40B4-BE49-F238E27FC236}">
                        <a16:creationId xmlns:a16="http://schemas.microsoft.com/office/drawing/2014/main" id="{BC1EA886-3A05-47AF-B002-3F2BE0688BAC}"/>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237" name="Group 236">
                  <a:extLst>
                    <a:ext uri="{FF2B5EF4-FFF2-40B4-BE49-F238E27FC236}">
                      <a16:creationId xmlns:a16="http://schemas.microsoft.com/office/drawing/2014/main" id="{2D5FE621-9F03-4D20-A781-A91137052F45}"/>
                    </a:ext>
                  </a:extLst>
                </p:cNvPr>
                <p:cNvGrpSpPr/>
                <p:nvPr/>
              </p:nvGrpSpPr>
              <p:grpSpPr>
                <a:xfrm rot="3200852">
                  <a:off x="9033409" y="3984501"/>
                  <a:ext cx="181459" cy="527049"/>
                  <a:chOff x="11343583" y="802478"/>
                  <a:chExt cx="181459" cy="527049"/>
                </a:xfrm>
              </p:grpSpPr>
              <p:sp>
                <p:nvSpPr>
                  <p:cNvPr id="243" name="Rectangle 1352">
                    <a:extLst>
                      <a:ext uri="{FF2B5EF4-FFF2-40B4-BE49-F238E27FC236}">
                        <a16:creationId xmlns:a16="http://schemas.microsoft.com/office/drawing/2014/main" id="{0EFF624E-6F16-4CEC-AF5A-16FF89DA1FED}"/>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44" name="AutoShape 1353">
                    <a:extLst>
                      <a:ext uri="{FF2B5EF4-FFF2-40B4-BE49-F238E27FC236}">
                        <a16:creationId xmlns:a16="http://schemas.microsoft.com/office/drawing/2014/main" id="{E6ECC1A6-BB1C-4B7B-9AD3-60613DC0423A}"/>
                      </a:ext>
                    </a:extLst>
                  </p:cNvPr>
                  <p:cNvSpPr>
                    <a:spLocks noChangeAspect="1" noChangeArrowheads="1"/>
                  </p:cNvSpPr>
                  <p:nvPr/>
                </p:nvSpPr>
                <p:spPr bwMode="auto">
                  <a:xfrm>
                    <a:off x="11343583" y="845349"/>
                    <a:ext cx="181459" cy="180747"/>
                  </a:xfrm>
                  <a:prstGeom prst="triangle">
                    <a:avLst>
                      <a:gd name="adj" fmla="val 50000"/>
                    </a:avLst>
                  </a:prstGeom>
                  <a:solidFill>
                    <a:srgbClr val="FF5050"/>
                  </a:solidFill>
                  <a:ln w="9525"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5" name="AutoShape 1354">
                    <a:extLst>
                      <a:ext uri="{FF2B5EF4-FFF2-40B4-BE49-F238E27FC236}">
                        <a16:creationId xmlns:a16="http://schemas.microsoft.com/office/drawing/2014/main" id="{8FF33BB9-61DB-4CAF-95E5-2B3D45694E3E}"/>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6" name="AutoShape 1355">
                    <a:extLst>
                      <a:ext uri="{FF2B5EF4-FFF2-40B4-BE49-F238E27FC236}">
                        <a16:creationId xmlns:a16="http://schemas.microsoft.com/office/drawing/2014/main" id="{BC04713B-CC12-4BA4-B7C4-460A79713BC3}"/>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247" name="Group 246">
                  <a:extLst>
                    <a:ext uri="{FF2B5EF4-FFF2-40B4-BE49-F238E27FC236}">
                      <a16:creationId xmlns:a16="http://schemas.microsoft.com/office/drawing/2014/main" id="{0B72BBC2-D74F-4662-A4CC-049DED80A604}"/>
                    </a:ext>
                  </a:extLst>
                </p:cNvPr>
                <p:cNvGrpSpPr/>
                <p:nvPr/>
              </p:nvGrpSpPr>
              <p:grpSpPr>
                <a:xfrm rot="3200852">
                  <a:off x="9426349" y="3686770"/>
                  <a:ext cx="202430" cy="551022"/>
                  <a:chOff x="11343585" y="802478"/>
                  <a:chExt cx="202430" cy="551022"/>
                </a:xfrm>
              </p:grpSpPr>
              <p:sp>
                <p:nvSpPr>
                  <p:cNvPr id="248" name="Rectangle 1352">
                    <a:extLst>
                      <a:ext uri="{FF2B5EF4-FFF2-40B4-BE49-F238E27FC236}">
                        <a16:creationId xmlns:a16="http://schemas.microsoft.com/office/drawing/2014/main" id="{B2008C76-2712-4AA5-9067-BB0C083ABDD8}"/>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49" name="AutoShape 1353">
                    <a:extLst>
                      <a:ext uri="{FF2B5EF4-FFF2-40B4-BE49-F238E27FC236}">
                        <a16:creationId xmlns:a16="http://schemas.microsoft.com/office/drawing/2014/main" id="{164BEC62-5D55-44AF-9CB3-79104FEFFF3C}"/>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0" name="AutoShape 1354">
                    <a:extLst>
                      <a:ext uri="{FF2B5EF4-FFF2-40B4-BE49-F238E27FC236}">
                        <a16:creationId xmlns:a16="http://schemas.microsoft.com/office/drawing/2014/main" id="{5709D95D-875F-4A3D-81B0-6B7F4DA37F99}"/>
                      </a:ext>
                    </a:extLst>
                  </p:cNvPr>
                  <p:cNvSpPr>
                    <a:spLocks noChangeAspect="1" noChangeArrowheads="1"/>
                  </p:cNvSpPr>
                  <p:nvPr/>
                </p:nvSpPr>
                <p:spPr bwMode="auto">
                  <a:xfrm>
                    <a:off x="11351179" y="1004219"/>
                    <a:ext cx="181458" cy="180747"/>
                  </a:xfrm>
                  <a:prstGeom prst="triangle">
                    <a:avLst>
                      <a:gd name="adj" fmla="val 50000"/>
                    </a:avLst>
                  </a:prstGeom>
                  <a:solidFill>
                    <a:srgbClr val="FF5050"/>
                  </a:solidFill>
                  <a:ln w="9525"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1" name="AutoShape 1355">
                    <a:extLst>
                      <a:ext uri="{FF2B5EF4-FFF2-40B4-BE49-F238E27FC236}">
                        <a16:creationId xmlns:a16="http://schemas.microsoft.com/office/drawing/2014/main" id="{0F063BE7-D91F-4F57-ADFB-355804DF5967}"/>
                      </a:ext>
                    </a:extLst>
                  </p:cNvPr>
                  <p:cNvSpPr>
                    <a:spLocks noChangeAspect="1" noChangeArrowheads="1"/>
                  </p:cNvSpPr>
                  <p:nvPr/>
                </p:nvSpPr>
                <p:spPr bwMode="auto">
                  <a:xfrm>
                    <a:off x="11364556" y="1172753"/>
                    <a:ext cx="181459" cy="180747"/>
                  </a:xfrm>
                  <a:prstGeom prst="triangle">
                    <a:avLst>
                      <a:gd name="adj" fmla="val 50000"/>
                    </a:avLst>
                  </a:prstGeom>
                  <a:solidFill>
                    <a:srgbClr val="FF5050"/>
                  </a:solidFill>
                  <a:ln w="9525"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252" name="Group 251">
                  <a:extLst>
                    <a:ext uri="{FF2B5EF4-FFF2-40B4-BE49-F238E27FC236}">
                      <a16:creationId xmlns:a16="http://schemas.microsoft.com/office/drawing/2014/main" id="{4707EBBF-4D04-4F88-985D-E5D6D180AE50}"/>
                    </a:ext>
                  </a:extLst>
                </p:cNvPr>
                <p:cNvGrpSpPr/>
                <p:nvPr/>
              </p:nvGrpSpPr>
              <p:grpSpPr>
                <a:xfrm rot="3200852">
                  <a:off x="9823610" y="3364939"/>
                  <a:ext cx="129116" cy="527049"/>
                  <a:chOff x="11343585" y="802478"/>
                  <a:chExt cx="129116" cy="527049"/>
                </a:xfrm>
              </p:grpSpPr>
              <p:sp>
                <p:nvSpPr>
                  <p:cNvPr id="253" name="Rectangle 1352">
                    <a:extLst>
                      <a:ext uri="{FF2B5EF4-FFF2-40B4-BE49-F238E27FC236}">
                        <a16:creationId xmlns:a16="http://schemas.microsoft.com/office/drawing/2014/main" id="{BF672BC0-A83E-4C4E-98F4-FBAD0C8133AF}"/>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54" name="AutoShape 1353">
                    <a:extLst>
                      <a:ext uri="{FF2B5EF4-FFF2-40B4-BE49-F238E27FC236}">
                        <a16:creationId xmlns:a16="http://schemas.microsoft.com/office/drawing/2014/main" id="{33A5B99D-2CB5-4719-A4CA-F9A3389E351D}"/>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5" name="AutoShape 1354">
                    <a:extLst>
                      <a:ext uri="{FF2B5EF4-FFF2-40B4-BE49-F238E27FC236}">
                        <a16:creationId xmlns:a16="http://schemas.microsoft.com/office/drawing/2014/main" id="{D87816BC-5449-4E39-8766-1DCB5DC162E1}"/>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6" name="AutoShape 1355">
                    <a:extLst>
                      <a:ext uri="{FF2B5EF4-FFF2-40B4-BE49-F238E27FC236}">
                        <a16:creationId xmlns:a16="http://schemas.microsoft.com/office/drawing/2014/main" id="{56959E40-9548-4D51-9FBD-68B8838FC5C4}"/>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257" name="Group 256">
                  <a:extLst>
                    <a:ext uri="{FF2B5EF4-FFF2-40B4-BE49-F238E27FC236}">
                      <a16:creationId xmlns:a16="http://schemas.microsoft.com/office/drawing/2014/main" id="{D4F6FC1C-39E7-492A-A1A3-093A464B3931}"/>
                    </a:ext>
                  </a:extLst>
                </p:cNvPr>
                <p:cNvGrpSpPr/>
                <p:nvPr/>
              </p:nvGrpSpPr>
              <p:grpSpPr>
                <a:xfrm rot="3200852">
                  <a:off x="10205152" y="3069030"/>
                  <a:ext cx="129116" cy="527049"/>
                  <a:chOff x="11343585" y="802478"/>
                  <a:chExt cx="129116" cy="527049"/>
                </a:xfrm>
              </p:grpSpPr>
              <p:sp>
                <p:nvSpPr>
                  <p:cNvPr id="258" name="Rectangle 1352">
                    <a:extLst>
                      <a:ext uri="{FF2B5EF4-FFF2-40B4-BE49-F238E27FC236}">
                        <a16:creationId xmlns:a16="http://schemas.microsoft.com/office/drawing/2014/main" id="{44C379CF-8378-4205-96FE-FA2F628A15AF}"/>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59" name="AutoShape 1353">
                    <a:extLst>
                      <a:ext uri="{FF2B5EF4-FFF2-40B4-BE49-F238E27FC236}">
                        <a16:creationId xmlns:a16="http://schemas.microsoft.com/office/drawing/2014/main" id="{D1B57770-A3FE-48AF-AF57-DCB7832E85DF}"/>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0" name="AutoShape 1354">
                    <a:extLst>
                      <a:ext uri="{FF2B5EF4-FFF2-40B4-BE49-F238E27FC236}">
                        <a16:creationId xmlns:a16="http://schemas.microsoft.com/office/drawing/2014/main" id="{7D9E8C0C-183A-422F-B67C-BF6C03A206B3}"/>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1" name="AutoShape 1355">
                    <a:extLst>
                      <a:ext uri="{FF2B5EF4-FFF2-40B4-BE49-F238E27FC236}">
                        <a16:creationId xmlns:a16="http://schemas.microsoft.com/office/drawing/2014/main" id="{66864D02-62EB-450E-92D4-775671746381}"/>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287" name="Group 286">
                  <a:extLst>
                    <a:ext uri="{FF2B5EF4-FFF2-40B4-BE49-F238E27FC236}">
                      <a16:creationId xmlns:a16="http://schemas.microsoft.com/office/drawing/2014/main" id="{E3FB30D9-6278-4C89-8398-27E8487396D3}"/>
                    </a:ext>
                  </a:extLst>
                </p:cNvPr>
                <p:cNvGrpSpPr/>
                <p:nvPr/>
              </p:nvGrpSpPr>
              <p:grpSpPr>
                <a:xfrm rot="3200852">
                  <a:off x="10589656" y="2768083"/>
                  <a:ext cx="129116" cy="527049"/>
                  <a:chOff x="11343585" y="802478"/>
                  <a:chExt cx="129116" cy="527049"/>
                </a:xfrm>
              </p:grpSpPr>
              <p:sp>
                <p:nvSpPr>
                  <p:cNvPr id="288" name="Rectangle 1352">
                    <a:extLst>
                      <a:ext uri="{FF2B5EF4-FFF2-40B4-BE49-F238E27FC236}">
                        <a16:creationId xmlns:a16="http://schemas.microsoft.com/office/drawing/2014/main" id="{426D427C-1D19-47A5-B507-4E08A2744787}"/>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89" name="AutoShape 1353">
                    <a:extLst>
                      <a:ext uri="{FF2B5EF4-FFF2-40B4-BE49-F238E27FC236}">
                        <a16:creationId xmlns:a16="http://schemas.microsoft.com/office/drawing/2014/main" id="{01B0AB5A-97EC-4936-85AD-7D2553BBC775}"/>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90" name="AutoShape 1354">
                    <a:extLst>
                      <a:ext uri="{FF2B5EF4-FFF2-40B4-BE49-F238E27FC236}">
                        <a16:creationId xmlns:a16="http://schemas.microsoft.com/office/drawing/2014/main" id="{0407A65F-4B7C-4618-9463-E890A1F048ED}"/>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91" name="AutoShape 1355">
                    <a:extLst>
                      <a:ext uri="{FF2B5EF4-FFF2-40B4-BE49-F238E27FC236}">
                        <a16:creationId xmlns:a16="http://schemas.microsoft.com/office/drawing/2014/main" id="{F47F64A8-EC73-42CE-AF2F-EF07ADE64750}"/>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292" name="Group 291">
                  <a:extLst>
                    <a:ext uri="{FF2B5EF4-FFF2-40B4-BE49-F238E27FC236}">
                      <a16:creationId xmlns:a16="http://schemas.microsoft.com/office/drawing/2014/main" id="{7EA94F44-5B75-4424-A7BF-03EB0CD6318A}"/>
                    </a:ext>
                  </a:extLst>
                </p:cNvPr>
                <p:cNvGrpSpPr/>
                <p:nvPr/>
              </p:nvGrpSpPr>
              <p:grpSpPr>
                <a:xfrm rot="3200852">
                  <a:off x="10996438" y="2467369"/>
                  <a:ext cx="129116" cy="527049"/>
                  <a:chOff x="11343585" y="802478"/>
                  <a:chExt cx="129116" cy="527049"/>
                </a:xfrm>
              </p:grpSpPr>
              <p:sp>
                <p:nvSpPr>
                  <p:cNvPr id="293" name="Rectangle 1352">
                    <a:extLst>
                      <a:ext uri="{FF2B5EF4-FFF2-40B4-BE49-F238E27FC236}">
                        <a16:creationId xmlns:a16="http://schemas.microsoft.com/office/drawing/2014/main" id="{F14DFCD5-ADB3-4F1E-9706-67C13C464BCA}"/>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94" name="AutoShape 1353">
                    <a:extLst>
                      <a:ext uri="{FF2B5EF4-FFF2-40B4-BE49-F238E27FC236}">
                        <a16:creationId xmlns:a16="http://schemas.microsoft.com/office/drawing/2014/main" id="{0F88690F-C325-433D-AEC9-12C8A8C8CC84}"/>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95" name="AutoShape 1354">
                    <a:extLst>
                      <a:ext uri="{FF2B5EF4-FFF2-40B4-BE49-F238E27FC236}">
                        <a16:creationId xmlns:a16="http://schemas.microsoft.com/office/drawing/2014/main" id="{902AC8B1-D7B4-404F-A235-C36FEBB524E8}"/>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96" name="AutoShape 1355">
                    <a:extLst>
                      <a:ext uri="{FF2B5EF4-FFF2-40B4-BE49-F238E27FC236}">
                        <a16:creationId xmlns:a16="http://schemas.microsoft.com/office/drawing/2014/main" id="{9E265F12-8CB2-441E-A1F6-325F8E9CB19D}"/>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297" name="Group 296">
                  <a:extLst>
                    <a:ext uri="{FF2B5EF4-FFF2-40B4-BE49-F238E27FC236}">
                      <a16:creationId xmlns:a16="http://schemas.microsoft.com/office/drawing/2014/main" id="{818EC00C-52E0-4035-8DEC-6D84029FCCEA}"/>
                    </a:ext>
                  </a:extLst>
                </p:cNvPr>
                <p:cNvGrpSpPr/>
                <p:nvPr/>
              </p:nvGrpSpPr>
              <p:grpSpPr>
                <a:xfrm rot="3200852">
                  <a:off x="11403222" y="2166059"/>
                  <a:ext cx="129116" cy="527049"/>
                  <a:chOff x="11343585" y="802478"/>
                  <a:chExt cx="129116" cy="527049"/>
                </a:xfrm>
              </p:grpSpPr>
              <p:sp>
                <p:nvSpPr>
                  <p:cNvPr id="298" name="Rectangle 1352">
                    <a:extLst>
                      <a:ext uri="{FF2B5EF4-FFF2-40B4-BE49-F238E27FC236}">
                        <a16:creationId xmlns:a16="http://schemas.microsoft.com/office/drawing/2014/main" id="{4A0EF54B-610C-47EA-8D0B-8919FE26932A}"/>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99" name="AutoShape 1353">
                    <a:extLst>
                      <a:ext uri="{FF2B5EF4-FFF2-40B4-BE49-F238E27FC236}">
                        <a16:creationId xmlns:a16="http://schemas.microsoft.com/office/drawing/2014/main" id="{27405D8F-D85E-48EC-94C9-37754F305AB9}"/>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00" name="AutoShape 1354">
                    <a:extLst>
                      <a:ext uri="{FF2B5EF4-FFF2-40B4-BE49-F238E27FC236}">
                        <a16:creationId xmlns:a16="http://schemas.microsoft.com/office/drawing/2014/main" id="{8B6C3933-A7B6-4CF2-ACD4-9DCFD6AC13DF}"/>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01" name="AutoShape 1355">
                    <a:extLst>
                      <a:ext uri="{FF2B5EF4-FFF2-40B4-BE49-F238E27FC236}">
                        <a16:creationId xmlns:a16="http://schemas.microsoft.com/office/drawing/2014/main" id="{919ACFC4-BFAF-4617-A131-49C547CEB262}"/>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grpSp>
            <p:nvGrpSpPr>
              <p:cNvPr id="312" name="Group 311">
                <a:extLst>
                  <a:ext uri="{FF2B5EF4-FFF2-40B4-BE49-F238E27FC236}">
                    <a16:creationId xmlns:a16="http://schemas.microsoft.com/office/drawing/2014/main" id="{78C43B6A-CDCA-4AD2-85DB-D726F895042B}"/>
                  </a:ext>
                </a:extLst>
              </p:cNvPr>
              <p:cNvGrpSpPr/>
              <p:nvPr/>
            </p:nvGrpSpPr>
            <p:grpSpPr>
              <a:xfrm rot="580210">
                <a:off x="7505267" y="1446246"/>
                <a:ext cx="3857364" cy="2723351"/>
                <a:chOff x="8438214" y="2365026"/>
                <a:chExt cx="3293090" cy="2227285"/>
              </a:xfrm>
            </p:grpSpPr>
            <p:grpSp>
              <p:nvGrpSpPr>
                <p:cNvPr id="313" name="Group 312">
                  <a:extLst>
                    <a:ext uri="{FF2B5EF4-FFF2-40B4-BE49-F238E27FC236}">
                      <a16:creationId xmlns:a16="http://schemas.microsoft.com/office/drawing/2014/main" id="{F6914A10-88D7-4271-AE77-8796307ADECF}"/>
                    </a:ext>
                  </a:extLst>
                </p:cNvPr>
                <p:cNvGrpSpPr/>
                <p:nvPr/>
              </p:nvGrpSpPr>
              <p:grpSpPr>
                <a:xfrm rot="3200852">
                  <a:off x="8637181" y="4264228"/>
                  <a:ext cx="129116" cy="527049"/>
                  <a:chOff x="11343585" y="802478"/>
                  <a:chExt cx="129116" cy="527049"/>
                </a:xfrm>
              </p:grpSpPr>
              <p:sp>
                <p:nvSpPr>
                  <p:cNvPr id="349" name="Rectangle 1352">
                    <a:extLst>
                      <a:ext uri="{FF2B5EF4-FFF2-40B4-BE49-F238E27FC236}">
                        <a16:creationId xmlns:a16="http://schemas.microsoft.com/office/drawing/2014/main" id="{2E5E4EF3-3EC7-4DF7-B385-850F1393BAD3}"/>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50" name="AutoShape 1353">
                    <a:extLst>
                      <a:ext uri="{FF2B5EF4-FFF2-40B4-BE49-F238E27FC236}">
                        <a16:creationId xmlns:a16="http://schemas.microsoft.com/office/drawing/2014/main" id="{4A33D5B0-5921-4D6E-8C69-A90B079193A5}"/>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1" name="AutoShape 1354">
                    <a:extLst>
                      <a:ext uri="{FF2B5EF4-FFF2-40B4-BE49-F238E27FC236}">
                        <a16:creationId xmlns:a16="http://schemas.microsoft.com/office/drawing/2014/main" id="{77485511-582E-4EB4-BA7C-29F49EF4EE6A}"/>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2" name="AutoShape 1355">
                    <a:extLst>
                      <a:ext uri="{FF2B5EF4-FFF2-40B4-BE49-F238E27FC236}">
                        <a16:creationId xmlns:a16="http://schemas.microsoft.com/office/drawing/2014/main" id="{5335333A-FB82-4429-845D-586CEC4F1DFF}"/>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14" name="Group 313">
                  <a:extLst>
                    <a:ext uri="{FF2B5EF4-FFF2-40B4-BE49-F238E27FC236}">
                      <a16:creationId xmlns:a16="http://schemas.microsoft.com/office/drawing/2014/main" id="{F5B9314D-6DD3-43DC-AC83-C2301A1257EC}"/>
                    </a:ext>
                  </a:extLst>
                </p:cNvPr>
                <p:cNvGrpSpPr/>
                <p:nvPr/>
              </p:nvGrpSpPr>
              <p:grpSpPr>
                <a:xfrm rot="3200852">
                  <a:off x="9043963" y="3963512"/>
                  <a:ext cx="129116" cy="527049"/>
                  <a:chOff x="11343585" y="802478"/>
                  <a:chExt cx="129116" cy="527049"/>
                </a:xfrm>
              </p:grpSpPr>
              <p:sp>
                <p:nvSpPr>
                  <p:cNvPr id="345" name="Rectangle 1352">
                    <a:extLst>
                      <a:ext uri="{FF2B5EF4-FFF2-40B4-BE49-F238E27FC236}">
                        <a16:creationId xmlns:a16="http://schemas.microsoft.com/office/drawing/2014/main" id="{ACD60CAB-C8AC-40BF-9588-CB2BCEEFD8C9}"/>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46" name="AutoShape 1353">
                    <a:extLst>
                      <a:ext uri="{FF2B5EF4-FFF2-40B4-BE49-F238E27FC236}">
                        <a16:creationId xmlns:a16="http://schemas.microsoft.com/office/drawing/2014/main" id="{39792067-8503-4A24-907E-F61512F4A131}"/>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7" name="AutoShape 1354">
                    <a:extLst>
                      <a:ext uri="{FF2B5EF4-FFF2-40B4-BE49-F238E27FC236}">
                        <a16:creationId xmlns:a16="http://schemas.microsoft.com/office/drawing/2014/main" id="{BD20950E-B66F-48AF-A9EF-21AB6C611264}"/>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8" name="AutoShape 1355">
                    <a:extLst>
                      <a:ext uri="{FF2B5EF4-FFF2-40B4-BE49-F238E27FC236}">
                        <a16:creationId xmlns:a16="http://schemas.microsoft.com/office/drawing/2014/main" id="{54E2527E-B990-4886-9761-FF66B28D04C1}"/>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15" name="Group 314">
                  <a:extLst>
                    <a:ext uri="{FF2B5EF4-FFF2-40B4-BE49-F238E27FC236}">
                      <a16:creationId xmlns:a16="http://schemas.microsoft.com/office/drawing/2014/main" id="{BD152129-E579-4878-9C2E-EA02FCBFC810}"/>
                    </a:ext>
                  </a:extLst>
                </p:cNvPr>
                <p:cNvGrpSpPr/>
                <p:nvPr/>
              </p:nvGrpSpPr>
              <p:grpSpPr>
                <a:xfrm rot="3200852">
                  <a:off x="9450744" y="3662198"/>
                  <a:ext cx="129116" cy="527049"/>
                  <a:chOff x="11343585" y="802478"/>
                  <a:chExt cx="129116" cy="527049"/>
                </a:xfrm>
              </p:grpSpPr>
              <p:sp>
                <p:nvSpPr>
                  <p:cNvPr id="341" name="Rectangle 1352">
                    <a:extLst>
                      <a:ext uri="{FF2B5EF4-FFF2-40B4-BE49-F238E27FC236}">
                        <a16:creationId xmlns:a16="http://schemas.microsoft.com/office/drawing/2014/main" id="{38ACCC6E-5E11-43BC-ABB6-5E764B7CC45E}"/>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42" name="AutoShape 1353">
                    <a:extLst>
                      <a:ext uri="{FF2B5EF4-FFF2-40B4-BE49-F238E27FC236}">
                        <a16:creationId xmlns:a16="http://schemas.microsoft.com/office/drawing/2014/main" id="{433028A7-2962-488A-A3D9-93E1D283DCEF}"/>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3" name="AutoShape 1354">
                    <a:extLst>
                      <a:ext uri="{FF2B5EF4-FFF2-40B4-BE49-F238E27FC236}">
                        <a16:creationId xmlns:a16="http://schemas.microsoft.com/office/drawing/2014/main" id="{FB7AF9D7-8760-4CA2-9567-E064549712E5}"/>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4" name="AutoShape 1355">
                    <a:extLst>
                      <a:ext uri="{FF2B5EF4-FFF2-40B4-BE49-F238E27FC236}">
                        <a16:creationId xmlns:a16="http://schemas.microsoft.com/office/drawing/2014/main" id="{A171AE9C-9D50-4E7F-9DE1-69505551EE30}"/>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16" name="Group 315">
                  <a:extLst>
                    <a:ext uri="{FF2B5EF4-FFF2-40B4-BE49-F238E27FC236}">
                      <a16:creationId xmlns:a16="http://schemas.microsoft.com/office/drawing/2014/main" id="{55FEB4AA-23E8-48A9-BCA3-B95E2A892EDB}"/>
                    </a:ext>
                  </a:extLst>
                </p:cNvPr>
                <p:cNvGrpSpPr/>
                <p:nvPr/>
              </p:nvGrpSpPr>
              <p:grpSpPr>
                <a:xfrm rot="3200852">
                  <a:off x="9823617" y="3364944"/>
                  <a:ext cx="129116" cy="527049"/>
                  <a:chOff x="11343585" y="802478"/>
                  <a:chExt cx="129116" cy="527049"/>
                </a:xfrm>
              </p:grpSpPr>
              <p:sp>
                <p:nvSpPr>
                  <p:cNvPr id="337" name="Rectangle 1352">
                    <a:extLst>
                      <a:ext uri="{FF2B5EF4-FFF2-40B4-BE49-F238E27FC236}">
                        <a16:creationId xmlns:a16="http://schemas.microsoft.com/office/drawing/2014/main" id="{48390EB8-3C2B-4D7A-9373-6B70B5F1F541}"/>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38" name="AutoShape 1353">
                    <a:extLst>
                      <a:ext uri="{FF2B5EF4-FFF2-40B4-BE49-F238E27FC236}">
                        <a16:creationId xmlns:a16="http://schemas.microsoft.com/office/drawing/2014/main" id="{B5A93EB2-18A7-459C-947D-F6C4511A4BA1}"/>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9" name="AutoShape 1354">
                    <a:extLst>
                      <a:ext uri="{FF2B5EF4-FFF2-40B4-BE49-F238E27FC236}">
                        <a16:creationId xmlns:a16="http://schemas.microsoft.com/office/drawing/2014/main" id="{B120A440-3D92-4028-9639-6111DBDE12B0}"/>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0" name="AutoShape 1355">
                    <a:extLst>
                      <a:ext uri="{FF2B5EF4-FFF2-40B4-BE49-F238E27FC236}">
                        <a16:creationId xmlns:a16="http://schemas.microsoft.com/office/drawing/2014/main" id="{E9E10619-DDB2-404E-92B0-9F7605EFBC6F}"/>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17" name="Group 316">
                  <a:extLst>
                    <a:ext uri="{FF2B5EF4-FFF2-40B4-BE49-F238E27FC236}">
                      <a16:creationId xmlns:a16="http://schemas.microsoft.com/office/drawing/2014/main" id="{F1B49824-FE03-40BF-A1F8-22A73BFE31C3}"/>
                    </a:ext>
                  </a:extLst>
                </p:cNvPr>
                <p:cNvGrpSpPr/>
                <p:nvPr/>
              </p:nvGrpSpPr>
              <p:grpSpPr>
                <a:xfrm rot="3200852">
                  <a:off x="10205161" y="3069035"/>
                  <a:ext cx="129116" cy="527049"/>
                  <a:chOff x="11343585" y="802478"/>
                  <a:chExt cx="129116" cy="527049"/>
                </a:xfrm>
              </p:grpSpPr>
              <p:sp>
                <p:nvSpPr>
                  <p:cNvPr id="333" name="Rectangle 1352">
                    <a:extLst>
                      <a:ext uri="{FF2B5EF4-FFF2-40B4-BE49-F238E27FC236}">
                        <a16:creationId xmlns:a16="http://schemas.microsoft.com/office/drawing/2014/main" id="{0887445C-880D-48FF-B667-E91DD4AF8223}"/>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34" name="AutoShape 1353">
                    <a:extLst>
                      <a:ext uri="{FF2B5EF4-FFF2-40B4-BE49-F238E27FC236}">
                        <a16:creationId xmlns:a16="http://schemas.microsoft.com/office/drawing/2014/main" id="{F6E62675-AB16-4C72-AB0F-F1C1E4AA8B8B}"/>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5" name="AutoShape 1354">
                    <a:extLst>
                      <a:ext uri="{FF2B5EF4-FFF2-40B4-BE49-F238E27FC236}">
                        <a16:creationId xmlns:a16="http://schemas.microsoft.com/office/drawing/2014/main" id="{8D74BDC6-E1D3-410F-9982-D449A6C33453}"/>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6" name="AutoShape 1355">
                    <a:extLst>
                      <a:ext uri="{FF2B5EF4-FFF2-40B4-BE49-F238E27FC236}">
                        <a16:creationId xmlns:a16="http://schemas.microsoft.com/office/drawing/2014/main" id="{3851E5ED-7CF1-40DA-8D64-BFF765A90C01}"/>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18" name="Group 317">
                  <a:extLst>
                    <a:ext uri="{FF2B5EF4-FFF2-40B4-BE49-F238E27FC236}">
                      <a16:creationId xmlns:a16="http://schemas.microsoft.com/office/drawing/2014/main" id="{2EDCF1A9-BABD-417A-AFDC-F6916CC15589}"/>
                    </a:ext>
                  </a:extLst>
                </p:cNvPr>
                <p:cNvGrpSpPr/>
                <p:nvPr/>
              </p:nvGrpSpPr>
              <p:grpSpPr>
                <a:xfrm rot="3200852">
                  <a:off x="10589668" y="2768086"/>
                  <a:ext cx="129116" cy="527049"/>
                  <a:chOff x="11343585" y="802478"/>
                  <a:chExt cx="129116" cy="527049"/>
                </a:xfrm>
              </p:grpSpPr>
              <p:sp>
                <p:nvSpPr>
                  <p:cNvPr id="329" name="Rectangle 1352">
                    <a:extLst>
                      <a:ext uri="{FF2B5EF4-FFF2-40B4-BE49-F238E27FC236}">
                        <a16:creationId xmlns:a16="http://schemas.microsoft.com/office/drawing/2014/main" id="{EB9DD260-2357-48BD-8E2F-F3740241D168}"/>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30" name="AutoShape 1353">
                    <a:extLst>
                      <a:ext uri="{FF2B5EF4-FFF2-40B4-BE49-F238E27FC236}">
                        <a16:creationId xmlns:a16="http://schemas.microsoft.com/office/drawing/2014/main" id="{775004F1-3857-427D-923B-7B3DB7543A7F}"/>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1" name="AutoShape 1354">
                    <a:extLst>
                      <a:ext uri="{FF2B5EF4-FFF2-40B4-BE49-F238E27FC236}">
                        <a16:creationId xmlns:a16="http://schemas.microsoft.com/office/drawing/2014/main" id="{77D3CDD0-7E41-4479-ACBC-4ED47340B7E9}"/>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2" name="AutoShape 1355">
                    <a:extLst>
                      <a:ext uri="{FF2B5EF4-FFF2-40B4-BE49-F238E27FC236}">
                        <a16:creationId xmlns:a16="http://schemas.microsoft.com/office/drawing/2014/main" id="{D5B80B37-EDE2-4297-98FD-4DA4F53BBBE3}"/>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19" name="Group 318">
                  <a:extLst>
                    <a:ext uri="{FF2B5EF4-FFF2-40B4-BE49-F238E27FC236}">
                      <a16:creationId xmlns:a16="http://schemas.microsoft.com/office/drawing/2014/main" id="{5FF3796E-9A54-4094-9ABE-56EE91BEBAC9}"/>
                    </a:ext>
                  </a:extLst>
                </p:cNvPr>
                <p:cNvGrpSpPr/>
                <p:nvPr/>
              </p:nvGrpSpPr>
              <p:grpSpPr>
                <a:xfrm rot="3200852">
                  <a:off x="10996446" y="2467369"/>
                  <a:ext cx="129116" cy="527049"/>
                  <a:chOff x="11343585" y="802478"/>
                  <a:chExt cx="129116" cy="527049"/>
                </a:xfrm>
              </p:grpSpPr>
              <p:sp>
                <p:nvSpPr>
                  <p:cNvPr id="325" name="Rectangle 1352">
                    <a:extLst>
                      <a:ext uri="{FF2B5EF4-FFF2-40B4-BE49-F238E27FC236}">
                        <a16:creationId xmlns:a16="http://schemas.microsoft.com/office/drawing/2014/main" id="{AA0B4002-D9BC-4E74-BB8D-59CAAE378910}"/>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26" name="AutoShape 1353">
                    <a:extLst>
                      <a:ext uri="{FF2B5EF4-FFF2-40B4-BE49-F238E27FC236}">
                        <a16:creationId xmlns:a16="http://schemas.microsoft.com/office/drawing/2014/main" id="{5519136C-0F44-4D9B-81BD-872D1DFCB003}"/>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7" name="AutoShape 1354">
                    <a:extLst>
                      <a:ext uri="{FF2B5EF4-FFF2-40B4-BE49-F238E27FC236}">
                        <a16:creationId xmlns:a16="http://schemas.microsoft.com/office/drawing/2014/main" id="{B1E2D107-C7FE-40F6-9C39-067C4CBC739A}"/>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8" name="AutoShape 1355">
                    <a:extLst>
                      <a:ext uri="{FF2B5EF4-FFF2-40B4-BE49-F238E27FC236}">
                        <a16:creationId xmlns:a16="http://schemas.microsoft.com/office/drawing/2014/main" id="{D0590133-37C6-4220-A389-DF1B7475217D}"/>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20" name="Group 319">
                  <a:extLst>
                    <a:ext uri="{FF2B5EF4-FFF2-40B4-BE49-F238E27FC236}">
                      <a16:creationId xmlns:a16="http://schemas.microsoft.com/office/drawing/2014/main" id="{2FB778C9-C801-472A-9658-78F855B609E6}"/>
                    </a:ext>
                  </a:extLst>
                </p:cNvPr>
                <p:cNvGrpSpPr/>
                <p:nvPr/>
              </p:nvGrpSpPr>
              <p:grpSpPr>
                <a:xfrm rot="3200852">
                  <a:off x="11403222" y="2166059"/>
                  <a:ext cx="129116" cy="527049"/>
                  <a:chOff x="11343585" y="802478"/>
                  <a:chExt cx="129116" cy="527049"/>
                </a:xfrm>
              </p:grpSpPr>
              <p:sp>
                <p:nvSpPr>
                  <p:cNvPr id="321" name="Rectangle 1352">
                    <a:extLst>
                      <a:ext uri="{FF2B5EF4-FFF2-40B4-BE49-F238E27FC236}">
                        <a16:creationId xmlns:a16="http://schemas.microsoft.com/office/drawing/2014/main" id="{74B717A8-5977-4D13-8401-8179F8D84802}"/>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22" name="AutoShape 1353">
                    <a:extLst>
                      <a:ext uri="{FF2B5EF4-FFF2-40B4-BE49-F238E27FC236}">
                        <a16:creationId xmlns:a16="http://schemas.microsoft.com/office/drawing/2014/main" id="{C47B6997-6B8C-4BCD-8BC7-69AE28D06E25}"/>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3" name="AutoShape 1354">
                    <a:extLst>
                      <a:ext uri="{FF2B5EF4-FFF2-40B4-BE49-F238E27FC236}">
                        <a16:creationId xmlns:a16="http://schemas.microsoft.com/office/drawing/2014/main" id="{86718586-F062-4D97-81F9-D15B4619C90D}"/>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4" name="AutoShape 1355">
                    <a:extLst>
                      <a:ext uri="{FF2B5EF4-FFF2-40B4-BE49-F238E27FC236}">
                        <a16:creationId xmlns:a16="http://schemas.microsoft.com/office/drawing/2014/main" id="{74E72F15-AA92-475A-B7DC-78A44BB23B36}"/>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grpSp>
            <p:nvGrpSpPr>
              <p:cNvPr id="353" name="Group 352">
                <a:extLst>
                  <a:ext uri="{FF2B5EF4-FFF2-40B4-BE49-F238E27FC236}">
                    <a16:creationId xmlns:a16="http://schemas.microsoft.com/office/drawing/2014/main" id="{C4564155-15CE-42F7-B255-4C3782F55416}"/>
                  </a:ext>
                </a:extLst>
              </p:cNvPr>
              <p:cNvGrpSpPr/>
              <p:nvPr/>
            </p:nvGrpSpPr>
            <p:grpSpPr>
              <a:xfrm rot="1075930">
                <a:off x="7555050" y="1191589"/>
                <a:ext cx="3119285" cy="2363956"/>
                <a:chOff x="8438208" y="2365025"/>
                <a:chExt cx="3293096" cy="2227278"/>
              </a:xfrm>
            </p:grpSpPr>
            <p:grpSp>
              <p:nvGrpSpPr>
                <p:cNvPr id="354" name="Group 353">
                  <a:extLst>
                    <a:ext uri="{FF2B5EF4-FFF2-40B4-BE49-F238E27FC236}">
                      <a16:creationId xmlns:a16="http://schemas.microsoft.com/office/drawing/2014/main" id="{91F6C699-A659-4AC5-9465-D73821939444}"/>
                    </a:ext>
                  </a:extLst>
                </p:cNvPr>
                <p:cNvGrpSpPr/>
                <p:nvPr/>
              </p:nvGrpSpPr>
              <p:grpSpPr>
                <a:xfrm rot="3200852">
                  <a:off x="8637175" y="4264220"/>
                  <a:ext cx="129116" cy="527049"/>
                  <a:chOff x="11343585" y="802478"/>
                  <a:chExt cx="129116" cy="527049"/>
                </a:xfrm>
              </p:grpSpPr>
              <p:sp>
                <p:nvSpPr>
                  <p:cNvPr id="390" name="Rectangle 1352">
                    <a:extLst>
                      <a:ext uri="{FF2B5EF4-FFF2-40B4-BE49-F238E27FC236}">
                        <a16:creationId xmlns:a16="http://schemas.microsoft.com/office/drawing/2014/main" id="{2BF3B36F-0A1E-4687-95EF-A0E86231101C}"/>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91" name="AutoShape 1353">
                    <a:extLst>
                      <a:ext uri="{FF2B5EF4-FFF2-40B4-BE49-F238E27FC236}">
                        <a16:creationId xmlns:a16="http://schemas.microsoft.com/office/drawing/2014/main" id="{F13E1BCE-A787-4C9B-A885-BA97A6B1CD17}"/>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92" name="AutoShape 1354">
                    <a:extLst>
                      <a:ext uri="{FF2B5EF4-FFF2-40B4-BE49-F238E27FC236}">
                        <a16:creationId xmlns:a16="http://schemas.microsoft.com/office/drawing/2014/main" id="{46E7D053-CB93-42EC-AAA0-CAD382E65FE5}"/>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93" name="AutoShape 1355">
                    <a:extLst>
                      <a:ext uri="{FF2B5EF4-FFF2-40B4-BE49-F238E27FC236}">
                        <a16:creationId xmlns:a16="http://schemas.microsoft.com/office/drawing/2014/main" id="{3AEC964C-2EA9-47E6-9D6C-7BE87D36727D}"/>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55" name="Group 354">
                  <a:extLst>
                    <a:ext uri="{FF2B5EF4-FFF2-40B4-BE49-F238E27FC236}">
                      <a16:creationId xmlns:a16="http://schemas.microsoft.com/office/drawing/2014/main" id="{8EE37B57-EDEC-49F5-ABD8-5DECDF5C4862}"/>
                    </a:ext>
                  </a:extLst>
                </p:cNvPr>
                <p:cNvGrpSpPr/>
                <p:nvPr/>
              </p:nvGrpSpPr>
              <p:grpSpPr>
                <a:xfrm rot="3200852">
                  <a:off x="9043958" y="3963507"/>
                  <a:ext cx="129116" cy="527049"/>
                  <a:chOff x="11343585" y="802478"/>
                  <a:chExt cx="129116" cy="527049"/>
                </a:xfrm>
              </p:grpSpPr>
              <p:sp>
                <p:nvSpPr>
                  <p:cNvPr id="386" name="Rectangle 1352">
                    <a:extLst>
                      <a:ext uri="{FF2B5EF4-FFF2-40B4-BE49-F238E27FC236}">
                        <a16:creationId xmlns:a16="http://schemas.microsoft.com/office/drawing/2014/main" id="{DEBFD24F-A9A5-4B24-81F3-8CAB36B0EDCD}"/>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87" name="AutoShape 1353">
                    <a:extLst>
                      <a:ext uri="{FF2B5EF4-FFF2-40B4-BE49-F238E27FC236}">
                        <a16:creationId xmlns:a16="http://schemas.microsoft.com/office/drawing/2014/main" id="{60C9017A-9803-4F84-90A5-753B8F46658E}"/>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8" name="AutoShape 1354">
                    <a:extLst>
                      <a:ext uri="{FF2B5EF4-FFF2-40B4-BE49-F238E27FC236}">
                        <a16:creationId xmlns:a16="http://schemas.microsoft.com/office/drawing/2014/main" id="{52A96CEE-51B7-47A2-9B0D-1454C4F1D0A0}"/>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9" name="AutoShape 1355">
                    <a:extLst>
                      <a:ext uri="{FF2B5EF4-FFF2-40B4-BE49-F238E27FC236}">
                        <a16:creationId xmlns:a16="http://schemas.microsoft.com/office/drawing/2014/main" id="{59316011-6A71-4005-9E44-9DEF65EA2EC2}"/>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56" name="Group 355">
                  <a:extLst>
                    <a:ext uri="{FF2B5EF4-FFF2-40B4-BE49-F238E27FC236}">
                      <a16:creationId xmlns:a16="http://schemas.microsoft.com/office/drawing/2014/main" id="{4E95DACD-4A6F-4A77-92B8-66B2CF4B5460}"/>
                    </a:ext>
                  </a:extLst>
                </p:cNvPr>
                <p:cNvGrpSpPr/>
                <p:nvPr/>
              </p:nvGrpSpPr>
              <p:grpSpPr>
                <a:xfrm rot="3200852">
                  <a:off x="9450742" y="3662192"/>
                  <a:ext cx="129116" cy="527049"/>
                  <a:chOff x="11343585" y="802478"/>
                  <a:chExt cx="129116" cy="527049"/>
                </a:xfrm>
              </p:grpSpPr>
              <p:sp>
                <p:nvSpPr>
                  <p:cNvPr id="382" name="Rectangle 1352">
                    <a:extLst>
                      <a:ext uri="{FF2B5EF4-FFF2-40B4-BE49-F238E27FC236}">
                        <a16:creationId xmlns:a16="http://schemas.microsoft.com/office/drawing/2014/main" id="{CDD3D3A3-9444-4CDB-AAD6-FD1EED46F21F}"/>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83" name="AutoShape 1353">
                    <a:extLst>
                      <a:ext uri="{FF2B5EF4-FFF2-40B4-BE49-F238E27FC236}">
                        <a16:creationId xmlns:a16="http://schemas.microsoft.com/office/drawing/2014/main" id="{B541A48B-0F0C-4BC6-8CE8-88EDF84A0BFD}"/>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4" name="AutoShape 1354">
                    <a:extLst>
                      <a:ext uri="{FF2B5EF4-FFF2-40B4-BE49-F238E27FC236}">
                        <a16:creationId xmlns:a16="http://schemas.microsoft.com/office/drawing/2014/main" id="{B10821EE-C4C3-46DE-9819-413E2E91066E}"/>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5" name="AutoShape 1355">
                    <a:extLst>
                      <a:ext uri="{FF2B5EF4-FFF2-40B4-BE49-F238E27FC236}">
                        <a16:creationId xmlns:a16="http://schemas.microsoft.com/office/drawing/2014/main" id="{2880CEB7-EE34-461E-BD19-5DCA7FC9E49B}"/>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57" name="Group 356">
                  <a:extLst>
                    <a:ext uri="{FF2B5EF4-FFF2-40B4-BE49-F238E27FC236}">
                      <a16:creationId xmlns:a16="http://schemas.microsoft.com/office/drawing/2014/main" id="{2DD9AF86-3C0A-4AED-A28C-9C8BB468269C}"/>
                    </a:ext>
                  </a:extLst>
                </p:cNvPr>
                <p:cNvGrpSpPr/>
                <p:nvPr/>
              </p:nvGrpSpPr>
              <p:grpSpPr>
                <a:xfrm rot="3200852">
                  <a:off x="9823615" y="3364939"/>
                  <a:ext cx="129116" cy="527049"/>
                  <a:chOff x="11343585" y="802478"/>
                  <a:chExt cx="129116" cy="527049"/>
                </a:xfrm>
              </p:grpSpPr>
              <p:sp>
                <p:nvSpPr>
                  <p:cNvPr id="378" name="Rectangle 1352">
                    <a:extLst>
                      <a:ext uri="{FF2B5EF4-FFF2-40B4-BE49-F238E27FC236}">
                        <a16:creationId xmlns:a16="http://schemas.microsoft.com/office/drawing/2014/main" id="{EBEC1828-2209-4611-AE32-F6FEB1683321}"/>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79" name="AutoShape 1353">
                    <a:extLst>
                      <a:ext uri="{FF2B5EF4-FFF2-40B4-BE49-F238E27FC236}">
                        <a16:creationId xmlns:a16="http://schemas.microsoft.com/office/drawing/2014/main" id="{16E2E10D-2764-4EF3-A98D-A7D0C6ABA072}"/>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0" name="AutoShape 1354">
                    <a:extLst>
                      <a:ext uri="{FF2B5EF4-FFF2-40B4-BE49-F238E27FC236}">
                        <a16:creationId xmlns:a16="http://schemas.microsoft.com/office/drawing/2014/main" id="{5CC19A32-6654-4BC1-8283-92DC6DA5031E}"/>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1" name="AutoShape 1355">
                    <a:extLst>
                      <a:ext uri="{FF2B5EF4-FFF2-40B4-BE49-F238E27FC236}">
                        <a16:creationId xmlns:a16="http://schemas.microsoft.com/office/drawing/2014/main" id="{C7C6EB7A-7497-4CC2-9DBF-69FFE39E2C24}"/>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58" name="Group 357">
                  <a:extLst>
                    <a:ext uri="{FF2B5EF4-FFF2-40B4-BE49-F238E27FC236}">
                      <a16:creationId xmlns:a16="http://schemas.microsoft.com/office/drawing/2014/main" id="{62F03C7A-9C4D-4CAD-B5B1-891A10D0A3CC}"/>
                    </a:ext>
                  </a:extLst>
                </p:cNvPr>
                <p:cNvGrpSpPr/>
                <p:nvPr/>
              </p:nvGrpSpPr>
              <p:grpSpPr>
                <a:xfrm rot="3200852">
                  <a:off x="10205160" y="3069031"/>
                  <a:ext cx="129116" cy="527049"/>
                  <a:chOff x="11343585" y="802478"/>
                  <a:chExt cx="129116" cy="527049"/>
                </a:xfrm>
              </p:grpSpPr>
              <p:sp>
                <p:nvSpPr>
                  <p:cNvPr id="374" name="Rectangle 1352">
                    <a:extLst>
                      <a:ext uri="{FF2B5EF4-FFF2-40B4-BE49-F238E27FC236}">
                        <a16:creationId xmlns:a16="http://schemas.microsoft.com/office/drawing/2014/main" id="{8233D59F-AE91-46E3-B80F-903AF108D06C}"/>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75" name="AutoShape 1353">
                    <a:extLst>
                      <a:ext uri="{FF2B5EF4-FFF2-40B4-BE49-F238E27FC236}">
                        <a16:creationId xmlns:a16="http://schemas.microsoft.com/office/drawing/2014/main" id="{41D077B3-B73C-4D29-830F-1DAB6EC9197F}"/>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6" name="AutoShape 1354">
                    <a:extLst>
                      <a:ext uri="{FF2B5EF4-FFF2-40B4-BE49-F238E27FC236}">
                        <a16:creationId xmlns:a16="http://schemas.microsoft.com/office/drawing/2014/main" id="{7A85B60C-DA51-4A90-A8B4-25B83A81B7C9}"/>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7" name="AutoShape 1355">
                    <a:extLst>
                      <a:ext uri="{FF2B5EF4-FFF2-40B4-BE49-F238E27FC236}">
                        <a16:creationId xmlns:a16="http://schemas.microsoft.com/office/drawing/2014/main" id="{D77E9C6C-D475-42FC-B8DC-51FF44C57ABF}"/>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59" name="Group 358">
                  <a:extLst>
                    <a:ext uri="{FF2B5EF4-FFF2-40B4-BE49-F238E27FC236}">
                      <a16:creationId xmlns:a16="http://schemas.microsoft.com/office/drawing/2014/main" id="{75C11989-BCA6-4942-9B2A-42D83357E4EC}"/>
                    </a:ext>
                  </a:extLst>
                </p:cNvPr>
                <p:cNvGrpSpPr/>
                <p:nvPr/>
              </p:nvGrpSpPr>
              <p:grpSpPr>
                <a:xfrm rot="3200852">
                  <a:off x="10589666" y="2768082"/>
                  <a:ext cx="129116" cy="527049"/>
                  <a:chOff x="11343585" y="802478"/>
                  <a:chExt cx="129116" cy="527049"/>
                </a:xfrm>
              </p:grpSpPr>
              <p:sp>
                <p:nvSpPr>
                  <p:cNvPr id="370" name="Rectangle 1352">
                    <a:extLst>
                      <a:ext uri="{FF2B5EF4-FFF2-40B4-BE49-F238E27FC236}">
                        <a16:creationId xmlns:a16="http://schemas.microsoft.com/office/drawing/2014/main" id="{A8678A17-2F0B-4A38-BF8B-54F37D4303F0}"/>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71" name="AutoShape 1353">
                    <a:extLst>
                      <a:ext uri="{FF2B5EF4-FFF2-40B4-BE49-F238E27FC236}">
                        <a16:creationId xmlns:a16="http://schemas.microsoft.com/office/drawing/2014/main" id="{C24D693C-4CB5-4820-B0F4-ECA988BCDF9B}"/>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2" name="AutoShape 1354">
                    <a:extLst>
                      <a:ext uri="{FF2B5EF4-FFF2-40B4-BE49-F238E27FC236}">
                        <a16:creationId xmlns:a16="http://schemas.microsoft.com/office/drawing/2014/main" id="{98D29A29-01C0-4DFA-810E-48736C85AF84}"/>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3" name="AutoShape 1355">
                    <a:extLst>
                      <a:ext uri="{FF2B5EF4-FFF2-40B4-BE49-F238E27FC236}">
                        <a16:creationId xmlns:a16="http://schemas.microsoft.com/office/drawing/2014/main" id="{5D4CDF94-702B-442A-BB70-DC6AB2C30B2E}"/>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60" name="Group 359">
                  <a:extLst>
                    <a:ext uri="{FF2B5EF4-FFF2-40B4-BE49-F238E27FC236}">
                      <a16:creationId xmlns:a16="http://schemas.microsoft.com/office/drawing/2014/main" id="{7EA68ACA-CC0D-4EAA-84E9-0F285EED994C}"/>
                    </a:ext>
                  </a:extLst>
                </p:cNvPr>
                <p:cNvGrpSpPr/>
                <p:nvPr/>
              </p:nvGrpSpPr>
              <p:grpSpPr>
                <a:xfrm rot="3200852">
                  <a:off x="10996447" y="2467366"/>
                  <a:ext cx="129116" cy="527049"/>
                  <a:chOff x="11343585" y="802478"/>
                  <a:chExt cx="129116" cy="527049"/>
                </a:xfrm>
              </p:grpSpPr>
              <p:sp>
                <p:nvSpPr>
                  <p:cNvPr id="366" name="Rectangle 1352">
                    <a:extLst>
                      <a:ext uri="{FF2B5EF4-FFF2-40B4-BE49-F238E27FC236}">
                        <a16:creationId xmlns:a16="http://schemas.microsoft.com/office/drawing/2014/main" id="{91C75C52-4CE9-45A3-B953-C8DCB4F23407}"/>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67" name="AutoShape 1353">
                    <a:extLst>
                      <a:ext uri="{FF2B5EF4-FFF2-40B4-BE49-F238E27FC236}">
                        <a16:creationId xmlns:a16="http://schemas.microsoft.com/office/drawing/2014/main" id="{46DAF1BF-06E3-4BEC-8F2B-4091D4DEE3E2}"/>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8" name="AutoShape 1354">
                    <a:extLst>
                      <a:ext uri="{FF2B5EF4-FFF2-40B4-BE49-F238E27FC236}">
                        <a16:creationId xmlns:a16="http://schemas.microsoft.com/office/drawing/2014/main" id="{5B84FFC4-4243-470E-AD64-FA74DDA97F79}"/>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9" name="AutoShape 1355">
                    <a:extLst>
                      <a:ext uri="{FF2B5EF4-FFF2-40B4-BE49-F238E27FC236}">
                        <a16:creationId xmlns:a16="http://schemas.microsoft.com/office/drawing/2014/main" id="{C9F40D01-0581-4F48-AC1F-13219AD304F5}"/>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61" name="Group 360">
                  <a:extLst>
                    <a:ext uri="{FF2B5EF4-FFF2-40B4-BE49-F238E27FC236}">
                      <a16:creationId xmlns:a16="http://schemas.microsoft.com/office/drawing/2014/main" id="{35BD4848-7011-4450-8938-5B61DA772391}"/>
                    </a:ext>
                  </a:extLst>
                </p:cNvPr>
                <p:cNvGrpSpPr/>
                <p:nvPr/>
              </p:nvGrpSpPr>
              <p:grpSpPr>
                <a:xfrm rot="3200852">
                  <a:off x="11403222" y="2166058"/>
                  <a:ext cx="129116" cy="527049"/>
                  <a:chOff x="11343585" y="802478"/>
                  <a:chExt cx="129116" cy="527049"/>
                </a:xfrm>
              </p:grpSpPr>
              <p:sp>
                <p:nvSpPr>
                  <p:cNvPr id="362" name="Rectangle 1352">
                    <a:extLst>
                      <a:ext uri="{FF2B5EF4-FFF2-40B4-BE49-F238E27FC236}">
                        <a16:creationId xmlns:a16="http://schemas.microsoft.com/office/drawing/2014/main" id="{849A8A24-6D4A-4CBA-89D8-56489BFC41D8}"/>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63" name="AutoShape 1353">
                    <a:extLst>
                      <a:ext uri="{FF2B5EF4-FFF2-40B4-BE49-F238E27FC236}">
                        <a16:creationId xmlns:a16="http://schemas.microsoft.com/office/drawing/2014/main" id="{F6FA0080-766F-49AF-9421-8DC6F6E0191C}"/>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4" name="AutoShape 1354">
                    <a:extLst>
                      <a:ext uri="{FF2B5EF4-FFF2-40B4-BE49-F238E27FC236}">
                        <a16:creationId xmlns:a16="http://schemas.microsoft.com/office/drawing/2014/main" id="{16E1BE72-59C3-4ECF-ACFE-990F61D8EC13}"/>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5" name="AutoShape 1355">
                    <a:extLst>
                      <a:ext uri="{FF2B5EF4-FFF2-40B4-BE49-F238E27FC236}">
                        <a16:creationId xmlns:a16="http://schemas.microsoft.com/office/drawing/2014/main" id="{B8B6FF2B-D2ED-4D6E-BF93-F3184FFAAC0A}"/>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grpSp>
            <p:nvGrpSpPr>
              <p:cNvPr id="18" name="Group 17">
                <a:extLst>
                  <a:ext uri="{FF2B5EF4-FFF2-40B4-BE49-F238E27FC236}">
                    <a16:creationId xmlns:a16="http://schemas.microsoft.com/office/drawing/2014/main" id="{77A8C196-C70F-45EF-AB3D-39EFB4AED811}"/>
                  </a:ext>
                </a:extLst>
              </p:cNvPr>
              <p:cNvGrpSpPr/>
              <p:nvPr/>
            </p:nvGrpSpPr>
            <p:grpSpPr>
              <a:xfrm rot="21110885">
                <a:off x="10994825" y="3722228"/>
                <a:ext cx="671178" cy="1106483"/>
                <a:chOff x="11114484" y="3968192"/>
                <a:chExt cx="446063" cy="927696"/>
              </a:xfrm>
            </p:grpSpPr>
            <p:grpSp>
              <p:nvGrpSpPr>
                <p:cNvPr id="436" name="Group 435">
                  <a:extLst>
                    <a:ext uri="{FF2B5EF4-FFF2-40B4-BE49-F238E27FC236}">
                      <a16:creationId xmlns:a16="http://schemas.microsoft.com/office/drawing/2014/main" id="{7A786A47-1D63-4C85-A126-590CB53A707B}"/>
                    </a:ext>
                  </a:extLst>
                </p:cNvPr>
                <p:cNvGrpSpPr/>
                <p:nvPr/>
              </p:nvGrpSpPr>
              <p:grpSpPr>
                <a:xfrm rot="2317058">
                  <a:off x="11114484" y="4371017"/>
                  <a:ext cx="133108" cy="524871"/>
                  <a:chOff x="11343600" y="802480"/>
                  <a:chExt cx="129144" cy="527050"/>
                </a:xfrm>
              </p:grpSpPr>
              <p:sp>
                <p:nvSpPr>
                  <p:cNvPr id="472" name="Rectangle 1352">
                    <a:extLst>
                      <a:ext uri="{FF2B5EF4-FFF2-40B4-BE49-F238E27FC236}">
                        <a16:creationId xmlns:a16="http://schemas.microsoft.com/office/drawing/2014/main" id="{B1CC41D9-7056-49AD-AFA0-E3D8A26F4A1D}"/>
                      </a:ext>
                    </a:extLst>
                  </p:cNvPr>
                  <p:cNvSpPr>
                    <a:spLocks noChangeAspect="1" noChangeArrowheads="1"/>
                  </p:cNvSpPr>
                  <p:nvPr/>
                </p:nvSpPr>
                <p:spPr bwMode="auto">
                  <a:xfrm>
                    <a:off x="11348691" y="802480"/>
                    <a:ext cx="124053" cy="52705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473" name="AutoShape 1353">
                    <a:extLst>
                      <a:ext uri="{FF2B5EF4-FFF2-40B4-BE49-F238E27FC236}">
                        <a16:creationId xmlns:a16="http://schemas.microsoft.com/office/drawing/2014/main" id="{5EA8286A-7A1C-4AB8-A89E-86067C35F775}"/>
                      </a:ext>
                    </a:extLst>
                  </p:cNvPr>
                  <p:cNvSpPr>
                    <a:spLocks noChangeAspect="1" noChangeArrowheads="1"/>
                  </p:cNvSpPr>
                  <p:nvPr/>
                </p:nvSpPr>
                <p:spPr bwMode="auto">
                  <a:xfrm>
                    <a:off x="11343600" y="84535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4" name="AutoShape 1354">
                    <a:extLst>
                      <a:ext uri="{FF2B5EF4-FFF2-40B4-BE49-F238E27FC236}">
                        <a16:creationId xmlns:a16="http://schemas.microsoft.com/office/drawing/2014/main" id="{468CDB2D-38AD-46E9-9690-04CB91AFB269}"/>
                      </a:ext>
                    </a:extLst>
                  </p:cNvPr>
                  <p:cNvSpPr>
                    <a:spLocks noChangeAspect="1" noChangeArrowheads="1"/>
                  </p:cNvSpPr>
                  <p:nvPr/>
                </p:nvSpPr>
                <p:spPr bwMode="auto">
                  <a:xfrm>
                    <a:off x="11351203" y="1004221"/>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5" name="AutoShape 1355">
                    <a:extLst>
                      <a:ext uri="{FF2B5EF4-FFF2-40B4-BE49-F238E27FC236}">
                        <a16:creationId xmlns:a16="http://schemas.microsoft.com/office/drawing/2014/main" id="{6187558D-EB5C-4102-9833-4B6A586848E6}"/>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437" name="Group 436">
                  <a:extLst>
                    <a:ext uri="{FF2B5EF4-FFF2-40B4-BE49-F238E27FC236}">
                      <a16:creationId xmlns:a16="http://schemas.microsoft.com/office/drawing/2014/main" id="{6061DA59-F15D-4CE1-A814-C9F3E27BF84B}"/>
                    </a:ext>
                  </a:extLst>
                </p:cNvPr>
                <p:cNvGrpSpPr/>
                <p:nvPr/>
              </p:nvGrpSpPr>
              <p:grpSpPr>
                <a:xfrm rot="2317058">
                  <a:off x="11427439" y="3968192"/>
                  <a:ext cx="133108" cy="524871"/>
                  <a:chOff x="11343600" y="802480"/>
                  <a:chExt cx="129144" cy="527050"/>
                </a:xfrm>
              </p:grpSpPr>
              <p:sp>
                <p:nvSpPr>
                  <p:cNvPr id="468" name="Rectangle 1352">
                    <a:extLst>
                      <a:ext uri="{FF2B5EF4-FFF2-40B4-BE49-F238E27FC236}">
                        <a16:creationId xmlns:a16="http://schemas.microsoft.com/office/drawing/2014/main" id="{CC251A09-36A2-402B-B862-7CF148D119A1}"/>
                      </a:ext>
                    </a:extLst>
                  </p:cNvPr>
                  <p:cNvSpPr>
                    <a:spLocks noChangeAspect="1" noChangeArrowheads="1"/>
                  </p:cNvSpPr>
                  <p:nvPr/>
                </p:nvSpPr>
                <p:spPr bwMode="auto">
                  <a:xfrm>
                    <a:off x="11348691" y="802480"/>
                    <a:ext cx="124053" cy="52705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469" name="AutoShape 1353">
                    <a:extLst>
                      <a:ext uri="{FF2B5EF4-FFF2-40B4-BE49-F238E27FC236}">
                        <a16:creationId xmlns:a16="http://schemas.microsoft.com/office/drawing/2014/main" id="{94C7F108-D2B3-4304-ABFF-AB76DA51FFBE}"/>
                      </a:ext>
                    </a:extLst>
                  </p:cNvPr>
                  <p:cNvSpPr>
                    <a:spLocks noChangeAspect="1" noChangeArrowheads="1"/>
                  </p:cNvSpPr>
                  <p:nvPr/>
                </p:nvSpPr>
                <p:spPr bwMode="auto">
                  <a:xfrm>
                    <a:off x="11343600" y="84535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0" name="AutoShape 1354">
                    <a:extLst>
                      <a:ext uri="{FF2B5EF4-FFF2-40B4-BE49-F238E27FC236}">
                        <a16:creationId xmlns:a16="http://schemas.microsoft.com/office/drawing/2014/main" id="{45E4790A-CC76-43E4-B8E0-4EB28BB49C82}"/>
                      </a:ext>
                    </a:extLst>
                  </p:cNvPr>
                  <p:cNvSpPr>
                    <a:spLocks noChangeAspect="1" noChangeArrowheads="1"/>
                  </p:cNvSpPr>
                  <p:nvPr/>
                </p:nvSpPr>
                <p:spPr bwMode="auto">
                  <a:xfrm>
                    <a:off x="11351203" y="1004221"/>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1" name="AutoShape 1355">
                    <a:extLst>
                      <a:ext uri="{FF2B5EF4-FFF2-40B4-BE49-F238E27FC236}">
                        <a16:creationId xmlns:a16="http://schemas.microsoft.com/office/drawing/2014/main" id="{469A9FDC-08D5-48D9-A6F2-B5DACC620799}"/>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sp>
            <p:nvSpPr>
              <p:cNvPr id="19" name="Rectangle 18">
                <a:extLst>
                  <a:ext uri="{FF2B5EF4-FFF2-40B4-BE49-F238E27FC236}">
                    <a16:creationId xmlns:a16="http://schemas.microsoft.com/office/drawing/2014/main" id="{866866F9-6CC1-4360-B052-D69EA384EFC8}"/>
                  </a:ext>
                </a:extLst>
              </p:cNvPr>
              <p:cNvSpPr/>
              <p:nvPr/>
            </p:nvSpPr>
            <p:spPr>
              <a:xfrm>
                <a:off x="11671908" y="3375175"/>
                <a:ext cx="257169" cy="922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5" name="Group 394">
              <a:extLst>
                <a:ext uri="{FF2B5EF4-FFF2-40B4-BE49-F238E27FC236}">
                  <a16:creationId xmlns:a16="http://schemas.microsoft.com/office/drawing/2014/main" id="{C73A1CA4-0A85-46E1-ACFE-3EBC0898D3FE}"/>
                </a:ext>
              </a:extLst>
            </p:cNvPr>
            <p:cNvGrpSpPr/>
            <p:nvPr/>
          </p:nvGrpSpPr>
          <p:grpSpPr>
            <a:xfrm rot="4478109">
              <a:off x="7442100" y="2271936"/>
              <a:ext cx="137039" cy="499231"/>
              <a:chOff x="11343585" y="802478"/>
              <a:chExt cx="129116" cy="527049"/>
            </a:xfrm>
          </p:grpSpPr>
          <p:sp>
            <p:nvSpPr>
              <p:cNvPr id="431" name="Rectangle 1352">
                <a:extLst>
                  <a:ext uri="{FF2B5EF4-FFF2-40B4-BE49-F238E27FC236}">
                    <a16:creationId xmlns:a16="http://schemas.microsoft.com/office/drawing/2014/main" id="{E9D38974-D03C-4E94-AEB1-C94EF6ECF9BB}"/>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432" name="AutoShape 1353">
                <a:extLst>
                  <a:ext uri="{FF2B5EF4-FFF2-40B4-BE49-F238E27FC236}">
                    <a16:creationId xmlns:a16="http://schemas.microsoft.com/office/drawing/2014/main" id="{82FF7522-6373-41EA-894A-77BCCE2F2763}"/>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3" name="AutoShape 1354">
                <a:extLst>
                  <a:ext uri="{FF2B5EF4-FFF2-40B4-BE49-F238E27FC236}">
                    <a16:creationId xmlns:a16="http://schemas.microsoft.com/office/drawing/2014/main" id="{A011B13F-061F-4004-9FD4-20FB2150A46C}"/>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4" name="AutoShape 1355">
                <a:extLst>
                  <a:ext uri="{FF2B5EF4-FFF2-40B4-BE49-F238E27FC236}">
                    <a16:creationId xmlns:a16="http://schemas.microsoft.com/office/drawing/2014/main" id="{0EDFC211-35B8-4ABD-8AB2-0D4D794C69A9}"/>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96" name="Group 395">
              <a:extLst>
                <a:ext uri="{FF2B5EF4-FFF2-40B4-BE49-F238E27FC236}">
                  <a16:creationId xmlns:a16="http://schemas.microsoft.com/office/drawing/2014/main" id="{F91B6497-6E63-417C-940C-EE0C8033C034}"/>
                </a:ext>
              </a:extLst>
            </p:cNvPr>
            <p:cNvGrpSpPr/>
            <p:nvPr/>
          </p:nvGrpSpPr>
          <p:grpSpPr>
            <a:xfrm rot="4478109">
              <a:off x="7916995" y="2114434"/>
              <a:ext cx="137039" cy="499231"/>
              <a:chOff x="11343585" y="802478"/>
              <a:chExt cx="129116" cy="527049"/>
            </a:xfrm>
          </p:grpSpPr>
          <p:sp>
            <p:nvSpPr>
              <p:cNvPr id="427" name="Rectangle 1352">
                <a:extLst>
                  <a:ext uri="{FF2B5EF4-FFF2-40B4-BE49-F238E27FC236}">
                    <a16:creationId xmlns:a16="http://schemas.microsoft.com/office/drawing/2014/main" id="{C97E8A26-A66C-4E05-B4F0-98C76A75DBC6}"/>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428" name="AutoShape 1353">
                <a:extLst>
                  <a:ext uri="{FF2B5EF4-FFF2-40B4-BE49-F238E27FC236}">
                    <a16:creationId xmlns:a16="http://schemas.microsoft.com/office/drawing/2014/main" id="{BD822FFE-6F74-4BB9-85B4-5630AF80C9A7}"/>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9" name="AutoShape 1354">
                <a:extLst>
                  <a:ext uri="{FF2B5EF4-FFF2-40B4-BE49-F238E27FC236}">
                    <a16:creationId xmlns:a16="http://schemas.microsoft.com/office/drawing/2014/main" id="{A5B182CE-7317-45B8-9DE1-2FF79487D2FA}"/>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0" name="AutoShape 1355">
                <a:extLst>
                  <a:ext uri="{FF2B5EF4-FFF2-40B4-BE49-F238E27FC236}">
                    <a16:creationId xmlns:a16="http://schemas.microsoft.com/office/drawing/2014/main" id="{E5FFB558-6EC3-4A74-A162-D26A9A32EEC2}"/>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97" name="Group 396">
              <a:extLst>
                <a:ext uri="{FF2B5EF4-FFF2-40B4-BE49-F238E27FC236}">
                  <a16:creationId xmlns:a16="http://schemas.microsoft.com/office/drawing/2014/main" id="{7FC5FA58-2C1F-476A-AE4B-93BC8A73BCB6}"/>
                </a:ext>
              </a:extLst>
            </p:cNvPr>
            <p:cNvGrpSpPr/>
            <p:nvPr/>
          </p:nvGrpSpPr>
          <p:grpSpPr>
            <a:xfrm rot="4478109">
              <a:off x="8392122" y="1956338"/>
              <a:ext cx="137039" cy="499231"/>
              <a:chOff x="11343585" y="802478"/>
              <a:chExt cx="129116" cy="527049"/>
            </a:xfrm>
          </p:grpSpPr>
          <p:sp>
            <p:nvSpPr>
              <p:cNvPr id="423" name="Rectangle 1352">
                <a:extLst>
                  <a:ext uri="{FF2B5EF4-FFF2-40B4-BE49-F238E27FC236}">
                    <a16:creationId xmlns:a16="http://schemas.microsoft.com/office/drawing/2014/main" id="{3F7FB28D-9800-4AD7-B335-75967A44083A}"/>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424" name="AutoShape 1353">
                <a:extLst>
                  <a:ext uri="{FF2B5EF4-FFF2-40B4-BE49-F238E27FC236}">
                    <a16:creationId xmlns:a16="http://schemas.microsoft.com/office/drawing/2014/main" id="{3B4B2C62-A87D-4CA4-B4D5-4E5E3D35B983}"/>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5" name="AutoShape 1354">
                <a:extLst>
                  <a:ext uri="{FF2B5EF4-FFF2-40B4-BE49-F238E27FC236}">
                    <a16:creationId xmlns:a16="http://schemas.microsoft.com/office/drawing/2014/main" id="{7B44FA02-507F-4F24-8B70-9B67186C73B7}"/>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6" name="AutoShape 1355">
                <a:extLst>
                  <a:ext uri="{FF2B5EF4-FFF2-40B4-BE49-F238E27FC236}">
                    <a16:creationId xmlns:a16="http://schemas.microsoft.com/office/drawing/2014/main" id="{85AE5D1D-F805-4249-9C17-FCE2AE68FB5A}"/>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98" name="Group 397">
              <a:extLst>
                <a:ext uri="{FF2B5EF4-FFF2-40B4-BE49-F238E27FC236}">
                  <a16:creationId xmlns:a16="http://schemas.microsoft.com/office/drawing/2014/main" id="{ECB9B572-1740-49AE-88A6-5F9886CBB93F}"/>
                </a:ext>
              </a:extLst>
            </p:cNvPr>
            <p:cNvGrpSpPr/>
            <p:nvPr/>
          </p:nvGrpSpPr>
          <p:grpSpPr>
            <a:xfrm rot="4478109">
              <a:off x="8835755" y="1790597"/>
              <a:ext cx="137039" cy="499231"/>
              <a:chOff x="11343585" y="802478"/>
              <a:chExt cx="129116" cy="527049"/>
            </a:xfrm>
          </p:grpSpPr>
          <p:sp>
            <p:nvSpPr>
              <p:cNvPr id="419" name="Rectangle 1352">
                <a:extLst>
                  <a:ext uri="{FF2B5EF4-FFF2-40B4-BE49-F238E27FC236}">
                    <a16:creationId xmlns:a16="http://schemas.microsoft.com/office/drawing/2014/main" id="{AC931B62-5E22-4103-8F7C-2692EFBF03BB}"/>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420" name="AutoShape 1353">
                <a:extLst>
                  <a:ext uri="{FF2B5EF4-FFF2-40B4-BE49-F238E27FC236}">
                    <a16:creationId xmlns:a16="http://schemas.microsoft.com/office/drawing/2014/main" id="{E190767C-0665-4FFE-8E59-71E4C84548C9}"/>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1" name="AutoShape 1354">
                <a:extLst>
                  <a:ext uri="{FF2B5EF4-FFF2-40B4-BE49-F238E27FC236}">
                    <a16:creationId xmlns:a16="http://schemas.microsoft.com/office/drawing/2014/main" id="{B2E72E90-18FF-44CF-BB29-8D1D49745B16}"/>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2" name="AutoShape 1355">
                <a:extLst>
                  <a:ext uri="{FF2B5EF4-FFF2-40B4-BE49-F238E27FC236}">
                    <a16:creationId xmlns:a16="http://schemas.microsoft.com/office/drawing/2014/main" id="{531608A4-FB04-4472-80F9-975956093869}"/>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399" name="Group 398">
              <a:extLst>
                <a:ext uri="{FF2B5EF4-FFF2-40B4-BE49-F238E27FC236}">
                  <a16:creationId xmlns:a16="http://schemas.microsoft.com/office/drawing/2014/main" id="{D0B7506E-28B0-484D-8D7B-BDD7BD9AC521}"/>
                </a:ext>
              </a:extLst>
            </p:cNvPr>
            <p:cNvGrpSpPr/>
            <p:nvPr/>
          </p:nvGrpSpPr>
          <p:grpSpPr>
            <a:xfrm rot="4478109">
              <a:off x="9286522" y="1629167"/>
              <a:ext cx="137039" cy="499231"/>
              <a:chOff x="11343585" y="802478"/>
              <a:chExt cx="129116" cy="527049"/>
            </a:xfrm>
          </p:grpSpPr>
          <p:sp>
            <p:nvSpPr>
              <p:cNvPr id="415" name="Rectangle 1352">
                <a:extLst>
                  <a:ext uri="{FF2B5EF4-FFF2-40B4-BE49-F238E27FC236}">
                    <a16:creationId xmlns:a16="http://schemas.microsoft.com/office/drawing/2014/main" id="{832043F5-1097-4BF9-832B-98509EC1A0BF}"/>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416" name="AutoShape 1353">
                <a:extLst>
                  <a:ext uri="{FF2B5EF4-FFF2-40B4-BE49-F238E27FC236}">
                    <a16:creationId xmlns:a16="http://schemas.microsoft.com/office/drawing/2014/main" id="{49F42D8A-1074-4637-AB21-574D66D06E17}"/>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17" name="AutoShape 1354">
                <a:extLst>
                  <a:ext uri="{FF2B5EF4-FFF2-40B4-BE49-F238E27FC236}">
                    <a16:creationId xmlns:a16="http://schemas.microsoft.com/office/drawing/2014/main" id="{4C1FA834-24F1-4803-A414-7B350A0240A8}"/>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18" name="AutoShape 1355">
                <a:extLst>
                  <a:ext uri="{FF2B5EF4-FFF2-40B4-BE49-F238E27FC236}">
                    <a16:creationId xmlns:a16="http://schemas.microsoft.com/office/drawing/2014/main" id="{A0A5158B-77A4-43D0-90DE-A5403D966FEC}"/>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400" name="Group 399">
              <a:extLst>
                <a:ext uri="{FF2B5EF4-FFF2-40B4-BE49-F238E27FC236}">
                  <a16:creationId xmlns:a16="http://schemas.microsoft.com/office/drawing/2014/main" id="{92539CCE-2EF2-4806-9DFC-F3EBB963497F}"/>
                </a:ext>
              </a:extLst>
            </p:cNvPr>
            <p:cNvGrpSpPr/>
            <p:nvPr/>
          </p:nvGrpSpPr>
          <p:grpSpPr>
            <a:xfrm rot="4478109">
              <a:off x="9741846" y="1463771"/>
              <a:ext cx="137039" cy="499231"/>
              <a:chOff x="11343585" y="802478"/>
              <a:chExt cx="129116" cy="527049"/>
            </a:xfrm>
          </p:grpSpPr>
          <p:sp>
            <p:nvSpPr>
              <p:cNvPr id="411" name="Rectangle 1352">
                <a:extLst>
                  <a:ext uri="{FF2B5EF4-FFF2-40B4-BE49-F238E27FC236}">
                    <a16:creationId xmlns:a16="http://schemas.microsoft.com/office/drawing/2014/main" id="{4C0A19EC-CC3E-42AB-A675-F8AE3698316E}"/>
                  </a:ext>
                </a:extLst>
              </p:cNvPr>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412" name="AutoShape 1353">
                <a:extLst>
                  <a:ext uri="{FF2B5EF4-FFF2-40B4-BE49-F238E27FC236}">
                    <a16:creationId xmlns:a16="http://schemas.microsoft.com/office/drawing/2014/main" id="{9326C340-5334-4DFB-B1A7-99BEB9E519F7}"/>
                  </a:ext>
                </a:extLst>
              </p:cNvPr>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13" name="AutoShape 1354">
                <a:extLst>
                  <a:ext uri="{FF2B5EF4-FFF2-40B4-BE49-F238E27FC236}">
                    <a16:creationId xmlns:a16="http://schemas.microsoft.com/office/drawing/2014/main" id="{CA6C5561-6B0D-4DBE-8290-FD70DA483626}"/>
                  </a:ext>
                </a:extLst>
              </p:cNvPr>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14" name="AutoShape 1355">
                <a:extLst>
                  <a:ext uri="{FF2B5EF4-FFF2-40B4-BE49-F238E27FC236}">
                    <a16:creationId xmlns:a16="http://schemas.microsoft.com/office/drawing/2014/main" id="{5A2CD96E-3007-415A-AB57-E556705EC5BC}"/>
                  </a:ext>
                </a:extLst>
              </p:cNvPr>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sp>
          <p:nvSpPr>
            <p:cNvPr id="23" name="Oval 22">
              <a:extLst>
                <a:ext uri="{FF2B5EF4-FFF2-40B4-BE49-F238E27FC236}">
                  <a16:creationId xmlns:a16="http://schemas.microsoft.com/office/drawing/2014/main" id="{BDC4D199-D513-4D07-8EA0-3964A016C3AD}"/>
                </a:ext>
              </a:extLst>
            </p:cNvPr>
            <p:cNvSpPr/>
            <p:nvPr/>
          </p:nvSpPr>
          <p:spPr>
            <a:xfrm>
              <a:off x="8861543" y="3853846"/>
              <a:ext cx="194704" cy="19145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6"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6487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9" name="Gerade Verbindung mit Pfeil 678"/>
          <p:cNvCxnSpPr>
            <a:stCxn id="516" idx="1"/>
          </p:cNvCxnSpPr>
          <p:nvPr/>
        </p:nvCxnSpPr>
        <p:spPr>
          <a:xfrm>
            <a:off x="1588825" y="5146775"/>
            <a:ext cx="1717899" cy="790779"/>
          </a:xfrm>
          <a:prstGeom prst="straightConnector1">
            <a:avLst/>
          </a:prstGeom>
          <a:ln w="12700">
            <a:solidFill>
              <a:srgbClr val="0000FF"/>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509" name="Text Box 301"/>
          <p:cNvSpPr txBox="1">
            <a:spLocks noChangeArrowheads="1"/>
          </p:cNvSpPr>
          <p:nvPr/>
        </p:nvSpPr>
        <p:spPr bwMode="auto">
          <a:xfrm>
            <a:off x="3356979" y="2886174"/>
            <a:ext cx="253419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prstClr val="black"/>
                </a:solidFill>
                <a:latin typeface="Arial"/>
              </a:rPr>
              <a:t>Evaluate offspring. Select between them. </a:t>
            </a:r>
          </a:p>
        </p:txBody>
      </p:sp>
      <p:sp>
        <p:nvSpPr>
          <p:cNvPr id="510" name="Text Box 302"/>
          <p:cNvSpPr txBox="1">
            <a:spLocks noChangeArrowheads="1"/>
          </p:cNvSpPr>
          <p:nvPr/>
        </p:nvSpPr>
        <p:spPr bwMode="auto">
          <a:xfrm>
            <a:off x="3359487" y="4023036"/>
            <a:ext cx="253419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prstClr val="black"/>
                </a:solidFill>
                <a:latin typeface="Arial"/>
              </a:rPr>
              <a:t>Use selfed seed for </a:t>
            </a:r>
          </a:p>
          <a:p>
            <a:pPr defTabSz="1219170"/>
            <a:r>
              <a:rPr lang="en-GB" altLang="en-US" dirty="0">
                <a:solidFill>
                  <a:prstClr val="black"/>
                </a:solidFill>
                <a:latin typeface="Arial"/>
              </a:rPr>
              <a:t>recombination</a:t>
            </a:r>
          </a:p>
        </p:txBody>
      </p:sp>
      <p:sp>
        <p:nvSpPr>
          <p:cNvPr id="513" name="AutoShape 863"/>
          <p:cNvSpPr>
            <a:spLocks noChangeArrowheads="1"/>
          </p:cNvSpPr>
          <p:nvPr/>
        </p:nvSpPr>
        <p:spPr bwMode="auto">
          <a:xfrm rot="16200000">
            <a:off x="1169911" y="3978373"/>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4" name="AutoShape 865"/>
          <p:cNvSpPr>
            <a:spLocks noChangeArrowheads="1"/>
          </p:cNvSpPr>
          <p:nvPr/>
        </p:nvSpPr>
        <p:spPr bwMode="auto">
          <a:xfrm rot="16200000">
            <a:off x="1571019" y="3977315"/>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5" name="AutoShape 867"/>
          <p:cNvSpPr>
            <a:spLocks noChangeArrowheads="1"/>
          </p:cNvSpPr>
          <p:nvPr/>
        </p:nvSpPr>
        <p:spPr bwMode="auto">
          <a:xfrm rot="16200000">
            <a:off x="1970011" y="3978373"/>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6" name="AutoShape 909"/>
          <p:cNvSpPr>
            <a:spLocks/>
          </p:cNvSpPr>
          <p:nvPr/>
        </p:nvSpPr>
        <p:spPr bwMode="auto">
          <a:xfrm rot="5400000">
            <a:off x="1533977" y="4543524"/>
            <a:ext cx="133351" cy="1073149"/>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7" name="Rectangle 936"/>
          <p:cNvSpPr>
            <a:spLocks noChangeArrowheads="1"/>
          </p:cNvSpPr>
          <p:nvPr/>
        </p:nvSpPr>
        <p:spPr bwMode="auto">
          <a:xfrm>
            <a:off x="1074660" y="4107489"/>
            <a:ext cx="1066800"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518" name="AutoShape 1056"/>
          <p:cNvCxnSpPr>
            <a:cxnSpLocks noChangeShapeType="1"/>
            <a:endCxn id="537" idx="0"/>
          </p:cNvCxnSpPr>
          <p:nvPr/>
        </p:nvCxnSpPr>
        <p:spPr bwMode="auto">
          <a:xfrm flipH="1">
            <a:off x="680960" y="1937907"/>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9" name="AutoShape 1057"/>
          <p:cNvCxnSpPr>
            <a:cxnSpLocks noChangeShapeType="1"/>
            <a:endCxn id="538" idx="0"/>
          </p:cNvCxnSpPr>
          <p:nvPr/>
        </p:nvCxnSpPr>
        <p:spPr bwMode="auto">
          <a:xfrm flipH="1">
            <a:off x="1091593" y="1933674"/>
            <a:ext cx="86784"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0" name="AutoShape 1058"/>
          <p:cNvCxnSpPr>
            <a:cxnSpLocks noChangeShapeType="1"/>
            <a:endCxn id="539" idx="0"/>
          </p:cNvCxnSpPr>
          <p:nvPr/>
        </p:nvCxnSpPr>
        <p:spPr bwMode="auto">
          <a:xfrm flipH="1">
            <a:off x="1497994" y="1933674"/>
            <a:ext cx="88900"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1" name="AutoShape 1059"/>
          <p:cNvCxnSpPr>
            <a:cxnSpLocks noChangeShapeType="1"/>
            <a:endCxn id="540" idx="0"/>
          </p:cNvCxnSpPr>
          <p:nvPr/>
        </p:nvCxnSpPr>
        <p:spPr bwMode="auto">
          <a:xfrm flipH="1">
            <a:off x="1929794" y="1933673"/>
            <a:ext cx="65617" cy="7620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2" name="AutoShape 1060"/>
          <p:cNvCxnSpPr>
            <a:cxnSpLocks noChangeShapeType="1"/>
            <a:endCxn id="541" idx="0"/>
          </p:cNvCxnSpPr>
          <p:nvPr/>
        </p:nvCxnSpPr>
        <p:spPr bwMode="auto">
          <a:xfrm flipH="1">
            <a:off x="2348894" y="1937907"/>
            <a:ext cx="52917"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3" name="AutoShape 1061"/>
          <p:cNvCxnSpPr>
            <a:cxnSpLocks noChangeShapeType="1"/>
          </p:cNvCxnSpPr>
          <p:nvPr/>
        </p:nvCxnSpPr>
        <p:spPr bwMode="auto">
          <a:xfrm flipH="1">
            <a:off x="2776460" y="1933674"/>
            <a:ext cx="27517" cy="7662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4" name="AutoShape 1078"/>
          <p:cNvCxnSpPr>
            <a:cxnSpLocks noChangeShapeType="1"/>
            <a:stCxn id="560" idx="2"/>
            <a:endCxn id="513" idx="3"/>
          </p:cNvCxnSpPr>
          <p:nvPr/>
        </p:nvCxnSpPr>
        <p:spPr bwMode="auto">
          <a:xfrm>
            <a:off x="520093" y="1698723"/>
            <a:ext cx="696384" cy="22606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5" name="AutoShape 1080"/>
          <p:cNvCxnSpPr>
            <a:cxnSpLocks noChangeShapeType="1"/>
            <a:stCxn id="559" idx="2"/>
            <a:endCxn id="514" idx="3"/>
          </p:cNvCxnSpPr>
          <p:nvPr/>
        </p:nvCxnSpPr>
        <p:spPr bwMode="auto">
          <a:xfrm>
            <a:off x="926494" y="1698723"/>
            <a:ext cx="690033" cy="226271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6" name="AutoShape 1081"/>
          <p:cNvCxnSpPr>
            <a:cxnSpLocks noChangeShapeType="1"/>
            <a:stCxn id="562" idx="2"/>
            <a:endCxn id="515" idx="3"/>
          </p:cNvCxnSpPr>
          <p:nvPr/>
        </p:nvCxnSpPr>
        <p:spPr bwMode="auto">
          <a:xfrm flipH="1">
            <a:off x="2016578" y="1893456"/>
            <a:ext cx="129116" cy="20658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7" name="Rectangle 1173"/>
          <p:cNvSpPr>
            <a:spLocks noChangeArrowheads="1"/>
          </p:cNvSpPr>
          <p:nvPr/>
        </p:nvSpPr>
        <p:spPr bwMode="auto">
          <a:xfrm>
            <a:off x="608994" y="2691440"/>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38" name="Rectangle 1175"/>
          <p:cNvSpPr>
            <a:spLocks noChangeArrowheads="1"/>
          </p:cNvSpPr>
          <p:nvPr/>
        </p:nvSpPr>
        <p:spPr bwMode="auto">
          <a:xfrm>
            <a:off x="1019628" y="2691440"/>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39" name="Rectangle 1177"/>
          <p:cNvSpPr>
            <a:spLocks noChangeArrowheads="1"/>
          </p:cNvSpPr>
          <p:nvPr/>
        </p:nvSpPr>
        <p:spPr bwMode="auto">
          <a:xfrm>
            <a:off x="1426028" y="2691440"/>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0" name="Rectangle 1179"/>
          <p:cNvSpPr>
            <a:spLocks noChangeArrowheads="1"/>
          </p:cNvSpPr>
          <p:nvPr/>
        </p:nvSpPr>
        <p:spPr bwMode="auto">
          <a:xfrm>
            <a:off x="1857828" y="2695674"/>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1" name="Rectangle 1181"/>
          <p:cNvSpPr>
            <a:spLocks noChangeArrowheads="1"/>
          </p:cNvSpPr>
          <p:nvPr/>
        </p:nvSpPr>
        <p:spPr bwMode="auto">
          <a:xfrm>
            <a:off x="2276928" y="269567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2" name="Rectangle 1183"/>
          <p:cNvSpPr>
            <a:spLocks noChangeArrowheads="1"/>
          </p:cNvSpPr>
          <p:nvPr/>
        </p:nvSpPr>
        <p:spPr bwMode="auto">
          <a:xfrm>
            <a:off x="2704494" y="2699907"/>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3" name="Rectangle 1186"/>
          <p:cNvSpPr>
            <a:spLocks noChangeArrowheads="1"/>
          </p:cNvSpPr>
          <p:nvPr/>
        </p:nvSpPr>
        <p:spPr bwMode="auto">
          <a:xfrm>
            <a:off x="431193" y="1175907"/>
            <a:ext cx="2540000" cy="87206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4" name="AutoShape 1187"/>
          <p:cNvSpPr>
            <a:spLocks noChangeArrowheads="1"/>
          </p:cNvSpPr>
          <p:nvPr/>
        </p:nvSpPr>
        <p:spPr bwMode="auto">
          <a:xfrm rot="5400000">
            <a:off x="21583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5" name="AutoShape 1188"/>
          <p:cNvSpPr>
            <a:spLocks noChangeArrowheads="1"/>
          </p:cNvSpPr>
          <p:nvPr/>
        </p:nvSpPr>
        <p:spPr bwMode="auto">
          <a:xfrm rot="5400000">
            <a:off x="17519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6" name="AutoShape 1189"/>
          <p:cNvSpPr>
            <a:spLocks noChangeArrowheads="1"/>
          </p:cNvSpPr>
          <p:nvPr/>
        </p:nvSpPr>
        <p:spPr bwMode="auto">
          <a:xfrm rot="5400000">
            <a:off x="1347711" y="127115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7" name="AutoShape 1190"/>
          <p:cNvSpPr>
            <a:spLocks noChangeArrowheads="1"/>
          </p:cNvSpPr>
          <p:nvPr/>
        </p:nvSpPr>
        <p:spPr bwMode="auto">
          <a:xfrm rot="5400000">
            <a:off x="9391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8" name="AutoShape 1191"/>
          <p:cNvSpPr>
            <a:spLocks noChangeArrowheads="1"/>
          </p:cNvSpPr>
          <p:nvPr/>
        </p:nvSpPr>
        <p:spPr bwMode="auto">
          <a:xfrm rot="5400000">
            <a:off x="5327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9" name="AutoShape 1192"/>
          <p:cNvSpPr>
            <a:spLocks noChangeArrowheads="1"/>
          </p:cNvSpPr>
          <p:nvPr/>
        </p:nvSpPr>
        <p:spPr bwMode="auto">
          <a:xfrm rot="5400000">
            <a:off x="2566911" y="127115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0" name="AutoShape 1193"/>
          <p:cNvSpPr>
            <a:spLocks noChangeArrowheads="1"/>
          </p:cNvSpPr>
          <p:nvPr/>
        </p:nvSpPr>
        <p:spPr bwMode="auto">
          <a:xfrm rot="5400000">
            <a:off x="21583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1" name="AutoShape 1194"/>
          <p:cNvSpPr>
            <a:spLocks noChangeArrowheads="1"/>
          </p:cNvSpPr>
          <p:nvPr/>
        </p:nvSpPr>
        <p:spPr bwMode="auto">
          <a:xfrm rot="5400000">
            <a:off x="17519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2" name="AutoShape 1195"/>
          <p:cNvSpPr>
            <a:spLocks noChangeArrowheads="1"/>
          </p:cNvSpPr>
          <p:nvPr/>
        </p:nvSpPr>
        <p:spPr bwMode="auto">
          <a:xfrm rot="5400000">
            <a:off x="1347711" y="146589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3" name="AutoShape 1196"/>
          <p:cNvSpPr>
            <a:spLocks noChangeArrowheads="1"/>
          </p:cNvSpPr>
          <p:nvPr/>
        </p:nvSpPr>
        <p:spPr bwMode="auto">
          <a:xfrm rot="5400000">
            <a:off x="9391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4" name="AutoShape 1197"/>
          <p:cNvSpPr>
            <a:spLocks noChangeArrowheads="1"/>
          </p:cNvSpPr>
          <p:nvPr/>
        </p:nvSpPr>
        <p:spPr bwMode="auto">
          <a:xfrm rot="5400000">
            <a:off x="5327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5" name="AutoShape 1198"/>
          <p:cNvSpPr>
            <a:spLocks noChangeArrowheads="1"/>
          </p:cNvSpPr>
          <p:nvPr/>
        </p:nvSpPr>
        <p:spPr bwMode="auto">
          <a:xfrm rot="5400000">
            <a:off x="2566911" y="146589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6" name="AutoShape 1199"/>
          <p:cNvSpPr>
            <a:spLocks noChangeArrowheads="1"/>
          </p:cNvSpPr>
          <p:nvPr/>
        </p:nvSpPr>
        <p:spPr bwMode="auto">
          <a:xfrm rot="5400000">
            <a:off x="2157336" y="165533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7" name="AutoShape 1200"/>
          <p:cNvSpPr>
            <a:spLocks noChangeArrowheads="1"/>
          </p:cNvSpPr>
          <p:nvPr/>
        </p:nvSpPr>
        <p:spPr bwMode="auto">
          <a:xfrm rot="5400000">
            <a:off x="1750936" y="165533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8" name="AutoShape 1201"/>
          <p:cNvSpPr>
            <a:spLocks noChangeArrowheads="1"/>
          </p:cNvSpPr>
          <p:nvPr/>
        </p:nvSpPr>
        <p:spPr bwMode="auto">
          <a:xfrm rot="5400000">
            <a:off x="1346653" y="165744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9" name="AutoShape 1202"/>
          <p:cNvSpPr>
            <a:spLocks noChangeArrowheads="1"/>
          </p:cNvSpPr>
          <p:nvPr/>
        </p:nvSpPr>
        <p:spPr bwMode="auto">
          <a:xfrm rot="5400000">
            <a:off x="938136" y="1655332"/>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0" name="AutoShape 1203"/>
          <p:cNvSpPr>
            <a:spLocks noChangeArrowheads="1"/>
          </p:cNvSpPr>
          <p:nvPr/>
        </p:nvSpPr>
        <p:spPr bwMode="auto">
          <a:xfrm rot="5400000">
            <a:off x="531736" y="1655332"/>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1" name="AutoShape 1204"/>
          <p:cNvSpPr>
            <a:spLocks noChangeArrowheads="1"/>
          </p:cNvSpPr>
          <p:nvPr/>
        </p:nvSpPr>
        <p:spPr bwMode="auto">
          <a:xfrm rot="5400000">
            <a:off x="2565853" y="165744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2" name="AutoShape 1205"/>
          <p:cNvSpPr>
            <a:spLocks noChangeArrowheads="1"/>
          </p:cNvSpPr>
          <p:nvPr/>
        </p:nvSpPr>
        <p:spPr bwMode="auto">
          <a:xfrm rot="5400000">
            <a:off x="2157336" y="1850066"/>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3" name="AutoShape 1206"/>
          <p:cNvSpPr>
            <a:spLocks noChangeArrowheads="1"/>
          </p:cNvSpPr>
          <p:nvPr/>
        </p:nvSpPr>
        <p:spPr bwMode="auto">
          <a:xfrm rot="5400000">
            <a:off x="1750936" y="185006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4" name="AutoShape 1207"/>
          <p:cNvSpPr>
            <a:spLocks noChangeArrowheads="1"/>
          </p:cNvSpPr>
          <p:nvPr/>
        </p:nvSpPr>
        <p:spPr bwMode="auto">
          <a:xfrm rot="5400000">
            <a:off x="1346653" y="185218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5" name="AutoShape 1208"/>
          <p:cNvSpPr>
            <a:spLocks noChangeArrowheads="1"/>
          </p:cNvSpPr>
          <p:nvPr/>
        </p:nvSpPr>
        <p:spPr bwMode="auto">
          <a:xfrm rot="5400000">
            <a:off x="938136" y="185006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6" name="AutoShape 1209"/>
          <p:cNvSpPr>
            <a:spLocks noChangeArrowheads="1"/>
          </p:cNvSpPr>
          <p:nvPr/>
        </p:nvSpPr>
        <p:spPr bwMode="auto">
          <a:xfrm rot="5400000">
            <a:off x="531736" y="185006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67" name="AutoShape 1210"/>
          <p:cNvSpPr>
            <a:spLocks noChangeArrowheads="1"/>
          </p:cNvSpPr>
          <p:nvPr/>
        </p:nvSpPr>
        <p:spPr bwMode="auto">
          <a:xfrm rot="5400000">
            <a:off x="2565853" y="185218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568" name="AutoShape 1211"/>
          <p:cNvCxnSpPr>
            <a:cxnSpLocks noChangeShapeType="1"/>
            <a:stCxn id="663" idx="2"/>
            <a:endCxn id="560" idx="0"/>
          </p:cNvCxnSpPr>
          <p:nvPr/>
        </p:nvCxnSpPr>
        <p:spPr bwMode="auto">
          <a:xfrm flipH="1">
            <a:off x="628044" y="1364290"/>
            <a:ext cx="93133" cy="3344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0" name="AutoShape 1212"/>
          <p:cNvCxnSpPr>
            <a:cxnSpLocks noChangeShapeType="1"/>
            <a:stCxn id="612" idx="2"/>
            <a:endCxn id="560" idx="0"/>
          </p:cNvCxnSpPr>
          <p:nvPr/>
        </p:nvCxnSpPr>
        <p:spPr bwMode="auto">
          <a:xfrm flipH="1">
            <a:off x="628045" y="1544207"/>
            <a:ext cx="95249" cy="1545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1" name="AutoShape 1213"/>
          <p:cNvCxnSpPr>
            <a:cxnSpLocks noChangeShapeType="1"/>
            <a:stCxn id="613" idx="2"/>
            <a:endCxn id="560" idx="0"/>
          </p:cNvCxnSpPr>
          <p:nvPr/>
        </p:nvCxnSpPr>
        <p:spPr bwMode="auto">
          <a:xfrm flipH="1" flipV="1">
            <a:off x="628045" y="1698724"/>
            <a:ext cx="97367"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2" name="AutoShape 1214"/>
          <p:cNvCxnSpPr>
            <a:cxnSpLocks noChangeShapeType="1"/>
            <a:stCxn id="614" idx="2"/>
            <a:endCxn id="560" idx="0"/>
          </p:cNvCxnSpPr>
          <p:nvPr/>
        </p:nvCxnSpPr>
        <p:spPr bwMode="auto">
          <a:xfrm flipH="1" flipV="1">
            <a:off x="628044" y="1698723"/>
            <a:ext cx="93133" cy="220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5" name="AutoShape 1215"/>
          <p:cNvCxnSpPr>
            <a:cxnSpLocks noChangeShapeType="1"/>
            <a:stCxn id="667" idx="2"/>
            <a:endCxn id="559" idx="0"/>
          </p:cNvCxnSpPr>
          <p:nvPr/>
        </p:nvCxnSpPr>
        <p:spPr bwMode="auto">
          <a:xfrm flipH="1">
            <a:off x="1034445" y="1357941"/>
            <a:ext cx="95249" cy="3407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7" name="AutoShape 1216"/>
          <p:cNvCxnSpPr>
            <a:cxnSpLocks noChangeShapeType="1"/>
            <a:stCxn id="664" idx="2"/>
            <a:endCxn id="559" idx="0"/>
          </p:cNvCxnSpPr>
          <p:nvPr/>
        </p:nvCxnSpPr>
        <p:spPr bwMode="auto">
          <a:xfrm flipH="1">
            <a:off x="1034445" y="1537856"/>
            <a:ext cx="97367" cy="1608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9" name="AutoShape 1217"/>
          <p:cNvCxnSpPr>
            <a:cxnSpLocks noChangeShapeType="1"/>
            <a:stCxn id="665" idx="2"/>
            <a:endCxn id="559" idx="0"/>
          </p:cNvCxnSpPr>
          <p:nvPr/>
        </p:nvCxnSpPr>
        <p:spPr bwMode="auto">
          <a:xfrm flipH="1" flipV="1">
            <a:off x="1034444" y="1698723"/>
            <a:ext cx="99483" cy="23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0" name="AutoShape 1218"/>
          <p:cNvCxnSpPr>
            <a:cxnSpLocks noChangeShapeType="1"/>
            <a:stCxn id="666" idx="2"/>
            <a:endCxn id="559" idx="0"/>
          </p:cNvCxnSpPr>
          <p:nvPr/>
        </p:nvCxnSpPr>
        <p:spPr bwMode="auto">
          <a:xfrm flipH="1" flipV="1">
            <a:off x="1034445" y="1698723"/>
            <a:ext cx="95249"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2" name="AutoShape 1219"/>
          <p:cNvCxnSpPr>
            <a:cxnSpLocks noChangeShapeType="1"/>
            <a:stCxn id="617" idx="2"/>
            <a:endCxn id="552" idx="0"/>
          </p:cNvCxnSpPr>
          <p:nvPr/>
        </p:nvCxnSpPr>
        <p:spPr bwMode="auto">
          <a:xfrm flipH="1">
            <a:off x="1445078" y="1357940"/>
            <a:ext cx="93133" cy="1502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3" name="AutoShape 1220"/>
          <p:cNvCxnSpPr>
            <a:cxnSpLocks noChangeShapeType="1"/>
            <a:stCxn id="618" idx="2"/>
            <a:endCxn id="552" idx="0"/>
          </p:cNvCxnSpPr>
          <p:nvPr/>
        </p:nvCxnSpPr>
        <p:spPr bwMode="auto">
          <a:xfrm flipH="1" flipV="1">
            <a:off x="1445078" y="1508224"/>
            <a:ext cx="95249"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4" name="AutoShape 1221"/>
          <p:cNvCxnSpPr>
            <a:cxnSpLocks noChangeShapeType="1"/>
            <a:stCxn id="619" idx="2"/>
            <a:endCxn id="552" idx="0"/>
          </p:cNvCxnSpPr>
          <p:nvPr/>
        </p:nvCxnSpPr>
        <p:spPr bwMode="auto">
          <a:xfrm flipH="1" flipV="1">
            <a:off x="1445078" y="1508223"/>
            <a:ext cx="97367"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6" name="AutoShape 1222"/>
          <p:cNvCxnSpPr>
            <a:cxnSpLocks noChangeShapeType="1"/>
            <a:stCxn id="620" idx="2"/>
            <a:endCxn id="552" idx="0"/>
          </p:cNvCxnSpPr>
          <p:nvPr/>
        </p:nvCxnSpPr>
        <p:spPr bwMode="auto">
          <a:xfrm flipH="1" flipV="1">
            <a:off x="1445078" y="1508223"/>
            <a:ext cx="93133" cy="404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9" name="AutoShape 1223"/>
          <p:cNvCxnSpPr>
            <a:cxnSpLocks noChangeShapeType="1"/>
            <a:stCxn id="622" idx="2"/>
            <a:endCxn id="545" idx="0"/>
          </p:cNvCxnSpPr>
          <p:nvPr/>
        </p:nvCxnSpPr>
        <p:spPr bwMode="auto">
          <a:xfrm flipH="1" flipV="1">
            <a:off x="1849360" y="1311374"/>
            <a:ext cx="93133" cy="529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0" name="AutoShape 1224"/>
          <p:cNvCxnSpPr>
            <a:cxnSpLocks noChangeShapeType="1"/>
            <a:stCxn id="623" idx="2"/>
            <a:endCxn id="545" idx="0"/>
          </p:cNvCxnSpPr>
          <p:nvPr/>
        </p:nvCxnSpPr>
        <p:spPr bwMode="auto">
          <a:xfrm flipH="1" flipV="1">
            <a:off x="1849360" y="1311374"/>
            <a:ext cx="95251" cy="2328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1" name="AutoShape 1225"/>
          <p:cNvCxnSpPr>
            <a:cxnSpLocks noChangeShapeType="1"/>
            <a:stCxn id="624" idx="2"/>
            <a:endCxn id="545" idx="0"/>
          </p:cNvCxnSpPr>
          <p:nvPr/>
        </p:nvCxnSpPr>
        <p:spPr bwMode="auto">
          <a:xfrm flipH="1" flipV="1">
            <a:off x="1849361" y="1311374"/>
            <a:ext cx="97367" cy="416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2" name="AutoShape 1226"/>
          <p:cNvCxnSpPr>
            <a:cxnSpLocks noChangeShapeType="1"/>
            <a:stCxn id="625" idx="2"/>
            <a:endCxn id="545" idx="0"/>
          </p:cNvCxnSpPr>
          <p:nvPr/>
        </p:nvCxnSpPr>
        <p:spPr bwMode="auto">
          <a:xfrm flipH="1" flipV="1">
            <a:off x="1849360" y="1311373"/>
            <a:ext cx="93133" cy="6074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3" name="AutoShape 1227"/>
          <p:cNvCxnSpPr>
            <a:cxnSpLocks noChangeShapeType="1"/>
            <a:stCxn id="630" idx="2"/>
            <a:endCxn id="562" idx="0"/>
          </p:cNvCxnSpPr>
          <p:nvPr/>
        </p:nvCxnSpPr>
        <p:spPr bwMode="auto">
          <a:xfrm flipH="1" flipV="1">
            <a:off x="2253645" y="1893456"/>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4" name="AutoShape 1228"/>
          <p:cNvCxnSpPr>
            <a:cxnSpLocks noChangeShapeType="1"/>
            <a:stCxn id="629" idx="2"/>
            <a:endCxn id="562" idx="0"/>
          </p:cNvCxnSpPr>
          <p:nvPr/>
        </p:nvCxnSpPr>
        <p:spPr bwMode="auto">
          <a:xfrm flipH="1">
            <a:off x="2253644" y="1730474"/>
            <a:ext cx="99483" cy="162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5" name="AutoShape 1229"/>
          <p:cNvCxnSpPr>
            <a:cxnSpLocks noChangeShapeType="1"/>
            <a:stCxn id="628" idx="2"/>
            <a:endCxn id="562" idx="0"/>
          </p:cNvCxnSpPr>
          <p:nvPr/>
        </p:nvCxnSpPr>
        <p:spPr bwMode="auto">
          <a:xfrm flipH="1">
            <a:off x="2253645" y="1546323"/>
            <a:ext cx="97367" cy="347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6" name="AutoShape 1230"/>
          <p:cNvCxnSpPr>
            <a:cxnSpLocks noChangeShapeType="1"/>
            <a:stCxn id="627" idx="2"/>
            <a:endCxn id="562" idx="0"/>
          </p:cNvCxnSpPr>
          <p:nvPr/>
        </p:nvCxnSpPr>
        <p:spPr bwMode="auto">
          <a:xfrm flipH="1">
            <a:off x="2253645" y="1366408"/>
            <a:ext cx="95249" cy="527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7" name="AutoShape 1231"/>
          <p:cNvCxnSpPr>
            <a:cxnSpLocks noChangeShapeType="1"/>
            <a:stCxn id="635" idx="2"/>
            <a:endCxn id="567" idx="0"/>
          </p:cNvCxnSpPr>
          <p:nvPr/>
        </p:nvCxnSpPr>
        <p:spPr bwMode="auto">
          <a:xfrm flipH="1" flipV="1">
            <a:off x="2662161" y="1895574"/>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8" name="AutoShape 1232"/>
          <p:cNvCxnSpPr>
            <a:cxnSpLocks noChangeShapeType="1"/>
            <a:stCxn id="634" idx="2"/>
            <a:endCxn id="567" idx="0"/>
          </p:cNvCxnSpPr>
          <p:nvPr/>
        </p:nvCxnSpPr>
        <p:spPr bwMode="auto">
          <a:xfrm flipH="1">
            <a:off x="2662160" y="1724123"/>
            <a:ext cx="93133" cy="17145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9" name="AutoShape 1233"/>
          <p:cNvCxnSpPr>
            <a:cxnSpLocks noChangeShapeType="1"/>
            <a:stCxn id="633" idx="2"/>
            <a:endCxn id="567" idx="0"/>
          </p:cNvCxnSpPr>
          <p:nvPr/>
        </p:nvCxnSpPr>
        <p:spPr bwMode="auto">
          <a:xfrm flipH="1">
            <a:off x="2662161" y="1539973"/>
            <a:ext cx="91017" cy="3556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0" name="AutoShape 1234"/>
          <p:cNvCxnSpPr>
            <a:cxnSpLocks noChangeShapeType="1"/>
            <a:stCxn id="632" idx="2"/>
            <a:endCxn id="567" idx="0"/>
          </p:cNvCxnSpPr>
          <p:nvPr/>
        </p:nvCxnSpPr>
        <p:spPr bwMode="auto">
          <a:xfrm flipH="1">
            <a:off x="2662161" y="1360056"/>
            <a:ext cx="88900" cy="535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1" name="Rectangle 1236"/>
          <p:cNvSpPr>
            <a:spLocks noChangeArrowheads="1"/>
          </p:cNvSpPr>
          <p:nvPr/>
        </p:nvSpPr>
        <p:spPr bwMode="auto">
          <a:xfrm>
            <a:off x="721178" y="1269040"/>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12" name="AutoShape 1238"/>
          <p:cNvSpPr>
            <a:spLocks noChangeArrowheads="1"/>
          </p:cNvSpPr>
          <p:nvPr/>
        </p:nvSpPr>
        <p:spPr bwMode="auto">
          <a:xfrm>
            <a:off x="723294" y="1446841"/>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3" name="AutoShape 1239"/>
          <p:cNvSpPr>
            <a:spLocks noChangeArrowheads="1"/>
          </p:cNvSpPr>
          <p:nvPr/>
        </p:nvSpPr>
        <p:spPr bwMode="auto">
          <a:xfrm>
            <a:off x="725411" y="1630990"/>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4" name="AutoShape 1240"/>
          <p:cNvSpPr>
            <a:spLocks noChangeArrowheads="1"/>
          </p:cNvSpPr>
          <p:nvPr/>
        </p:nvSpPr>
        <p:spPr bwMode="auto">
          <a:xfrm>
            <a:off x="721178" y="1821490"/>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5" name="Rectangle 1242"/>
          <p:cNvSpPr>
            <a:spLocks noChangeArrowheads="1"/>
          </p:cNvSpPr>
          <p:nvPr/>
        </p:nvSpPr>
        <p:spPr bwMode="auto">
          <a:xfrm>
            <a:off x="1129694" y="1262689"/>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16" name="Rectangle 1248"/>
          <p:cNvSpPr>
            <a:spLocks noChangeArrowheads="1"/>
          </p:cNvSpPr>
          <p:nvPr/>
        </p:nvSpPr>
        <p:spPr bwMode="auto">
          <a:xfrm>
            <a:off x="1538211" y="1262689"/>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17" name="AutoShape 1249"/>
          <p:cNvSpPr>
            <a:spLocks noChangeArrowheads="1"/>
          </p:cNvSpPr>
          <p:nvPr/>
        </p:nvSpPr>
        <p:spPr bwMode="auto">
          <a:xfrm>
            <a:off x="1538211" y="126057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8" name="AutoShape 1250"/>
          <p:cNvSpPr>
            <a:spLocks noChangeArrowheads="1"/>
          </p:cNvSpPr>
          <p:nvPr/>
        </p:nvSpPr>
        <p:spPr bwMode="auto">
          <a:xfrm>
            <a:off x="1540327" y="14404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19" name="AutoShape 1251"/>
          <p:cNvSpPr>
            <a:spLocks noChangeArrowheads="1"/>
          </p:cNvSpPr>
          <p:nvPr/>
        </p:nvSpPr>
        <p:spPr bwMode="auto">
          <a:xfrm>
            <a:off x="1542445" y="16246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0" name="AutoShape 1252"/>
          <p:cNvSpPr>
            <a:spLocks noChangeArrowheads="1"/>
          </p:cNvSpPr>
          <p:nvPr/>
        </p:nvSpPr>
        <p:spPr bwMode="auto">
          <a:xfrm>
            <a:off x="1538211" y="18151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1" name="Rectangle 1254"/>
          <p:cNvSpPr>
            <a:spLocks noChangeArrowheads="1"/>
          </p:cNvSpPr>
          <p:nvPr/>
        </p:nvSpPr>
        <p:spPr bwMode="auto">
          <a:xfrm>
            <a:off x="1942494" y="1269040"/>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22" name="AutoShape 1255"/>
          <p:cNvSpPr>
            <a:spLocks noChangeArrowheads="1"/>
          </p:cNvSpPr>
          <p:nvPr/>
        </p:nvSpPr>
        <p:spPr bwMode="auto">
          <a:xfrm>
            <a:off x="1942494" y="126692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3" name="AutoShape 1256"/>
          <p:cNvSpPr>
            <a:spLocks noChangeArrowheads="1"/>
          </p:cNvSpPr>
          <p:nvPr/>
        </p:nvSpPr>
        <p:spPr bwMode="auto">
          <a:xfrm>
            <a:off x="1944611" y="14468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4" name="AutoShape 1257"/>
          <p:cNvSpPr>
            <a:spLocks noChangeArrowheads="1"/>
          </p:cNvSpPr>
          <p:nvPr/>
        </p:nvSpPr>
        <p:spPr bwMode="auto">
          <a:xfrm>
            <a:off x="1946727" y="16309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5" name="AutoShape 1258"/>
          <p:cNvSpPr>
            <a:spLocks noChangeArrowheads="1"/>
          </p:cNvSpPr>
          <p:nvPr/>
        </p:nvSpPr>
        <p:spPr bwMode="auto">
          <a:xfrm>
            <a:off x="1942494" y="18214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6" name="Rectangle 1260"/>
          <p:cNvSpPr>
            <a:spLocks noChangeArrowheads="1"/>
          </p:cNvSpPr>
          <p:nvPr/>
        </p:nvSpPr>
        <p:spPr bwMode="auto">
          <a:xfrm>
            <a:off x="2348894" y="1271156"/>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27" name="AutoShape 1261"/>
          <p:cNvSpPr>
            <a:spLocks noChangeArrowheads="1"/>
          </p:cNvSpPr>
          <p:nvPr/>
        </p:nvSpPr>
        <p:spPr bwMode="auto">
          <a:xfrm>
            <a:off x="2348894" y="12690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8" name="AutoShape 1262"/>
          <p:cNvSpPr>
            <a:spLocks noChangeArrowheads="1"/>
          </p:cNvSpPr>
          <p:nvPr/>
        </p:nvSpPr>
        <p:spPr bwMode="auto">
          <a:xfrm>
            <a:off x="2351011" y="144895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29" name="AutoShape 1263"/>
          <p:cNvSpPr>
            <a:spLocks noChangeArrowheads="1"/>
          </p:cNvSpPr>
          <p:nvPr/>
        </p:nvSpPr>
        <p:spPr bwMode="auto">
          <a:xfrm>
            <a:off x="2353127" y="16331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0" name="AutoShape 1264"/>
          <p:cNvSpPr>
            <a:spLocks noChangeArrowheads="1"/>
          </p:cNvSpPr>
          <p:nvPr/>
        </p:nvSpPr>
        <p:spPr bwMode="auto">
          <a:xfrm>
            <a:off x="2348894" y="18236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1" name="Rectangle 1265"/>
          <p:cNvSpPr>
            <a:spLocks noChangeArrowheads="1"/>
          </p:cNvSpPr>
          <p:nvPr/>
        </p:nvSpPr>
        <p:spPr bwMode="auto">
          <a:xfrm>
            <a:off x="2751060" y="1264807"/>
            <a:ext cx="103717" cy="66886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32" name="AutoShape 1266"/>
          <p:cNvSpPr>
            <a:spLocks noChangeArrowheads="1"/>
          </p:cNvSpPr>
          <p:nvPr/>
        </p:nvSpPr>
        <p:spPr bwMode="auto">
          <a:xfrm>
            <a:off x="2751061" y="12626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3" name="AutoShape 1267"/>
          <p:cNvSpPr>
            <a:spLocks noChangeArrowheads="1"/>
          </p:cNvSpPr>
          <p:nvPr/>
        </p:nvSpPr>
        <p:spPr bwMode="auto">
          <a:xfrm>
            <a:off x="2753178" y="14426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4" name="AutoShape 1268"/>
          <p:cNvSpPr>
            <a:spLocks noChangeArrowheads="1"/>
          </p:cNvSpPr>
          <p:nvPr/>
        </p:nvSpPr>
        <p:spPr bwMode="auto">
          <a:xfrm>
            <a:off x="2755294" y="162675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35" name="AutoShape 1269"/>
          <p:cNvSpPr>
            <a:spLocks noChangeArrowheads="1"/>
          </p:cNvSpPr>
          <p:nvPr/>
        </p:nvSpPr>
        <p:spPr bwMode="auto">
          <a:xfrm>
            <a:off x="2751061" y="181725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3" name="AutoShape 1237"/>
          <p:cNvSpPr>
            <a:spLocks noChangeArrowheads="1"/>
          </p:cNvSpPr>
          <p:nvPr/>
        </p:nvSpPr>
        <p:spPr bwMode="auto">
          <a:xfrm>
            <a:off x="721178" y="1266923"/>
            <a:ext cx="97367" cy="97367"/>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4" name="AutoShape 1244"/>
          <p:cNvSpPr>
            <a:spLocks noChangeArrowheads="1"/>
          </p:cNvSpPr>
          <p:nvPr/>
        </p:nvSpPr>
        <p:spPr bwMode="auto">
          <a:xfrm>
            <a:off x="1131811" y="14404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5" name="AutoShape 1245"/>
          <p:cNvSpPr>
            <a:spLocks noChangeArrowheads="1"/>
          </p:cNvSpPr>
          <p:nvPr/>
        </p:nvSpPr>
        <p:spPr bwMode="auto">
          <a:xfrm>
            <a:off x="1133927" y="16246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6" name="AutoShape 1246"/>
          <p:cNvSpPr>
            <a:spLocks noChangeArrowheads="1"/>
          </p:cNvSpPr>
          <p:nvPr/>
        </p:nvSpPr>
        <p:spPr bwMode="auto">
          <a:xfrm>
            <a:off x="1129694" y="18151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67" name="AutoShape 1243"/>
          <p:cNvSpPr>
            <a:spLocks noChangeArrowheads="1"/>
          </p:cNvSpPr>
          <p:nvPr/>
        </p:nvSpPr>
        <p:spPr bwMode="auto">
          <a:xfrm>
            <a:off x="1129694" y="126057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73" name="Text Box 911"/>
          <p:cNvSpPr txBox="1">
            <a:spLocks noChangeArrowheads="1"/>
          </p:cNvSpPr>
          <p:nvPr/>
        </p:nvSpPr>
        <p:spPr bwMode="auto">
          <a:xfrm>
            <a:off x="872920" y="4202141"/>
            <a:ext cx="1516352" cy="535531"/>
          </a:xfrm>
          <a:prstGeom prst="rect">
            <a:avLst/>
          </a:prstGeom>
          <a:noFill/>
          <a:ln w="19050">
            <a:noFill/>
            <a:miter lim="800000"/>
            <a:headEnd/>
            <a:tailEnd/>
          </a:ln>
          <a:effectLst/>
        </p:spPr>
        <p:txBody>
          <a:bodyPr wrap="square">
            <a:spAutoFit/>
          </a:bodyPr>
          <a:lstStyle/>
          <a:p>
            <a:pPr algn="ctr" defTabSz="1219170">
              <a:lnSpc>
                <a:spcPct val="80000"/>
              </a:lnSpc>
              <a:spcBef>
                <a:spcPct val="50000"/>
              </a:spcBef>
            </a:pPr>
            <a:r>
              <a:rPr lang="de-DE" altLang="en-US" dirty="0" err="1">
                <a:solidFill>
                  <a:prstClr val="black"/>
                </a:solidFill>
                <a:latin typeface="Arial"/>
              </a:rPr>
              <a:t>Recom</a:t>
            </a:r>
            <a:r>
              <a:rPr lang="de-DE" altLang="en-US" dirty="0">
                <a:solidFill>
                  <a:prstClr val="black"/>
                </a:solidFill>
                <a:latin typeface="Arial"/>
              </a:rPr>
              <a:t>-</a:t>
            </a:r>
            <a:br>
              <a:rPr lang="de-DE" altLang="en-US" dirty="0">
                <a:solidFill>
                  <a:prstClr val="black"/>
                </a:solidFill>
                <a:latin typeface="Arial"/>
              </a:rPr>
            </a:br>
            <a:r>
              <a:rPr lang="de-DE" altLang="en-US" dirty="0" err="1">
                <a:solidFill>
                  <a:prstClr val="black"/>
                </a:solidFill>
                <a:latin typeface="Arial"/>
              </a:rPr>
              <a:t>bine</a:t>
            </a:r>
            <a:endParaRPr lang="de-DE" altLang="en-US" b="1" dirty="0">
              <a:solidFill>
                <a:prstClr val="black"/>
              </a:solidFill>
              <a:latin typeface="Arial Narrow" pitchFamily="34" charset="0"/>
            </a:endParaRPr>
          </a:p>
        </p:txBody>
      </p:sp>
      <p:sp>
        <p:nvSpPr>
          <p:cNvPr id="674" name="Textfeld 673"/>
          <p:cNvSpPr txBox="1"/>
          <p:nvPr/>
        </p:nvSpPr>
        <p:spPr>
          <a:xfrm>
            <a:off x="53616" y="49361"/>
            <a:ext cx="1198903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[VI] Recurrent Selection for General Combining Ability</a:t>
            </a:r>
          </a:p>
        </p:txBody>
      </p:sp>
      <p:sp>
        <p:nvSpPr>
          <p:cNvPr id="675" name="Rectangle 722" descr="Diagonal weit nach oben"/>
          <p:cNvSpPr>
            <a:spLocks noChangeArrowheads="1"/>
          </p:cNvSpPr>
          <p:nvPr/>
        </p:nvSpPr>
        <p:spPr bwMode="auto">
          <a:xfrm>
            <a:off x="3355962" y="5476120"/>
            <a:ext cx="2525637" cy="922867"/>
          </a:xfrm>
          <a:prstGeom prst="rect">
            <a:avLst/>
          </a:prstGeom>
          <a:pattFill prst="wdUpDiag">
            <a:fgClr>
              <a:srgbClr val="000000"/>
            </a:fgClr>
            <a:bgClr>
              <a:srgbClr val="FFFFFF"/>
            </a:bgClr>
          </a:pattFill>
          <a:ln w="1905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defTabSz="1219170" fontAlgn="base">
              <a:spcBef>
                <a:spcPct val="0"/>
              </a:spcBef>
              <a:spcAft>
                <a:spcPct val="0"/>
              </a:spcAft>
            </a:pPr>
            <a:endParaRPr lang="en-GB" kern="0">
              <a:solidFill>
                <a:srgbClr val="0000FF"/>
              </a:solidFill>
              <a:latin typeface="Times New Roman" pitchFamily="18" charset="0"/>
              <a:cs typeface="Arial" charset="0"/>
            </a:endParaRPr>
          </a:p>
        </p:txBody>
      </p:sp>
      <p:sp>
        <p:nvSpPr>
          <p:cNvPr id="676" name="Text Box 259"/>
          <p:cNvSpPr txBox="1">
            <a:spLocks noChangeArrowheads="1"/>
          </p:cNvSpPr>
          <p:nvPr/>
        </p:nvSpPr>
        <p:spPr bwMode="auto">
          <a:xfrm>
            <a:off x="3394247" y="5656277"/>
            <a:ext cx="1421587" cy="369332"/>
          </a:xfrm>
          <a:prstGeom prst="rect">
            <a:avLst/>
          </a:prstGeom>
          <a:solidFill>
            <a:schemeClr val="bg1"/>
          </a:solidFill>
          <a:ln w="9525">
            <a:solidFill>
              <a:srgbClr val="0000FF"/>
            </a:solidFill>
            <a:miter lim="800000"/>
            <a:headEnd/>
            <a:tailEnd/>
          </a:ln>
        </p:spPr>
        <p:txBody>
          <a:bodyPr wrap="square">
            <a:spAutoFit/>
          </a:bodyPr>
          <a:lstStyle/>
          <a:p>
            <a:pPr algn="ctr" defTabSz="1219170" fontAlgn="base">
              <a:spcBef>
                <a:spcPct val="50000"/>
              </a:spcBef>
              <a:spcAft>
                <a:spcPct val="0"/>
              </a:spcAft>
            </a:pPr>
            <a:r>
              <a:rPr lang="en-GB" altLang="de-DE" dirty="0">
                <a:solidFill>
                  <a:srgbClr val="0000FF"/>
                </a:solidFill>
                <a:latin typeface="Arial"/>
                <a:cs typeface="Arial" charset="0"/>
              </a:rPr>
              <a:t>Cultivar</a:t>
            </a:r>
          </a:p>
        </p:txBody>
      </p:sp>
      <p:sp>
        <p:nvSpPr>
          <p:cNvPr id="677" name="Textfeld 676"/>
          <p:cNvSpPr txBox="1"/>
          <p:nvPr/>
        </p:nvSpPr>
        <p:spPr>
          <a:xfrm>
            <a:off x="3339030" y="5053696"/>
            <a:ext cx="25352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srgbClr val="0000FF"/>
                </a:solidFill>
                <a:latin typeface="Arial"/>
              </a:rPr>
              <a:t>Extract cultivar</a:t>
            </a:r>
          </a:p>
        </p:txBody>
      </p:sp>
      <p:sp>
        <p:nvSpPr>
          <p:cNvPr id="678" name="Textfeld 677"/>
          <p:cNvSpPr txBox="1"/>
          <p:nvPr/>
        </p:nvSpPr>
        <p:spPr>
          <a:xfrm>
            <a:off x="719300" y="6301924"/>
            <a:ext cx="1850989" cy="341632"/>
          </a:xfrm>
          <a:prstGeom prst="rect">
            <a:avLst/>
          </a:prstGeom>
          <a:noFill/>
        </p:spPr>
        <p:txBody>
          <a:bodyPr wrap="square" rtlCol="0">
            <a:spAutoFit/>
          </a:bodyPr>
          <a:lstStyle/>
          <a:p>
            <a:pPr defTabSz="1219170">
              <a:lnSpc>
                <a:spcPct val="90000"/>
              </a:lnSpc>
            </a:pPr>
            <a:r>
              <a:rPr lang="en-GB" i="1" dirty="0">
                <a:solidFill>
                  <a:prstClr val="black"/>
                </a:solidFill>
                <a:latin typeface="Arial"/>
              </a:rPr>
              <a:t>et cetera</a:t>
            </a:r>
          </a:p>
        </p:txBody>
      </p:sp>
      <p:sp>
        <p:nvSpPr>
          <p:cNvPr id="145" name="Rectangle 1186"/>
          <p:cNvSpPr>
            <a:spLocks noChangeArrowheads="1"/>
          </p:cNvSpPr>
          <p:nvPr/>
        </p:nvSpPr>
        <p:spPr bwMode="auto">
          <a:xfrm>
            <a:off x="329980" y="5323647"/>
            <a:ext cx="2540000" cy="872067"/>
          </a:xfrm>
          <a:prstGeom prst="rect">
            <a:avLst/>
          </a:prstGeom>
          <a:solidFill>
            <a:schemeClr val="bg1"/>
          </a:solidFill>
          <a:ln w="1905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146" name="AutoShape 1187"/>
          <p:cNvSpPr>
            <a:spLocks noChangeArrowheads="1"/>
          </p:cNvSpPr>
          <p:nvPr/>
        </p:nvSpPr>
        <p:spPr bwMode="auto">
          <a:xfrm rot="5400000">
            <a:off x="2071183" y="541678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7" name="AutoShape 1188"/>
          <p:cNvSpPr>
            <a:spLocks noChangeArrowheads="1"/>
          </p:cNvSpPr>
          <p:nvPr/>
        </p:nvSpPr>
        <p:spPr bwMode="auto">
          <a:xfrm rot="5400000">
            <a:off x="1664783" y="541678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8" name="AutoShape 1189"/>
          <p:cNvSpPr>
            <a:spLocks noChangeArrowheads="1"/>
          </p:cNvSpPr>
          <p:nvPr/>
        </p:nvSpPr>
        <p:spPr bwMode="auto">
          <a:xfrm rot="5400000">
            <a:off x="439087" y="541889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9" name="AutoShape 1190"/>
          <p:cNvSpPr>
            <a:spLocks noChangeArrowheads="1"/>
          </p:cNvSpPr>
          <p:nvPr/>
        </p:nvSpPr>
        <p:spPr bwMode="auto">
          <a:xfrm rot="5400000">
            <a:off x="851983" y="541678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0" name="AutoShape 1191"/>
          <p:cNvSpPr>
            <a:spLocks noChangeArrowheads="1"/>
          </p:cNvSpPr>
          <p:nvPr/>
        </p:nvSpPr>
        <p:spPr bwMode="auto">
          <a:xfrm rot="5400000">
            <a:off x="1247487" y="5424507"/>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1" name="AutoShape 1192"/>
          <p:cNvSpPr>
            <a:spLocks noChangeArrowheads="1"/>
          </p:cNvSpPr>
          <p:nvPr/>
        </p:nvSpPr>
        <p:spPr bwMode="auto">
          <a:xfrm rot="5400000">
            <a:off x="2479701" y="541889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2" name="AutoShape 1193"/>
          <p:cNvSpPr>
            <a:spLocks noChangeArrowheads="1"/>
          </p:cNvSpPr>
          <p:nvPr/>
        </p:nvSpPr>
        <p:spPr bwMode="auto">
          <a:xfrm rot="5400000">
            <a:off x="2071183" y="561151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3" name="AutoShape 1194"/>
          <p:cNvSpPr>
            <a:spLocks noChangeArrowheads="1"/>
          </p:cNvSpPr>
          <p:nvPr/>
        </p:nvSpPr>
        <p:spPr bwMode="auto">
          <a:xfrm rot="5400000">
            <a:off x="1664783" y="561151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4" name="AutoShape 1195"/>
          <p:cNvSpPr>
            <a:spLocks noChangeArrowheads="1"/>
          </p:cNvSpPr>
          <p:nvPr/>
        </p:nvSpPr>
        <p:spPr bwMode="auto">
          <a:xfrm rot="5400000">
            <a:off x="439087" y="561363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5" name="AutoShape 1196"/>
          <p:cNvSpPr>
            <a:spLocks noChangeArrowheads="1"/>
          </p:cNvSpPr>
          <p:nvPr/>
        </p:nvSpPr>
        <p:spPr bwMode="auto">
          <a:xfrm rot="5400000">
            <a:off x="851983" y="561151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6" name="AutoShape 1197"/>
          <p:cNvSpPr>
            <a:spLocks noChangeArrowheads="1"/>
          </p:cNvSpPr>
          <p:nvPr/>
        </p:nvSpPr>
        <p:spPr bwMode="auto">
          <a:xfrm rot="5400000">
            <a:off x="1247487" y="56192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7" name="AutoShape 1198"/>
          <p:cNvSpPr>
            <a:spLocks noChangeArrowheads="1"/>
          </p:cNvSpPr>
          <p:nvPr/>
        </p:nvSpPr>
        <p:spPr bwMode="auto">
          <a:xfrm rot="5400000">
            <a:off x="2479701" y="561363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8" name="AutoShape 1199"/>
          <p:cNvSpPr>
            <a:spLocks noChangeArrowheads="1"/>
          </p:cNvSpPr>
          <p:nvPr/>
        </p:nvSpPr>
        <p:spPr bwMode="auto">
          <a:xfrm rot="5400000">
            <a:off x="2070125" y="580307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9" name="AutoShape 1200"/>
          <p:cNvSpPr>
            <a:spLocks noChangeArrowheads="1"/>
          </p:cNvSpPr>
          <p:nvPr/>
        </p:nvSpPr>
        <p:spPr bwMode="auto">
          <a:xfrm rot="5400000">
            <a:off x="1663725" y="580307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0" name="AutoShape 1201"/>
          <p:cNvSpPr>
            <a:spLocks noChangeArrowheads="1"/>
          </p:cNvSpPr>
          <p:nvPr/>
        </p:nvSpPr>
        <p:spPr bwMode="auto">
          <a:xfrm rot="5400000">
            <a:off x="438029" y="580518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1" name="AutoShape 1202"/>
          <p:cNvSpPr>
            <a:spLocks noChangeArrowheads="1"/>
          </p:cNvSpPr>
          <p:nvPr/>
        </p:nvSpPr>
        <p:spPr bwMode="auto">
          <a:xfrm rot="5400000">
            <a:off x="850925" y="5803072"/>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2" name="AutoShape 1203"/>
          <p:cNvSpPr>
            <a:spLocks noChangeArrowheads="1"/>
          </p:cNvSpPr>
          <p:nvPr/>
        </p:nvSpPr>
        <p:spPr bwMode="auto">
          <a:xfrm rot="5400000">
            <a:off x="1246429" y="5810799"/>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3" name="AutoShape 1204"/>
          <p:cNvSpPr>
            <a:spLocks noChangeArrowheads="1"/>
          </p:cNvSpPr>
          <p:nvPr/>
        </p:nvSpPr>
        <p:spPr bwMode="auto">
          <a:xfrm rot="5400000">
            <a:off x="2478642" y="580518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4" name="AutoShape 1205"/>
          <p:cNvSpPr>
            <a:spLocks noChangeArrowheads="1"/>
          </p:cNvSpPr>
          <p:nvPr/>
        </p:nvSpPr>
        <p:spPr bwMode="auto">
          <a:xfrm rot="5400000">
            <a:off x="2070125" y="5997806"/>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5" name="AutoShape 1206"/>
          <p:cNvSpPr>
            <a:spLocks noChangeArrowheads="1"/>
          </p:cNvSpPr>
          <p:nvPr/>
        </p:nvSpPr>
        <p:spPr bwMode="auto">
          <a:xfrm rot="5400000">
            <a:off x="1663725" y="599780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6" name="AutoShape 1207"/>
          <p:cNvSpPr>
            <a:spLocks noChangeArrowheads="1"/>
          </p:cNvSpPr>
          <p:nvPr/>
        </p:nvSpPr>
        <p:spPr bwMode="auto">
          <a:xfrm rot="5400000">
            <a:off x="438029" y="599992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7" name="AutoShape 1208"/>
          <p:cNvSpPr>
            <a:spLocks noChangeArrowheads="1"/>
          </p:cNvSpPr>
          <p:nvPr/>
        </p:nvSpPr>
        <p:spPr bwMode="auto">
          <a:xfrm rot="5400000">
            <a:off x="850925" y="599780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8" name="AutoShape 1209"/>
          <p:cNvSpPr>
            <a:spLocks noChangeArrowheads="1"/>
          </p:cNvSpPr>
          <p:nvPr/>
        </p:nvSpPr>
        <p:spPr bwMode="auto">
          <a:xfrm rot="5400000">
            <a:off x="1246429" y="600553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9" name="AutoShape 1210"/>
          <p:cNvSpPr>
            <a:spLocks noChangeArrowheads="1"/>
          </p:cNvSpPr>
          <p:nvPr/>
        </p:nvSpPr>
        <p:spPr bwMode="auto">
          <a:xfrm rot="5400000">
            <a:off x="2478642" y="599992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70" name="AutoShape 1211"/>
          <p:cNvCxnSpPr>
            <a:cxnSpLocks noChangeShapeType="1"/>
            <a:stCxn id="219" idx="2"/>
            <a:endCxn id="162" idx="0"/>
          </p:cNvCxnSpPr>
          <p:nvPr/>
        </p:nvCxnSpPr>
        <p:spPr bwMode="auto">
          <a:xfrm flipH="1">
            <a:off x="1342738" y="5519757"/>
            <a:ext cx="93133" cy="3344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1" name="AutoShape 1212"/>
          <p:cNvCxnSpPr>
            <a:cxnSpLocks noChangeShapeType="1"/>
            <a:stCxn id="195" idx="2"/>
            <a:endCxn id="162" idx="0"/>
          </p:cNvCxnSpPr>
          <p:nvPr/>
        </p:nvCxnSpPr>
        <p:spPr bwMode="auto">
          <a:xfrm flipH="1">
            <a:off x="1342738" y="5699674"/>
            <a:ext cx="95249" cy="1545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2" name="AutoShape 1213"/>
          <p:cNvCxnSpPr>
            <a:cxnSpLocks noChangeShapeType="1"/>
            <a:stCxn id="196" idx="2"/>
            <a:endCxn id="162" idx="0"/>
          </p:cNvCxnSpPr>
          <p:nvPr/>
        </p:nvCxnSpPr>
        <p:spPr bwMode="auto">
          <a:xfrm flipH="1" flipV="1">
            <a:off x="1342738" y="5854190"/>
            <a:ext cx="97367"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3" name="AutoShape 1214"/>
          <p:cNvCxnSpPr>
            <a:cxnSpLocks noChangeShapeType="1"/>
            <a:stCxn id="197" idx="2"/>
            <a:endCxn id="162" idx="0"/>
          </p:cNvCxnSpPr>
          <p:nvPr/>
        </p:nvCxnSpPr>
        <p:spPr bwMode="auto">
          <a:xfrm flipH="1" flipV="1">
            <a:off x="1342738" y="5854190"/>
            <a:ext cx="93133" cy="220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4" name="AutoShape 1215"/>
          <p:cNvCxnSpPr>
            <a:cxnSpLocks noChangeShapeType="1"/>
            <a:stCxn id="223" idx="2"/>
            <a:endCxn id="161" idx="0"/>
          </p:cNvCxnSpPr>
          <p:nvPr/>
        </p:nvCxnSpPr>
        <p:spPr bwMode="auto">
          <a:xfrm flipH="1">
            <a:off x="947234" y="5505681"/>
            <a:ext cx="95249" cy="3407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5" name="AutoShape 1216"/>
          <p:cNvCxnSpPr>
            <a:cxnSpLocks noChangeShapeType="1"/>
            <a:stCxn id="220" idx="2"/>
            <a:endCxn id="161" idx="0"/>
          </p:cNvCxnSpPr>
          <p:nvPr/>
        </p:nvCxnSpPr>
        <p:spPr bwMode="auto">
          <a:xfrm flipH="1">
            <a:off x="947234" y="5685596"/>
            <a:ext cx="97367" cy="1608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6" name="AutoShape 1217"/>
          <p:cNvCxnSpPr>
            <a:cxnSpLocks noChangeShapeType="1"/>
            <a:stCxn id="221" idx="2"/>
            <a:endCxn id="161" idx="0"/>
          </p:cNvCxnSpPr>
          <p:nvPr/>
        </p:nvCxnSpPr>
        <p:spPr bwMode="auto">
          <a:xfrm flipH="1" flipV="1">
            <a:off x="947233" y="5846463"/>
            <a:ext cx="99483" cy="23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7" name="AutoShape 1218"/>
          <p:cNvCxnSpPr>
            <a:cxnSpLocks noChangeShapeType="1"/>
            <a:stCxn id="222" idx="2"/>
            <a:endCxn id="161" idx="0"/>
          </p:cNvCxnSpPr>
          <p:nvPr/>
        </p:nvCxnSpPr>
        <p:spPr bwMode="auto">
          <a:xfrm flipH="1" flipV="1">
            <a:off x="947234" y="5846463"/>
            <a:ext cx="95249"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8" name="AutoShape 1219"/>
          <p:cNvCxnSpPr>
            <a:cxnSpLocks noChangeShapeType="1"/>
            <a:stCxn id="200" idx="2"/>
            <a:endCxn id="154" idx="0"/>
          </p:cNvCxnSpPr>
          <p:nvPr/>
        </p:nvCxnSpPr>
        <p:spPr bwMode="auto">
          <a:xfrm flipH="1">
            <a:off x="536454" y="5505680"/>
            <a:ext cx="93133" cy="1502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9" name="AutoShape 1220"/>
          <p:cNvCxnSpPr>
            <a:cxnSpLocks noChangeShapeType="1"/>
            <a:stCxn id="201" idx="2"/>
            <a:endCxn id="154" idx="0"/>
          </p:cNvCxnSpPr>
          <p:nvPr/>
        </p:nvCxnSpPr>
        <p:spPr bwMode="auto">
          <a:xfrm flipH="1" flipV="1">
            <a:off x="536454" y="5655964"/>
            <a:ext cx="95249"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 name="AutoShape 1221"/>
          <p:cNvCxnSpPr>
            <a:cxnSpLocks noChangeShapeType="1"/>
            <a:stCxn id="202" idx="2"/>
            <a:endCxn id="154" idx="0"/>
          </p:cNvCxnSpPr>
          <p:nvPr/>
        </p:nvCxnSpPr>
        <p:spPr bwMode="auto">
          <a:xfrm flipH="1" flipV="1">
            <a:off x="536454" y="5655963"/>
            <a:ext cx="97367"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1" name="AutoShape 1222"/>
          <p:cNvCxnSpPr>
            <a:cxnSpLocks noChangeShapeType="1"/>
            <a:stCxn id="203" idx="2"/>
            <a:endCxn id="154" idx="0"/>
          </p:cNvCxnSpPr>
          <p:nvPr/>
        </p:nvCxnSpPr>
        <p:spPr bwMode="auto">
          <a:xfrm flipH="1" flipV="1">
            <a:off x="536454" y="5655963"/>
            <a:ext cx="93133" cy="404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2" name="AutoShape 1223"/>
          <p:cNvCxnSpPr>
            <a:cxnSpLocks noChangeShapeType="1"/>
            <a:stCxn id="205" idx="2"/>
            <a:endCxn id="147" idx="0"/>
          </p:cNvCxnSpPr>
          <p:nvPr/>
        </p:nvCxnSpPr>
        <p:spPr bwMode="auto">
          <a:xfrm flipH="1" flipV="1">
            <a:off x="1762150" y="5459114"/>
            <a:ext cx="93133" cy="529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3" name="AutoShape 1224"/>
          <p:cNvCxnSpPr>
            <a:cxnSpLocks noChangeShapeType="1"/>
            <a:stCxn id="206" idx="2"/>
            <a:endCxn id="147" idx="0"/>
          </p:cNvCxnSpPr>
          <p:nvPr/>
        </p:nvCxnSpPr>
        <p:spPr bwMode="auto">
          <a:xfrm flipH="1" flipV="1">
            <a:off x="1762149" y="5459114"/>
            <a:ext cx="95251" cy="2328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 name="AutoShape 1225"/>
          <p:cNvCxnSpPr>
            <a:cxnSpLocks noChangeShapeType="1"/>
            <a:stCxn id="207" idx="2"/>
            <a:endCxn id="147" idx="0"/>
          </p:cNvCxnSpPr>
          <p:nvPr/>
        </p:nvCxnSpPr>
        <p:spPr bwMode="auto">
          <a:xfrm flipH="1" flipV="1">
            <a:off x="1762150" y="5459114"/>
            <a:ext cx="97367" cy="416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5" name="AutoShape 1226"/>
          <p:cNvCxnSpPr>
            <a:cxnSpLocks noChangeShapeType="1"/>
            <a:stCxn id="208" idx="2"/>
            <a:endCxn id="147" idx="0"/>
          </p:cNvCxnSpPr>
          <p:nvPr/>
        </p:nvCxnSpPr>
        <p:spPr bwMode="auto">
          <a:xfrm flipH="1" flipV="1">
            <a:off x="1762150" y="5459113"/>
            <a:ext cx="93133" cy="6074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6" name="AutoShape 1227"/>
          <p:cNvCxnSpPr>
            <a:cxnSpLocks noChangeShapeType="1"/>
            <a:stCxn id="213" idx="2"/>
            <a:endCxn id="164" idx="0"/>
          </p:cNvCxnSpPr>
          <p:nvPr/>
        </p:nvCxnSpPr>
        <p:spPr bwMode="auto">
          <a:xfrm flipH="1" flipV="1">
            <a:off x="2166434" y="6041196"/>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7" name="AutoShape 1228"/>
          <p:cNvCxnSpPr>
            <a:cxnSpLocks noChangeShapeType="1"/>
            <a:stCxn id="212" idx="2"/>
            <a:endCxn id="164" idx="0"/>
          </p:cNvCxnSpPr>
          <p:nvPr/>
        </p:nvCxnSpPr>
        <p:spPr bwMode="auto">
          <a:xfrm flipH="1">
            <a:off x="2166433" y="5878214"/>
            <a:ext cx="99483" cy="162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8" name="AutoShape 1229"/>
          <p:cNvCxnSpPr>
            <a:cxnSpLocks noChangeShapeType="1"/>
            <a:stCxn id="211" idx="2"/>
            <a:endCxn id="164" idx="0"/>
          </p:cNvCxnSpPr>
          <p:nvPr/>
        </p:nvCxnSpPr>
        <p:spPr bwMode="auto">
          <a:xfrm flipH="1">
            <a:off x="2166434" y="5694063"/>
            <a:ext cx="97367" cy="347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9" name="AutoShape 1230"/>
          <p:cNvCxnSpPr>
            <a:cxnSpLocks noChangeShapeType="1"/>
            <a:stCxn id="210" idx="2"/>
            <a:endCxn id="164" idx="0"/>
          </p:cNvCxnSpPr>
          <p:nvPr/>
        </p:nvCxnSpPr>
        <p:spPr bwMode="auto">
          <a:xfrm flipH="1">
            <a:off x="2166434" y="5514148"/>
            <a:ext cx="95249" cy="527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0" name="AutoShape 1231"/>
          <p:cNvCxnSpPr>
            <a:cxnSpLocks noChangeShapeType="1"/>
            <a:stCxn id="218" idx="2"/>
            <a:endCxn id="169" idx="0"/>
          </p:cNvCxnSpPr>
          <p:nvPr/>
        </p:nvCxnSpPr>
        <p:spPr bwMode="auto">
          <a:xfrm flipH="1" flipV="1">
            <a:off x="2574950" y="6043314"/>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1" name="AutoShape 1232"/>
          <p:cNvCxnSpPr>
            <a:cxnSpLocks noChangeShapeType="1"/>
            <a:stCxn id="217" idx="2"/>
            <a:endCxn id="169" idx="0"/>
          </p:cNvCxnSpPr>
          <p:nvPr/>
        </p:nvCxnSpPr>
        <p:spPr bwMode="auto">
          <a:xfrm flipH="1">
            <a:off x="2574950" y="5871863"/>
            <a:ext cx="93133" cy="17145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2" name="AutoShape 1233"/>
          <p:cNvCxnSpPr>
            <a:cxnSpLocks noChangeShapeType="1"/>
            <a:stCxn id="216" idx="2"/>
            <a:endCxn id="169" idx="0"/>
          </p:cNvCxnSpPr>
          <p:nvPr/>
        </p:nvCxnSpPr>
        <p:spPr bwMode="auto">
          <a:xfrm flipH="1">
            <a:off x="2574950" y="5687713"/>
            <a:ext cx="91017" cy="3556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3" name="AutoShape 1234"/>
          <p:cNvCxnSpPr>
            <a:cxnSpLocks noChangeShapeType="1"/>
            <a:stCxn id="215" idx="2"/>
            <a:endCxn id="169" idx="0"/>
          </p:cNvCxnSpPr>
          <p:nvPr/>
        </p:nvCxnSpPr>
        <p:spPr bwMode="auto">
          <a:xfrm flipH="1">
            <a:off x="2574950" y="5507796"/>
            <a:ext cx="88900" cy="535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 name="Rectangle 1236"/>
          <p:cNvSpPr>
            <a:spLocks noChangeArrowheads="1"/>
          </p:cNvSpPr>
          <p:nvPr/>
        </p:nvSpPr>
        <p:spPr bwMode="auto">
          <a:xfrm>
            <a:off x="1435871" y="5424507"/>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195" name="AutoShape 1238"/>
          <p:cNvSpPr>
            <a:spLocks noChangeArrowheads="1"/>
          </p:cNvSpPr>
          <p:nvPr/>
        </p:nvSpPr>
        <p:spPr bwMode="auto">
          <a:xfrm>
            <a:off x="1437987" y="5602307"/>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6" name="AutoShape 1239"/>
          <p:cNvSpPr>
            <a:spLocks noChangeArrowheads="1"/>
          </p:cNvSpPr>
          <p:nvPr/>
        </p:nvSpPr>
        <p:spPr bwMode="auto">
          <a:xfrm>
            <a:off x="1440105" y="5786457"/>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7" name="AutoShape 1240"/>
          <p:cNvSpPr>
            <a:spLocks noChangeArrowheads="1"/>
          </p:cNvSpPr>
          <p:nvPr/>
        </p:nvSpPr>
        <p:spPr bwMode="auto">
          <a:xfrm>
            <a:off x="1435871" y="5976957"/>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8" name="Rectangle 1242"/>
          <p:cNvSpPr>
            <a:spLocks noChangeArrowheads="1"/>
          </p:cNvSpPr>
          <p:nvPr/>
        </p:nvSpPr>
        <p:spPr bwMode="auto">
          <a:xfrm>
            <a:off x="1042483" y="5410429"/>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199" name="Rectangle 1248"/>
          <p:cNvSpPr>
            <a:spLocks noChangeArrowheads="1"/>
          </p:cNvSpPr>
          <p:nvPr/>
        </p:nvSpPr>
        <p:spPr bwMode="auto">
          <a:xfrm>
            <a:off x="629587" y="5410429"/>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00" name="AutoShape 1249"/>
          <p:cNvSpPr>
            <a:spLocks noChangeArrowheads="1"/>
          </p:cNvSpPr>
          <p:nvPr/>
        </p:nvSpPr>
        <p:spPr bwMode="auto">
          <a:xfrm>
            <a:off x="629587" y="540831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1" name="AutoShape 1250"/>
          <p:cNvSpPr>
            <a:spLocks noChangeArrowheads="1"/>
          </p:cNvSpPr>
          <p:nvPr/>
        </p:nvSpPr>
        <p:spPr bwMode="auto">
          <a:xfrm>
            <a:off x="631703" y="55882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2" name="AutoShape 1251"/>
          <p:cNvSpPr>
            <a:spLocks noChangeArrowheads="1"/>
          </p:cNvSpPr>
          <p:nvPr/>
        </p:nvSpPr>
        <p:spPr bwMode="auto">
          <a:xfrm>
            <a:off x="633821" y="57723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3" name="AutoShape 1252"/>
          <p:cNvSpPr>
            <a:spLocks noChangeArrowheads="1"/>
          </p:cNvSpPr>
          <p:nvPr/>
        </p:nvSpPr>
        <p:spPr bwMode="auto">
          <a:xfrm>
            <a:off x="629587" y="59628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4" name="Rectangle 1254"/>
          <p:cNvSpPr>
            <a:spLocks noChangeArrowheads="1"/>
          </p:cNvSpPr>
          <p:nvPr/>
        </p:nvSpPr>
        <p:spPr bwMode="auto">
          <a:xfrm>
            <a:off x="1855283" y="5416780"/>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05" name="AutoShape 1255"/>
          <p:cNvSpPr>
            <a:spLocks noChangeArrowheads="1"/>
          </p:cNvSpPr>
          <p:nvPr/>
        </p:nvSpPr>
        <p:spPr bwMode="auto">
          <a:xfrm>
            <a:off x="1855283" y="541466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6" name="AutoShape 1256"/>
          <p:cNvSpPr>
            <a:spLocks noChangeArrowheads="1"/>
          </p:cNvSpPr>
          <p:nvPr/>
        </p:nvSpPr>
        <p:spPr bwMode="auto">
          <a:xfrm>
            <a:off x="1857401" y="55945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7" name="AutoShape 1257"/>
          <p:cNvSpPr>
            <a:spLocks noChangeArrowheads="1"/>
          </p:cNvSpPr>
          <p:nvPr/>
        </p:nvSpPr>
        <p:spPr bwMode="auto">
          <a:xfrm>
            <a:off x="1859517" y="57787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8" name="AutoShape 1258"/>
          <p:cNvSpPr>
            <a:spLocks noChangeArrowheads="1"/>
          </p:cNvSpPr>
          <p:nvPr/>
        </p:nvSpPr>
        <p:spPr bwMode="auto">
          <a:xfrm>
            <a:off x="1855283" y="59692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9" name="Rectangle 1260"/>
          <p:cNvSpPr>
            <a:spLocks noChangeArrowheads="1"/>
          </p:cNvSpPr>
          <p:nvPr/>
        </p:nvSpPr>
        <p:spPr bwMode="auto">
          <a:xfrm>
            <a:off x="2261683" y="5418896"/>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10" name="AutoShape 1261"/>
          <p:cNvSpPr>
            <a:spLocks noChangeArrowheads="1"/>
          </p:cNvSpPr>
          <p:nvPr/>
        </p:nvSpPr>
        <p:spPr bwMode="auto">
          <a:xfrm>
            <a:off x="2261683" y="54167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1" name="AutoShape 1262"/>
          <p:cNvSpPr>
            <a:spLocks noChangeArrowheads="1"/>
          </p:cNvSpPr>
          <p:nvPr/>
        </p:nvSpPr>
        <p:spPr bwMode="auto">
          <a:xfrm>
            <a:off x="2263801" y="559669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2" name="AutoShape 1263"/>
          <p:cNvSpPr>
            <a:spLocks noChangeArrowheads="1"/>
          </p:cNvSpPr>
          <p:nvPr/>
        </p:nvSpPr>
        <p:spPr bwMode="auto">
          <a:xfrm>
            <a:off x="2265917" y="578084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3" name="AutoShape 1264"/>
          <p:cNvSpPr>
            <a:spLocks noChangeArrowheads="1"/>
          </p:cNvSpPr>
          <p:nvPr/>
        </p:nvSpPr>
        <p:spPr bwMode="auto">
          <a:xfrm>
            <a:off x="2261683" y="597134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4" name="Rectangle 1265"/>
          <p:cNvSpPr>
            <a:spLocks noChangeArrowheads="1"/>
          </p:cNvSpPr>
          <p:nvPr/>
        </p:nvSpPr>
        <p:spPr bwMode="auto">
          <a:xfrm>
            <a:off x="2663850" y="5412547"/>
            <a:ext cx="103717" cy="66886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15" name="AutoShape 1266"/>
          <p:cNvSpPr>
            <a:spLocks noChangeArrowheads="1"/>
          </p:cNvSpPr>
          <p:nvPr/>
        </p:nvSpPr>
        <p:spPr bwMode="auto">
          <a:xfrm>
            <a:off x="2663850" y="54104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6" name="AutoShape 1267"/>
          <p:cNvSpPr>
            <a:spLocks noChangeArrowheads="1"/>
          </p:cNvSpPr>
          <p:nvPr/>
        </p:nvSpPr>
        <p:spPr bwMode="auto">
          <a:xfrm>
            <a:off x="2665967" y="559034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7" name="AutoShape 1268"/>
          <p:cNvSpPr>
            <a:spLocks noChangeArrowheads="1"/>
          </p:cNvSpPr>
          <p:nvPr/>
        </p:nvSpPr>
        <p:spPr bwMode="auto">
          <a:xfrm>
            <a:off x="2668083" y="577449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8" name="AutoShape 1269"/>
          <p:cNvSpPr>
            <a:spLocks noChangeArrowheads="1"/>
          </p:cNvSpPr>
          <p:nvPr/>
        </p:nvSpPr>
        <p:spPr bwMode="auto">
          <a:xfrm>
            <a:off x="2663850" y="596499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9" name="AutoShape 1237"/>
          <p:cNvSpPr>
            <a:spLocks noChangeArrowheads="1"/>
          </p:cNvSpPr>
          <p:nvPr/>
        </p:nvSpPr>
        <p:spPr bwMode="auto">
          <a:xfrm>
            <a:off x="1435871" y="5422390"/>
            <a:ext cx="97367" cy="97367"/>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0" name="AutoShape 1244"/>
          <p:cNvSpPr>
            <a:spLocks noChangeArrowheads="1"/>
          </p:cNvSpPr>
          <p:nvPr/>
        </p:nvSpPr>
        <p:spPr bwMode="auto">
          <a:xfrm>
            <a:off x="1044601" y="55882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1" name="AutoShape 1245"/>
          <p:cNvSpPr>
            <a:spLocks noChangeArrowheads="1"/>
          </p:cNvSpPr>
          <p:nvPr/>
        </p:nvSpPr>
        <p:spPr bwMode="auto">
          <a:xfrm>
            <a:off x="1046717" y="57723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2" name="AutoShape 1246"/>
          <p:cNvSpPr>
            <a:spLocks noChangeArrowheads="1"/>
          </p:cNvSpPr>
          <p:nvPr/>
        </p:nvSpPr>
        <p:spPr bwMode="auto">
          <a:xfrm>
            <a:off x="1042483" y="59628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3" name="AutoShape 1243"/>
          <p:cNvSpPr>
            <a:spLocks noChangeArrowheads="1"/>
          </p:cNvSpPr>
          <p:nvPr/>
        </p:nvSpPr>
        <p:spPr bwMode="auto">
          <a:xfrm>
            <a:off x="1042483" y="540831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7" name="Gerade Verbindung 6"/>
          <p:cNvCxnSpPr>
            <a:stCxn id="516" idx="1"/>
          </p:cNvCxnSpPr>
          <p:nvPr/>
        </p:nvCxnSpPr>
        <p:spPr>
          <a:xfrm>
            <a:off x="1588826" y="5146775"/>
            <a:ext cx="21321" cy="1768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9407713" y="1179081"/>
            <a:ext cx="2540000" cy="872067"/>
            <a:chOff x="7183540" y="920335"/>
            <a:chExt cx="1905000" cy="654050"/>
          </a:xfrm>
        </p:grpSpPr>
        <p:sp>
          <p:nvSpPr>
            <p:cNvPr id="225" name="Rectangle 1186"/>
            <p:cNvSpPr>
              <a:spLocks noChangeArrowheads="1"/>
            </p:cNvSpPr>
            <p:nvPr/>
          </p:nvSpPr>
          <p:spPr bwMode="auto">
            <a:xfrm>
              <a:off x="7183540" y="920335"/>
              <a:ext cx="1905000" cy="6540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6" name="AutoShape 1187"/>
            <p:cNvSpPr>
              <a:spLocks noChangeArrowheads="1"/>
            </p:cNvSpPr>
            <p:nvPr/>
          </p:nvSpPr>
          <p:spPr bwMode="auto">
            <a:xfrm rot="5400000">
              <a:off x="8478940" y="99018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7" name="AutoShape 1188"/>
            <p:cNvSpPr>
              <a:spLocks noChangeArrowheads="1"/>
            </p:cNvSpPr>
            <p:nvPr/>
          </p:nvSpPr>
          <p:spPr bwMode="auto">
            <a:xfrm rot="5400000">
              <a:off x="8174140" y="99018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9" name="AutoShape 1189"/>
            <p:cNvSpPr>
              <a:spLocks noChangeArrowheads="1"/>
            </p:cNvSpPr>
            <p:nvPr/>
          </p:nvSpPr>
          <p:spPr bwMode="auto">
            <a:xfrm rot="5400000">
              <a:off x="7870928" y="99177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9" name="AutoShape 1190"/>
            <p:cNvSpPr>
              <a:spLocks noChangeArrowheads="1"/>
            </p:cNvSpPr>
            <p:nvPr/>
          </p:nvSpPr>
          <p:spPr bwMode="auto">
            <a:xfrm rot="5400000">
              <a:off x="7564540" y="99018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0" name="AutoShape 1191"/>
            <p:cNvSpPr>
              <a:spLocks noChangeArrowheads="1"/>
            </p:cNvSpPr>
            <p:nvPr/>
          </p:nvSpPr>
          <p:spPr bwMode="auto">
            <a:xfrm rot="5400000">
              <a:off x="7259740" y="99018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1" name="AutoShape 1192"/>
            <p:cNvSpPr>
              <a:spLocks noChangeArrowheads="1"/>
            </p:cNvSpPr>
            <p:nvPr/>
          </p:nvSpPr>
          <p:spPr bwMode="auto">
            <a:xfrm rot="5400000">
              <a:off x="8785328" y="99177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2" name="AutoShape 1193"/>
            <p:cNvSpPr>
              <a:spLocks noChangeArrowheads="1"/>
            </p:cNvSpPr>
            <p:nvPr/>
          </p:nvSpPr>
          <p:spPr bwMode="auto">
            <a:xfrm rot="5400000">
              <a:off x="8478940" y="113623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3" name="AutoShape 1194"/>
            <p:cNvSpPr>
              <a:spLocks noChangeArrowheads="1"/>
            </p:cNvSpPr>
            <p:nvPr/>
          </p:nvSpPr>
          <p:spPr bwMode="auto">
            <a:xfrm rot="5400000">
              <a:off x="8174140" y="113623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4" name="AutoShape 1195"/>
            <p:cNvSpPr>
              <a:spLocks noChangeArrowheads="1"/>
            </p:cNvSpPr>
            <p:nvPr/>
          </p:nvSpPr>
          <p:spPr bwMode="auto">
            <a:xfrm rot="5400000">
              <a:off x="7870928" y="113782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5" name="AutoShape 1196"/>
            <p:cNvSpPr>
              <a:spLocks noChangeArrowheads="1"/>
            </p:cNvSpPr>
            <p:nvPr/>
          </p:nvSpPr>
          <p:spPr bwMode="auto">
            <a:xfrm rot="5400000">
              <a:off x="7564540" y="113623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6" name="AutoShape 1197"/>
            <p:cNvSpPr>
              <a:spLocks noChangeArrowheads="1"/>
            </p:cNvSpPr>
            <p:nvPr/>
          </p:nvSpPr>
          <p:spPr bwMode="auto">
            <a:xfrm rot="5400000">
              <a:off x="7259740" y="113623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7" name="AutoShape 1198"/>
            <p:cNvSpPr>
              <a:spLocks noChangeArrowheads="1"/>
            </p:cNvSpPr>
            <p:nvPr/>
          </p:nvSpPr>
          <p:spPr bwMode="auto">
            <a:xfrm rot="5400000">
              <a:off x="8785328" y="113782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8" name="AutoShape 1199"/>
            <p:cNvSpPr>
              <a:spLocks noChangeArrowheads="1"/>
            </p:cNvSpPr>
            <p:nvPr/>
          </p:nvSpPr>
          <p:spPr bwMode="auto">
            <a:xfrm rot="5400000">
              <a:off x="8478146" y="127990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9" name="AutoShape 1200"/>
            <p:cNvSpPr>
              <a:spLocks noChangeArrowheads="1"/>
            </p:cNvSpPr>
            <p:nvPr/>
          </p:nvSpPr>
          <p:spPr bwMode="auto">
            <a:xfrm rot="5400000">
              <a:off x="8173346" y="127990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0" name="AutoShape 1201"/>
            <p:cNvSpPr>
              <a:spLocks noChangeArrowheads="1"/>
            </p:cNvSpPr>
            <p:nvPr/>
          </p:nvSpPr>
          <p:spPr bwMode="auto">
            <a:xfrm rot="5400000">
              <a:off x="7870134" y="128149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1" name="AutoShape 1202"/>
            <p:cNvSpPr>
              <a:spLocks noChangeArrowheads="1"/>
            </p:cNvSpPr>
            <p:nvPr/>
          </p:nvSpPr>
          <p:spPr bwMode="auto">
            <a:xfrm rot="5400000">
              <a:off x="7563746" y="1279904"/>
              <a:ext cx="60325" cy="61912"/>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2" name="AutoShape 1203"/>
            <p:cNvSpPr>
              <a:spLocks noChangeArrowheads="1"/>
            </p:cNvSpPr>
            <p:nvPr/>
          </p:nvSpPr>
          <p:spPr bwMode="auto">
            <a:xfrm rot="5400000">
              <a:off x="7258946" y="1279904"/>
              <a:ext cx="60325" cy="61912"/>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3" name="AutoShape 1204"/>
            <p:cNvSpPr>
              <a:spLocks noChangeArrowheads="1"/>
            </p:cNvSpPr>
            <p:nvPr/>
          </p:nvSpPr>
          <p:spPr bwMode="auto">
            <a:xfrm rot="5400000">
              <a:off x="8784534" y="128149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4" name="AutoShape 1205"/>
            <p:cNvSpPr>
              <a:spLocks noChangeArrowheads="1"/>
            </p:cNvSpPr>
            <p:nvPr/>
          </p:nvSpPr>
          <p:spPr bwMode="auto">
            <a:xfrm rot="5400000">
              <a:off x="8478146" y="1425954"/>
              <a:ext cx="60325" cy="61912"/>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5" name="AutoShape 1206"/>
            <p:cNvSpPr>
              <a:spLocks noChangeArrowheads="1"/>
            </p:cNvSpPr>
            <p:nvPr/>
          </p:nvSpPr>
          <p:spPr bwMode="auto">
            <a:xfrm rot="5400000">
              <a:off x="8173346" y="142595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6" name="AutoShape 1207"/>
            <p:cNvSpPr>
              <a:spLocks noChangeArrowheads="1"/>
            </p:cNvSpPr>
            <p:nvPr/>
          </p:nvSpPr>
          <p:spPr bwMode="auto">
            <a:xfrm rot="5400000">
              <a:off x="7870134" y="142754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7" name="AutoShape 1208"/>
            <p:cNvSpPr>
              <a:spLocks noChangeArrowheads="1"/>
            </p:cNvSpPr>
            <p:nvPr/>
          </p:nvSpPr>
          <p:spPr bwMode="auto">
            <a:xfrm rot="5400000">
              <a:off x="7563746" y="142595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8" name="AutoShape 1209"/>
            <p:cNvSpPr>
              <a:spLocks noChangeArrowheads="1"/>
            </p:cNvSpPr>
            <p:nvPr/>
          </p:nvSpPr>
          <p:spPr bwMode="auto">
            <a:xfrm rot="5400000">
              <a:off x="7258946" y="142595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9" name="AutoShape 1210"/>
            <p:cNvSpPr>
              <a:spLocks noChangeArrowheads="1"/>
            </p:cNvSpPr>
            <p:nvPr/>
          </p:nvSpPr>
          <p:spPr bwMode="auto">
            <a:xfrm rot="5400000">
              <a:off x="8784534" y="142754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grpSp>
      <p:sp>
        <p:nvSpPr>
          <p:cNvPr id="314" name="Text Box 301"/>
          <p:cNvSpPr txBox="1">
            <a:spLocks noChangeArrowheads="1"/>
          </p:cNvSpPr>
          <p:nvPr/>
        </p:nvSpPr>
        <p:spPr bwMode="auto">
          <a:xfrm>
            <a:off x="6108702" y="2220482"/>
            <a:ext cx="5876065" cy="240065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sz="2400" dirty="0">
                <a:solidFill>
                  <a:schemeClr val="tx1">
                    <a:lumMod val="50000"/>
                    <a:lumOff val="50000"/>
                  </a:schemeClr>
                </a:solidFill>
                <a:effectLst>
                  <a:outerShdw blurRad="38100" dist="38100" dir="2700000" algn="tl">
                    <a:srgbClr val="000000">
                      <a:alpha val="43137"/>
                    </a:srgbClr>
                  </a:outerShdw>
                </a:effectLst>
                <a:latin typeface="Arial"/>
              </a:rPr>
              <a:t>This</a:t>
            </a:r>
            <a:r>
              <a:rPr lang="en-GB" altLang="en-US" sz="2400" dirty="0">
                <a:solidFill>
                  <a:prstClr val="black"/>
                </a:solidFill>
                <a:latin typeface="Arial"/>
              </a:rPr>
              <a:t> </a:t>
            </a:r>
            <a:r>
              <a:rPr lang="en-GB" altLang="en-US" dirty="0">
                <a:solidFill>
                  <a:prstClr val="black"/>
                </a:solidFill>
                <a:latin typeface="Arial"/>
              </a:rPr>
              <a:t>is the initial breeding population, the population of non-inbred individuals which are available as breeding germplasm to start this recurrent selection. The black-filled circles are the better individuals. All else drawn in the </a:t>
            </a:r>
            <a:r>
              <a:rPr lang="en-GB" altLang="en-US" dirty="0">
                <a:solidFill>
                  <a:srgbClr val="0000FF"/>
                </a:solidFill>
                <a:latin typeface="Arial"/>
              </a:rPr>
              <a:t>blue</a:t>
            </a:r>
            <a:r>
              <a:rPr lang="en-GB" altLang="en-US" dirty="0">
                <a:solidFill>
                  <a:prstClr val="black"/>
                </a:solidFill>
                <a:latin typeface="Arial"/>
              </a:rPr>
              <a:t> </a:t>
            </a:r>
            <a:r>
              <a:rPr lang="en-GB" altLang="en-US" dirty="0">
                <a:solidFill>
                  <a:srgbClr val="0000FF"/>
                </a:solidFill>
                <a:latin typeface="Arial"/>
              </a:rPr>
              <a:t>box</a:t>
            </a:r>
            <a:r>
              <a:rPr lang="en-GB" altLang="en-US" dirty="0">
                <a:solidFill>
                  <a:prstClr val="black"/>
                </a:solidFill>
                <a:latin typeface="Arial"/>
              </a:rPr>
              <a:t> on the </a:t>
            </a:r>
            <a:r>
              <a:rPr lang="en-GB" altLang="en-US" dirty="0">
                <a:latin typeface="Arial"/>
              </a:rPr>
              <a:t>left side </a:t>
            </a:r>
            <a:r>
              <a:rPr lang="en-GB" altLang="en-US" dirty="0">
                <a:solidFill>
                  <a:prstClr val="black"/>
                </a:solidFill>
                <a:latin typeface="Arial"/>
              </a:rPr>
              <a:t>is just to indicate the </a:t>
            </a:r>
            <a:r>
              <a:rPr lang="en-GB" altLang="en-US" dirty="0" err="1">
                <a:solidFill>
                  <a:prstClr val="black"/>
                </a:solidFill>
                <a:latin typeface="Arial"/>
              </a:rPr>
              <a:t>manu</a:t>
            </a:r>
            <a:r>
              <a:rPr lang="en-GB" altLang="en-US" dirty="0">
                <a:solidFill>
                  <a:prstClr val="black"/>
                </a:solidFill>
                <a:latin typeface="Arial"/>
              </a:rPr>
              <a:t>-al crossing between selected plants of this population and the tester plants             ...</a:t>
            </a:r>
          </a:p>
          <a:p>
            <a:pPr defTabSz="1219170"/>
            <a:r>
              <a:rPr lang="en-GB" altLang="en-US" dirty="0">
                <a:solidFill>
                  <a:prstClr val="black"/>
                </a:solidFill>
                <a:latin typeface="Arial"/>
              </a:rPr>
              <a:t>which do </a:t>
            </a:r>
            <a:r>
              <a:rPr lang="en-GB" altLang="en-US" dirty="0">
                <a:solidFill>
                  <a:srgbClr val="0000FF"/>
                </a:solidFill>
                <a:latin typeface="Arial"/>
              </a:rPr>
              <a:t>not</a:t>
            </a:r>
            <a:r>
              <a:rPr lang="en-GB" altLang="en-US" dirty="0">
                <a:solidFill>
                  <a:prstClr val="black"/>
                </a:solidFill>
                <a:latin typeface="Arial"/>
              </a:rPr>
              <a:t> belong to the Breeding Population.  </a:t>
            </a:r>
          </a:p>
        </p:txBody>
      </p:sp>
      <p:sp>
        <p:nvSpPr>
          <p:cNvPr id="13" name="Rectangle 12"/>
          <p:cNvSpPr/>
          <p:nvPr/>
        </p:nvSpPr>
        <p:spPr>
          <a:xfrm>
            <a:off x="289378" y="1073494"/>
            <a:ext cx="2823041" cy="1075340"/>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de-DE">
              <a:solidFill>
                <a:prstClr val="white"/>
              </a:solidFill>
              <a:latin typeface="Arial"/>
            </a:endParaRPr>
          </a:p>
        </p:txBody>
      </p:sp>
      <p:sp>
        <p:nvSpPr>
          <p:cNvPr id="315" name="Rectangle 314"/>
          <p:cNvSpPr/>
          <p:nvPr/>
        </p:nvSpPr>
        <p:spPr>
          <a:xfrm>
            <a:off x="9219608" y="1073494"/>
            <a:ext cx="2823041" cy="1075340"/>
          </a:xfrm>
          <a:prstGeom prst="rect">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de-DE" sz="2400">
              <a:solidFill>
                <a:prstClr val="white"/>
              </a:solidFill>
              <a:latin typeface="Arial"/>
            </a:endParaRPr>
          </a:p>
        </p:txBody>
      </p:sp>
      <p:sp>
        <p:nvSpPr>
          <p:cNvPr id="316" name="Rectangle 315"/>
          <p:cNvSpPr/>
          <p:nvPr/>
        </p:nvSpPr>
        <p:spPr>
          <a:xfrm>
            <a:off x="6083496" y="2192448"/>
            <a:ext cx="5959153" cy="2476919"/>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de-DE" sz="2400">
              <a:solidFill>
                <a:prstClr val="white"/>
              </a:solidFill>
              <a:latin typeface="Arial"/>
            </a:endParaRPr>
          </a:p>
        </p:txBody>
      </p:sp>
      <p:cxnSp>
        <p:nvCxnSpPr>
          <p:cNvPr id="4" name="Straight Arrow Connector 3"/>
          <p:cNvCxnSpPr>
            <a:endCxn id="315" idx="1"/>
          </p:cNvCxnSpPr>
          <p:nvPr/>
        </p:nvCxnSpPr>
        <p:spPr>
          <a:xfrm flipV="1">
            <a:off x="6713270" y="1611164"/>
            <a:ext cx="2506338" cy="766235"/>
          </a:xfrm>
          <a:prstGeom prst="straightConnector1">
            <a:avLst/>
          </a:prstGeom>
          <a:ln w="28575">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4" name="Straight Arrow Connector 223"/>
          <p:cNvCxnSpPr>
            <a:cxnSpLocks/>
            <a:endCxn id="13" idx="3"/>
          </p:cNvCxnSpPr>
          <p:nvPr/>
        </p:nvCxnSpPr>
        <p:spPr>
          <a:xfrm flipH="1" flipV="1">
            <a:off x="3112419" y="1611164"/>
            <a:ext cx="2996283" cy="816879"/>
          </a:xfrm>
          <a:prstGeom prst="straightConnector1">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08" name="Text Box 300"/>
          <p:cNvSpPr txBox="1">
            <a:spLocks noChangeArrowheads="1"/>
          </p:cNvSpPr>
          <p:nvPr/>
        </p:nvSpPr>
        <p:spPr bwMode="auto">
          <a:xfrm>
            <a:off x="3356979" y="955195"/>
            <a:ext cx="253921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solidFill>
                  <a:srgbClr val="0000FF"/>
                </a:solidFill>
              </a:defRPr>
            </a:lvl1pPr>
          </a:lstStyle>
          <a:p>
            <a:pPr defTabSz="1219170"/>
            <a:r>
              <a:rPr lang="en-GB" altLang="en-US" dirty="0">
                <a:solidFill>
                  <a:prstClr val="black"/>
                </a:solidFill>
                <a:latin typeface="Arial"/>
              </a:rPr>
              <a:t>Base population: Self-fertilize S0-individuals </a:t>
            </a:r>
            <a:br>
              <a:rPr lang="en-GB" altLang="en-US" dirty="0">
                <a:solidFill>
                  <a:prstClr val="black"/>
                </a:solidFill>
                <a:latin typeface="Arial"/>
              </a:rPr>
            </a:br>
            <a:r>
              <a:rPr lang="en-GB" altLang="en-US" dirty="0">
                <a:solidFill>
                  <a:prstClr val="black"/>
                </a:solidFill>
                <a:latin typeface="Arial"/>
              </a:rPr>
              <a:t>and cross-fertilize them with a ‘tester’.</a:t>
            </a:r>
          </a:p>
        </p:txBody>
      </p:sp>
      <p:grpSp>
        <p:nvGrpSpPr>
          <p:cNvPr id="234" name="Group 233"/>
          <p:cNvGrpSpPr/>
          <p:nvPr/>
        </p:nvGrpSpPr>
        <p:grpSpPr>
          <a:xfrm rot="5400000">
            <a:off x="8621428" y="3885470"/>
            <a:ext cx="129116" cy="527049"/>
            <a:chOff x="11343585" y="802478"/>
            <a:chExt cx="129116" cy="527049"/>
          </a:xfrm>
        </p:grpSpPr>
        <p:sp>
          <p:nvSpPr>
            <p:cNvPr id="235" name="Rectangle 1352"/>
            <p:cNvSpPr>
              <a:spLocks noChangeAspect="1" noChangeArrowheads="1"/>
            </p:cNvSpPr>
            <p:nvPr/>
          </p:nvSpPr>
          <p:spPr bwMode="auto">
            <a:xfrm>
              <a:off x="11348648" y="802478"/>
              <a:ext cx="124053" cy="5270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36" name="AutoShape 1353"/>
            <p:cNvSpPr>
              <a:spLocks noChangeAspect="1" noChangeArrowheads="1"/>
            </p:cNvSpPr>
            <p:nvPr/>
          </p:nvSpPr>
          <p:spPr bwMode="auto">
            <a:xfrm>
              <a:off x="11343585" y="845348"/>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7" name="AutoShape 1354"/>
            <p:cNvSpPr>
              <a:spLocks noChangeAspect="1" noChangeArrowheads="1"/>
            </p:cNvSpPr>
            <p:nvPr/>
          </p:nvSpPr>
          <p:spPr bwMode="auto">
            <a:xfrm>
              <a:off x="11351180" y="1004219"/>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8" name="AutoShape 1355"/>
            <p:cNvSpPr>
              <a:spLocks noChangeAspect="1" noChangeArrowheads="1"/>
            </p:cNvSpPr>
            <p:nvPr/>
          </p:nvSpPr>
          <p:spPr bwMode="auto">
            <a:xfrm>
              <a:off x="11353712" y="1163090"/>
              <a:ext cx="116458" cy="116001"/>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sp>
        <p:nvSpPr>
          <p:cNvPr id="230" name="Right Triangle 229"/>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1"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25</a:t>
            </a:fld>
            <a:endParaRPr lang="en-GB" sz="2400" dirty="0">
              <a:latin typeface="Arial" panose="020B0604020202020204" pitchFamily="34" charset="0"/>
              <a:cs typeface="Arial" panose="020B0604020202020204" pitchFamily="34" charset="0"/>
            </a:endParaRPr>
          </a:p>
        </p:txBody>
      </p:sp>
      <p:pic>
        <p:nvPicPr>
          <p:cNvPr id="232" name="Picture 231"/>
          <p:cNvPicPr>
            <a:picLocks noChangeAspect="1"/>
          </p:cNvPicPr>
          <p:nvPr/>
        </p:nvPicPr>
        <p:blipFill>
          <a:blip r:embed="rId2"/>
          <a:stretch>
            <a:fillRect/>
          </a:stretch>
        </p:blipFill>
        <p:spPr>
          <a:xfrm rot="5400000">
            <a:off x="7193978" y="3624046"/>
            <a:ext cx="1664460" cy="38854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6965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wipe(right)">
                                      <p:cBhvr>
                                        <p:cTn id="7" dur="2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Textfeld 692"/>
          <p:cNvSpPr txBox="1">
            <a:spLocks noChangeAspect="1"/>
          </p:cNvSpPr>
          <p:nvPr/>
        </p:nvSpPr>
        <p:spPr>
          <a:xfrm>
            <a:off x="6612467" y="1172240"/>
            <a:ext cx="5518347" cy="5262979"/>
          </a:xfrm>
          <a:prstGeom prst="rect">
            <a:avLst/>
          </a:prstGeom>
          <a:solidFill>
            <a:srgbClr val="FFFFFF"/>
          </a:solidFill>
          <a:effectLst>
            <a:outerShdw blurRad="50800" dist="38100" algn="l" rotWithShape="0">
              <a:prstClr val="black">
                <a:alpha val="40000"/>
              </a:prstClr>
            </a:outerShdw>
          </a:effectLst>
        </p:spPr>
        <p:txBody>
          <a:bodyPr wrap="square" rtlCol="0">
            <a:spAutoFit/>
          </a:bodyPr>
          <a:lstStyle/>
          <a:p>
            <a:pPr defTabSz="1219170"/>
            <a:r>
              <a:rPr lang="en-GB" dirty="0">
                <a:solidFill>
                  <a:prstClr val="black"/>
                </a:solidFill>
                <a:latin typeface="Arial"/>
              </a:rPr>
              <a:t>Cross candidate plants </a:t>
            </a:r>
            <a:r>
              <a:rPr lang="en-GB" dirty="0">
                <a:solidFill>
                  <a:srgbClr val="FF0000"/>
                </a:solidFill>
                <a:latin typeface="Arial"/>
              </a:rPr>
              <a:t>●</a:t>
            </a:r>
            <a:r>
              <a:rPr lang="en-GB" dirty="0">
                <a:latin typeface="Arial"/>
              </a:rPr>
              <a:t> ● </a:t>
            </a:r>
            <a:r>
              <a:rPr lang="en-GB" b="1" dirty="0">
                <a:latin typeface="Arial" panose="020B0604020202020204" pitchFamily="34" charset="0"/>
                <a:cs typeface="Arial" panose="020B0604020202020204" pitchFamily="34" charset="0"/>
              </a:rPr>
              <a:t>○</a:t>
            </a:r>
            <a:r>
              <a:rPr lang="en-GB" dirty="0">
                <a:solidFill>
                  <a:prstClr val="black"/>
                </a:solidFill>
                <a:latin typeface="Arial"/>
              </a:rPr>
              <a:t> as fathers (pollinator) with several plants of a genotype that serves </a:t>
            </a:r>
            <a:br>
              <a:rPr lang="en-GB" dirty="0">
                <a:solidFill>
                  <a:prstClr val="black"/>
                </a:solidFill>
                <a:latin typeface="Arial"/>
              </a:rPr>
            </a:br>
            <a:r>
              <a:rPr lang="en-GB" dirty="0">
                <a:solidFill>
                  <a:prstClr val="black"/>
                </a:solidFill>
                <a:latin typeface="Arial"/>
              </a:rPr>
              <a:t>as ‘tester’.</a:t>
            </a:r>
            <a:br>
              <a:rPr lang="en-GB" dirty="0">
                <a:solidFill>
                  <a:prstClr val="black"/>
                </a:solidFill>
                <a:latin typeface="Arial"/>
              </a:rPr>
            </a:br>
            <a:r>
              <a:rPr lang="en-GB" dirty="0">
                <a:solidFill>
                  <a:prstClr val="black"/>
                </a:solidFill>
                <a:latin typeface="Arial"/>
              </a:rPr>
              <a:t>The tester here is the female parent. </a:t>
            </a:r>
            <a:r>
              <a:rPr lang="en-GB" dirty="0">
                <a:solidFill>
                  <a:schemeClr val="tx1">
                    <a:lumMod val="50000"/>
                    <a:lumOff val="50000"/>
                  </a:schemeClr>
                </a:solidFill>
                <a:latin typeface="Arial"/>
              </a:rPr>
              <a:t>This </a:t>
            </a:r>
            <a:br>
              <a:rPr lang="en-GB" dirty="0">
                <a:solidFill>
                  <a:schemeClr val="tx1">
                    <a:lumMod val="50000"/>
                    <a:lumOff val="50000"/>
                  </a:schemeClr>
                </a:solidFill>
                <a:latin typeface="Arial"/>
              </a:rPr>
            </a:br>
            <a:r>
              <a:rPr lang="en-GB" dirty="0">
                <a:solidFill>
                  <a:schemeClr val="tx1">
                    <a:lumMod val="50000"/>
                    <a:lumOff val="50000"/>
                  </a:schemeClr>
                </a:solidFill>
                <a:latin typeface="Arial"/>
              </a:rPr>
              <a:t>may </a:t>
            </a:r>
            <a:r>
              <a:rPr lang="en-GB" dirty="0">
                <a:solidFill>
                  <a:schemeClr val="tx1">
                    <a:lumMod val="50000"/>
                    <a:lumOff val="50000"/>
                  </a:schemeClr>
                </a:solidFill>
              </a:rPr>
              <a:t>take some getting used to at first, but </a:t>
            </a:r>
            <a:br>
              <a:rPr lang="en-GB" dirty="0">
                <a:solidFill>
                  <a:schemeClr val="tx1">
                    <a:lumMod val="50000"/>
                    <a:lumOff val="50000"/>
                  </a:schemeClr>
                </a:solidFill>
              </a:rPr>
            </a:br>
            <a:r>
              <a:rPr lang="en-GB" dirty="0">
                <a:solidFill>
                  <a:schemeClr val="tx1">
                    <a:lumMod val="50000"/>
                    <a:lumOff val="50000"/>
                  </a:schemeClr>
                </a:solidFill>
              </a:rPr>
              <a:t>is not really unusual when looking across methods and crop species. </a:t>
            </a:r>
            <a:endParaRPr lang="en-GB" dirty="0">
              <a:solidFill>
                <a:schemeClr val="tx1">
                  <a:lumMod val="50000"/>
                  <a:lumOff val="50000"/>
                </a:schemeClr>
              </a:solidFill>
              <a:latin typeface="Arial"/>
            </a:endParaRPr>
          </a:p>
          <a:p>
            <a:pPr defTabSz="1219170"/>
            <a:endParaRPr lang="en-GB" dirty="0">
              <a:solidFill>
                <a:prstClr val="black"/>
              </a:solidFill>
              <a:latin typeface="Arial"/>
            </a:endParaRPr>
          </a:p>
          <a:p>
            <a:pPr defTabSz="1219170"/>
            <a:r>
              <a:rPr lang="en-GB" dirty="0">
                <a:solidFill>
                  <a:prstClr val="black"/>
                </a:solidFill>
                <a:latin typeface="Arial"/>
              </a:rPr>
              <a:t>Crossed seed is used to test such experimental </a:t>
            </a:r>
            <a:r>
              <a:rPr lang="en-GB" dirty="0">
                <a:solidFill>
                  <a:prstClr val="black"/>
                </a:solidFill>
              </a:rPr>
              <a:t>hybrids (▲ x </a:t>
            </a:r>
            <a:r>
              <a:rPr lang="en-GB" sz="1400" dirty="0">
                <a:solidFill>
                  <a:srgbClr val="FF0000"/>
                </a:solidFill>
                <a:sym typeface="Webdings" panose="05030102010509060703" pitchFamily="18" charset="2"/>
              </a:rPr>
              <a:t></a:t>
            </a:r>
            <a:r>
              <a:rPr lang="en-GB" dirty="0">
                <a:solidFill>
                  <a:prstClr val="black"/>
                </a:solidFill>
              </a:rPr>
              <a:t>; tester x </a:t>
            </a:r>
            <a:r>
              <a:rPr lang="en-GB" dirty="0">
                <a:solidFill>
                  <a:srgbClr val="FF0000"/>
                </a:solidFill>
              </a:rPr>
              <a:t>candidate S</a:t>
            </a:r>
            <a:r>
              <a:rPr lang="en-GB" baseline="-25000" dirty="0">
                <a:solidFill>
                  <a:srgbClr val="FF0000"/>
                </a:solidFill>
              </a:rPr>
              <a:t>0</a:t>
            </a:r>
            <a:r>
              <a:rPr lang="en-GB" dirty="0">
                <a:solidFill>
                  <a:srgbClr val="FF0000"/>
                </a:solidFill>
              </a:rPr>
              <a:t> </a:t>
            </a:r>
            <a:r>
              <a:rPr lang="en-GB" dirty="0">
                <a:solidFill>
                  <a:prstClr val="black"/>
                </a:solidFill>
              </a:rPr>
              <a:t>plant)  </a:t>
            </a:r>
            <a:r>
              <a:rPr lang="en-GB" dirty="0">
                <a:solidFill>
                  <a:prstClr val="black"/>
                </a:solidFill>
                <a:latin typeface="Arial"/>
              </a:rPr>
              <a:t>in field experiments.  </a:t>
            </a:r>
          </a:p>
          <a:p>
            <a:pPr defTabSz="1219170"/>
            <a:endParaRPr lang="en-GB" dirty="0">
              <a:solidFill>
                <a:prstClr val="black"/>
              </a:solidFill>
              <a:latin typeface="Arial"/>
            </a:endParaRPr>
          </a:p>
          <a:p>
            <a:pPr defTabSz="1219170"/>
            <a:r>
              <a:rPr lang="en-GB" dirty="0">
                <a:solidFill>
                  <a:prstClr val="black"/>
                </a:solidFill>
                <a:latin typeface="Arial"/>
              </a:rPr>
              <a:t>Again: The individual plants of the Breeding </a:t>
            </a:r>
            <a:r>
              <a:rPr lang="en-GB" dirty="0" err="1">
                <a:solidFill>
                  <a:prstClr val="black"/>
                </a:solidFill>
                <a:latin typeface="Arial"/>
              </a:rPr>
              <a:t>Popu-lation</a:t>
            </a:r>
            <a:r>
              <a:rPr lang="en-GB" dirty="0">
                <a:solidFill>
                  <a:prstClr val="black"/>
                </a:solidFill>
                <a:latin typeface="Arial"/>
              </a:rPr>
              <a:t> </a:t>
            </a:r>
            <a:r>
              <a:rPr lang="en-GB" dirty="0">
                <a:solidFill>
                  <a:srgbClr val="FF0000"/>
                </a:solidFill>
                <a:latin typeface="Arial"/>
              </a:rPr>
              <a:t>●</a:t>
            </a:r>
            <a:r>
              <a:rPr lang="en-GB" dirty="0">
                <a:latin typeface="Arial"/>
              </a:rPr>
              <a:t> ● </a:t>
            </a:r>
            <a:r>
              <a:rPr lang="en-GB" b="1" dirty="0">
                <a:latin typeface="Arial" panose="020B0604020202020204" pitchFamily="34" charset="0"/>
                <a:cs typeface="Arial" panose="020B0604020202020204" pitchFamily="34" charset="0"/>
              </a:rPr>
              <a:t>○</a:t>
            </a:r>
            <a:r>
              <a:rPr lang="en-GB" dirty="0">
                <a:solidFill>
                  <a:prstClr val="black"/>
                </a:solidFill>
                <a:latin typeface="Arial"/>
              </a:rPr>
              <a:t> are the candidates, the Combining Abi-</a:t>
            </a:r>
            <a:r>
              <a:rPr lang="en-GB" dirty="0" err="1">
                <a:solidFill>
                  <a:prstClr val="black"/>
                </a:solidFill>
                <a:latin typeface="Arial"/>
              </a:rPr>
              <a:t>lity</a:t>
            </a:r>
            <a:r>
              <a:rPr lang="en-GB" dirty="0">
                <a:solidFill>
                  <a:prstClr val="black"/>
                </a:solidFill>
                <a:latin typeface="Arial"/>
              </a:rPr>
              <a:t> of which </a:t>
            </a:r>
            <a:r>
              <a:rPr lang="en-GB" dirty="0">
                <a:solidFill>
                  <a:prstClr val="black"/>
                </a:solidFill>
              </a:rPr>
              <a:t>is </a:t>
            </a:r>
            <a:r>
              <a:rPr lang="en-GB" dirty="0">
                <a:solidFill>
                  <a:prstClr val="black"/>
                </a:solidFill>
                <a:latin typeface="Arial"/>
              </a:rPr>
              <a:t>analysed </a:t>
            </a:r>
            <a:r>
              <a:rPr lang="en-GB" i="1" dirty="0">
                <a:solidFill>
                  <a:prstClr val="black"/>
                </a:solidFill>
                <a:latin typeface="Arial"/>
              </a:rPr>
              <a:t>via</a:t>
            </a:r>
            <a:r>
              <a:rPr lang="en-GB" dirty="0">
                <a:solidFill>
                  <a:prstClr val="black"/>
                </a:solidFill>
                <a:latin typeface="Arial"/>
              </a:rPr>
              <a:t> testing their </a:t>
            </a:r>
            <a:r>
              <a:rPr lang="en-GB" dirty="0">
                <a:solidFill>
                  <a:srgbClr val="0000FF"/>
                </a:solidFill>
                <a:latin typeface="Arial"/>
              </a:rPr>
              <a:t>manually crossed </a:t>
            </a:r>
            <a:r>
              <a:rPr lang="en-GB" dirty="0">
                <a:solidFill>
                  <a:prstClr val="black"/>
                </a:solidFill>
                <a:latin typeface="Arial"/>
              </a:rPr>
              <a:t>progeny.</a:t>
            </a:r>
            <a:endParaRPr lang="en-GB" sz="1200" dirty="0">
              <a:solidFill>
                <a:prstClr val="black"/>
              </a:solidFill>
              <a:latin typeface="Arial"/>
            </a:endParaRPr>
          </a:p>
          <a:p>
            <a:pPr defTabSz="1219170"/>
            <a:endParaRPr lang="en-GB" sz="1200" dirty="0">
              <a:solidFill>
                <a:prstClr val="black"/>
              </a:solidFill>
              <a:latin typeface="Arial"/>
            </a:endParaRPr>
          </a:p>
          <a:p>
            <a:pPr defTabSz="1219170"/>
            <a:r>
              <a:rPr lang="en-GB" dirty="0">
                <a:solidFill>
                  <a:prstClr val="black"/>
                </a:solidFill>
              </a:rPr>
              <a:t>(</a:t>
            </a:r>
            <a:r>
              <a:rPr lang="en-GB" dirty="0">
                <a:solidFill>
                  <a:schemeClr val="tx1">
                    <a:lumMod val="50000"/>
                    <a:lumOff val="50000"/>
                  </a:schemeClr>
                </a:solidFill>
              </a:rPr>
              <a:t>Combining Ability towards </a:t>
            </a:r>
            <a:r>
              <a:rPr lang="en-GB" dirty="0"/>
              <a:t>this</a:t>
            </a:r>
            <a:r>
              <a:rPr lang="en-GB" dirty="0">
                <a:solidFill>
                  <a:schemeClr val="tx1">
                    <a:lumMod val="50000"/>
                    <a:lumOff val="50000"/>
                  </a:schemeClr>
                </a:solidFill>
              </a:rPr>
              <a:t> tester genotype; cf. UNPLAB-BrMeth_Ch-3[GCAI], page 7 ff.</a:t>
            </a:r>
          </a:p>
        </p:txBody>
      </p:sp>
      <p:sp>
        <p:nvSpPr>
          <p:cNvPr id="2" name="Textfeld 1"/>
          <p:cNvSpPr txBox="1">
            <a:spLocks noChangeAspect="1"/>
          </p:cNvSpPr>
          <p:nvPr/>
        </p:nvSpPr>
        <p:spPr>
          <a:xfrm>
            <a:off x="10458808" y="672717"/>
            <a:ext cx="1672006" cy="461665"/>
          </a:xfrm>
          <a:prstGeom prst="rect">
            <a:avLst/>
          </a:prstGeom>
          <a:solidFill>
            <a:srgbClr val="FFFFFF"/>
          </a:solidFill>
          <a:effectLst>
            <a:outerShdw blurRad="50800" dist="38100" algn="l" rotWithShape="0">
              <a:prstClr val="black">
                <a:alpha val="40000"/>
              </a:prstClr>
            </a:outerShdw>
          </a:effectLst>
        </p:spPr>
        <p:txBody>
          <a:bodyPr wrap="square" rtlCol="0">
            <a:spAutoFit/>
          </a:bodyPr>
          <a:lstStyle/>
          <a:p>
            <a:pPr defTabSz="1219170"/>
            <a:r>
              <a:rPr lang="en-GB" sz="2400" dirty="0">
                <a:solidFill>
                  <a:prstClr val="black"/>
                </a:solidFill>
                <a:latin typeface="Arial"/>
              </a:rPr>
              <a:t>Tester</a:t>
            </a:r>
          </a:p>
        </p:txBody>
      </p:sp>
      <p:grpSp>
        <p:nvGrpSpPr>
          <p:cNvPr id="668" name="Group 1358"/>
          <p:cNvGrpSpPr>
            <a:grpSpLocks noChangeAspect="1"/>
          </p:cNvGrpSpPr>
          <p:nvPr/>
        </p:nvGrpSpPr>
        <p:grpSpPr bwMode="auto">
          <a:xfrm>
            <a:off x="11548411" y="664252"/>
            <a:ext cx="129116" cy="527049"/>
            <a:chOff x="2657" y="1615"/>
            <a:chExt cx="51" cy="209"/>
          </a:xfrm>
        </p:grpSpPr>
        <p:sp>
          <p:nvSpPr>
            <p:cNvPr id="669" name="Rectangle 1352"/>
            <p:cNvSpPr>
              <a:spLocks noChangeAspect="1" noChangeArrowheads="1"/>
            </p:cNvSpPr>
            <p:nvPr/>
          </p:nvSpPr>
          <p:spPr bwMode="auto">
            <a:xfrm>
              <a:off x="2659" y="1615"/>
              <a:ext cx="49" cy="20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sz="2400">
                <a:solidFill>
                  <a:prstClr val="black"/>
                </a:solidFill>
                <a:latin typeface="Arial"/>
              </a:endParaRPr>
            </a:p>
          </p:txBody>
        </p:sp>
        <p:sp>
          <p:nvSpPr>
            <p:cNvPr id="670" name="AutoShape 1353"/>
            <p:cNvSpPr>
              <a:spLocks noChangeAspect="1" noChangeArrowheads="1"/>
            </p:cNvSpPr>
            <p:nvPr/>
          </p:nvSpPr>
          <p:spPr bwMode="auto">
            <a:xfrm>
              <a:off x="2657" y="1632"/>
              <a:ext cx="46" cy="46"/>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671" name="AutoShape 1354"/>
            <p:cNvSpPr>
              <a:spLocks noChangeAspect="1" noChangeArrowheads="1"/>
            </p:cNvSpPr>
            <p:nvPr/>
          </p:nvSpPr>
          <p:spPr bwMode="auto">
            <a:xfrm>
              <a:off x="2660" y="1695"/>
              <a:ext cx="46" cy="46"/>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672" name="AutoShape 1355"/>
            <p:cNvSpPr>
              <a:spLocks noChangeAspect="1" noChangeArrowheads="1"/>
            </p:cNvSpPr>
            <p:nvPr/>
          </p:nvSpPr>
          <p:spPr bwMode="auto">
            <a:xfrm>
              <a:off x="2661" y="1758"/>
              <a:ext cx="46" cy="46"/>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grpSp>
      <p:sp>
        <p:nvSpPr>
          <p:cNvPr id="674" name="Textfeld 673"/>
          <p:cNvSpPr txBox="1"/>
          <p:nvPr/>
        </p:nvSpPr>
        <p:spPr>
          <a:xfrm>
            <a:off x="53615" y="49361"/>
            <a:ext cx="1207720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[VI] Recurrent Selection for General Combining Ability (manually selfing &amp; crossing)</a:t>
            </a:r>
          </a:p>
        </p:txBody>
      </p:sp>
      <p:grpSp>
        <p:nvGrpSpPr>
          <p:cNvPr id="4" name="Group 3"/>
          <p:cNvGrpSpPr/>
          <p:nvPr/>
        </p:nvGrpSpPr>
        <p:grpSpPr>
          <a:xfrm flipH="1">
            <a:off x="11342144" y="1670248"/>
            <a:ext cx="427724" cy="864000"/>
            <a:chOff x="11362424" y="1701161"/>
            <a:chExt cx="366310" cy="864000"/>
          </a:xfrm>
        </p:grpSpPr>
        <p:sp>
          <p:nvSpPr>
            <p:cNvPr id="682" name="AutoShape 1203"/>
            <p:cNvSpPr>
              <a:spLocks noChangeAspect="1" noChangeArrowheads="1"/>
            </p:cNvSpPr>
            <p:nvPr/>
          </p:nvSpPr>
          <p:spPr bwMode="auto">
            <a:xfrm rot="5400000">
              <a:off x="11363905" y="2128544"/>
              <a:ext cx="112607" cy="115569"/>
            </a:xfrm>
            <a:prstGeom prst="octagon">
              <a:avLst>
                <a:gd name="adj" fmla="val 29287"/>
              </a:avLst>
            </a:prstGeom>
            <a:solidFill>
              <a:srgbClr val="FF0000"/>
            </a:solidFill>
            <a:ln w="1905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684" name="AutoShape 1211"/>
            <p:cNvCxnSpPr>
              <a:cxnSpLocks noChangeAspect="1" noChangeShapeType="1"/>
              <a:stCxn id="692" idx="2"/>
              <a:endCxn id="682" idx="0"/>
            </p:cNvCxnSpPr>
            <p:nvPr/>
          </p:nvCxnSpPr>
          <p:spPr bwMode="auto">
            <a:xfrm flipH="1">
              <a:off x="11445014" y="1848268"/>
              <a:ext cx="140929" cy="39436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5" name="AutoShape 1212"/>
            <p:cNvCxnSpPr>
              <a:cxnSpLocks noChangeAspect="1" noChangeShapeType="1"/>
              <a:stCxn id="689" idx="2"/>
              <a:endCxn id="682" idx="0"/>
            </p:cNvCxnSpPr>
            <p:nvPr/>
          </p:nvCxnSpPr>
          <p:spPr bwMode="auto">
            <a:xfrm flipH="1">
              <a:off x="11445014" y="2056788"/>
              <a:ext cx="143045" cy="18584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6" name="AutoShape 1213"/>
            <p:cNvCxnSpPr>
              <a:cxnSpLocks noChangeAspect="1" noChangeShapeType="1"/>
              <a:stCxn id="690" idx="2"/>
              <a:endCxn id="682" idx="0"/>
            </p:cNvCxnSpPr>
            <p:nvPr/>
          </p:nvCxnSpPr>
          <p:spPr bwMode="auto">
            <a:xfrm flipH="1">
              <a:off x="11445013" y="2240937"/>
              <a:ext cx="145163" cy="169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7" name="AutoShape 1214"/>
            <p:cNvCxnSpPr>
              <a:cxnSpLocks noChangeAspect="1" noChangeShapeType="1"/>
              <a:stCxn id="691" idx="2"/>
              <a:endCxn id="682" idx="0"/>
            </p:cNvCxnSpPr>
            <p:nvPr/>
          </p:nvCxnSpPr>
          <p:spPr bwMode="auto">
            <a:xfrm flipH="1" flipV="1">
              <a:off x="11445014" y="2242632"/>
              <a:ext cx="140929" cy="18880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88" name="Rectangle 1236"/>
            <p:cNvSpPr>
              <a:spLocks noChangeAspect="1" noChangeArrowheads="1"/>
            </p:cNvSpPr>
            <p:nvPr/>
          </p:nvSpPr>
          <p:spPr bwMode="auto">
            <a:xfrm>
              <a:off x="11594759" y="1701161"/>
              <a:ext cx="133975" cy="864000"/>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689" name="AutoShape 1238"/>
            <p:cNvSpPr>
              <a:spLocks noChangeAspect="1" noChangeArrowheads="1"/>
            </p:cNvSpPr>
            <p:nvPr/>
          </p:nvSpPr>
          <p:spPr bwMode="auto">
            <a:xfrm>
              <a:off x="11588060" y="1920475"/>
              <a:ext cx="136313" cy="136313"/>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90" name="AutoShape 1239"/>
            <p:cNvSpPr>
              <a:spLocks noChangeAspect="1" noChangeArrowheads="1"/>
            </p:cNvSpPr>
            <p:nvPr/>
          </p:nvSpPr>
          <p:spPr bwMode="auto">
            <a:xfrm>
              <a:off x="11590177" y="2104624"/>
              <a:ext cx="136313" cy="136313"/>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91" name="AutoShape 1240"/>
            <p:cNvSpPr>
              <a:spLocks noChangeAspect="1" noChangeArrowheads="1"/>
            </p:cNvSpPr>
            <p:nvPr/>
          </p:nvSpPr>
          <p:spPr bwMode="auto">
            <a:xfrm>
              <a:off x="11585944" y="2295124"/>
              <a:ext cx="136313" cy="136313"/>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92" name="AutoShape 1237"/>
            <p:cNvSpPr>
              <a:spLocks noChangeAspect="1" noChangeArrowheads="1"/>
            </p:cNvSpPr>
            <p:nvPr/>
          </p:nvSpPr>
          <p:spPr bwMode="auto">
            <a:xfrm>
              <a:off x="11585944" y="1711955"/>
              <a:ext cx="136313" cy="136313"/>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cxnSp>
        <p:nvCxnSpPr>
          <p:cNvPr id="156" name="Gerade Verbindung mit Pfeil 155"/>
          <p:cNvCxnSpPr>
            <a:stCxn id="163" idx="1"/>
          </p:cNvCxnSpPr>
          <p:nvPr/>
        </p:nvCxnSpPr>
        <p:spPr>
          <a:xfrm>
            <a:off x="1588825" y="5146775"/>
            <a:ext cx="1717899" cy="790779"/>
          </a:xfrm>
          <a:prstGeom prst="straightConnector1">
            <a:avLst/>
          </a:prstGeom>
          <a:ln w="12700">
            <a:solidFill>
              <a:srgbClr val="0000FF"/>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57" name="Text Box 300"/>
          <p:cNvSpPr txBox="1">
            <a:spLocks noChangeArrowheads="1"/>
          </p:cNvSpPr>
          <p:nvPr/>
        </p:nvSpPr>
        <p:spPr bwMode="auto">
          <a:xfrm>
            <a:off x="3250000" y="1157439"/>
            <a:ext cx="3244245"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solidFill>
                  <a:srgbClr val="0000FF"/>
                </a:solidFill>
              </a:defRPr>
            </a:lvl1pPr>
          </a:lstStyle>
          <a:p>
            <a:pPr defTabSz="1219170"/>
            <a:r>
              <a:rPr lang="en-GB" altLang="en-US" dirty="0">
                <a:solidFill>
                  <a:prstClr val="black"/>
                </a:solidFill>
                <a:latin typeface="Arial"/>
              </a:rPr>
              <a:t>Base population: Self-fertilize S0-individuals and cross-fertilize them with a ‘tester’.</a:t>
            </a:r>
          </a:p>
        </p:txBody>
      </p:sp>
      <p:sp>
        <p:nvSpPr>
          <p:cNvPr id="158" name="Text Box 301"/>
          <p:cNvSpPr txBox="1">
            <a:spLocks noChangeArrowheads="1"/>
          </p:cNvSpPr>
          <p:nvPr/>
        </p:nvSpPr>
        <p:spPr bwMode="auto">
          <a:xfrm>
            <a:off x="3250000" y="2886174"/>
            <a:ext cx="325482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prstClr val="black"/>
                </a:solidFill>
                <a:latin typeface="Arial"/>
              </a:rPr>
              <a:t>Evaluate offspring </a:t>
            </a:r>
          </a:p>
        </p:txBody>
      </p:sp>
      <p:sp>
        <p:nvSpPr>
          <p:cNvPr id="159" name="Text Box 302"/>
          <p:cNvSpPr txBox="1">
            <a:spLocks noChangeArrowheads="1"/>
          </p:cNvSpPr>
          <p:nvPr/>
        </p:nvSpPr>
        <p:spPr bwMode="auto">
          <a:xfrm>
            <a:off x="3250000" y="3941067"/>
            <a:ext cx="3254829"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prstClr val="black"/>
                </a:solidFill>
                <a:latin typeface="Arial"/>
              </a:rPr>
              <a:t>Use selfed seed for </a:t>
            </a:r>
          </a:p>
          <a:p>
            <a:pPr defTabSz="1219170"/>
            <a:r>
              <a:rPr lang="en-GB" altLang="en-US" dirty="0">
                <a:solidFill>
                  <a:prstClr val="black"/>
                </a:solidFill>
                <a:latin typeface="Arial"/>
              </a:rPr>
              <a:t>recombination</a:t>
            </a:r>
          </a:p>
        </p:txBody>
      </p:sp>
      <p:sp>
        <p:nvSpPr>
          <p:cNvPr id="160" name="AutoShape 863"/>
          <p:cNvSpPr>
            <a:spLocks noChangeArrowheads="1"/>
          </p:cNvSpPr>
          <p:nvPr/>
        </p:nvSpPr>
        <p:spPr bwMode="auto">
          <a:xfrm rot="16200000">
            <a:off x="1169911" y="3978373"/>
            <a:ext cx="93133" cy="80433"/>
          </a:xfrm>
          <a:prstGeom prst="octagon">
            <a:avLst>
              <a:gd name="adj" fmla="val 29287"/>
            </a:avLst>
          </a:prstGeom>
          <a:solidFill>
            <a:srgbClr val="FF0000"/>
          </a:solidFill>
          <a:ln w="19050">
            <a:solidFill>
              <a:srgbClr val="FF0000"/>
            </a:solidFill>
            <a:miter lim="800000"/>
            <a:headEnd/>
            <a:tailEnd/>
          </a:ln>
          <a:effectLst/>
        </p:spPr>
        <p:txBody>
          <a:bodyPr wrap="none" anchor="ctr"/>
          <a:lstStyle/>
          <a:p>
            <a:pPr defTabSz="1219170"/>
            <a:endParaRPr lang="en-GB">
              <a:solidFill>
                <a:prstClr val="black"/>
              </a:solidFill>
              <a:latin typeface="Arial"/>
            </a:endParaRPr>
          </a:p>
        </p:txBody>
      </p:sp>
      <p:sp>
        <p:nvSpPr>
          <p:cNvPr id="161" name="AutoShape 865"/>
          <p:cNvSpPr>
            <a:spLocks noChangeArrowheads="1"/>
          </p:cNvSpPr>
          <p:nvPr/>
        </p:nvSpPr>
        <p:spPr bwMode="auto">
          <a:xfrm rot="16200000">
            <a:off x="1571019" y="3977315"/>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2" name="AutoShape 867"/>
          <p:cNvSpPr>
            <a:spLocks noChangeArrowheads="1"/>
          </p:cNvSpPr>
          <p:nvPr/>
        </p:nvSpPr>
        <p:spPr bwMode="auto">
          <a:xfrm rot="16200000">
            <a:off x="1970011" y="3978373"/>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3" name="AutoShape 909"/>
          <p:cNvSpPr>
            <a:spLocks/>
          </p:cNvSpPr>
          <p:nvPr/>
        </p:nvSpPr>
        <p:spPr bwMode="auto">
          <a:xfrm rot="5400000">
            <a:off x="1533977" y="4543524"/>
            <a:ext cx="133351" cy="1073149"/>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4" name="Rectangle 936"/>
          <p:cNvSpPr>
            <a:spLocks noChangeArrowheads="1"/>
          </p:cNvSpPr>
          <p:nvPr/>
        </p:nvSpPr>
        <p:spPr bwMode="auto">
          <a:xfrm>
            <a:off x="1074660" y="4107489"/>
            <a:ext cx="1066800"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65" name="AutoShape 1056"/>
          <p:cNvCxnSpPr>
            <a:cxnSpLocks noChangeShapeType="1"/>
            <a:endCxn id="174" idx="0"/>
          </p:cNvCxnSpPr>
          <p:nvPr/>
        </p:nvCxnSpPr>
        <p:spPr bwMode="auto">
          <a:xfrm flipH="1">
            <a:off x="680960" y="1937907"/>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6" name="AutoShape 1057"/>
          <p:cNvCxnSpPr>
            <a:cxnSpLocks noChangeShapeType="1"/>
            <a:endCxn id="175" idx="0"/>
          </p:cNvCxnSpPr>
          <p:nvPr/>
        </p:nvCxnSpPr>
        <p:spPr bwMode="auto">
          <a:xfrm flipH="1">
            <a:off x="1091593" y="1933674"/>
            <a:ext cx="86784"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7" name="AutoShape 1058"/>
          <p:cNvCxnSpPr>
            <a:cxnSpLocks noChangeShapeType="1"/>
            <a:endCxn id="176" idx="0"/>
          </p:cNvCxnSpPr>
          <p:nvPr/>
        </p:nvCxnSpPr>
        <p:spPr bwMode="auto">
          <a:xfrm flipH="1">
            <a:off x="1497994" y="1933674"/>
            <a:ext cx="88900"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8" name="AutoShape 1059"/>
          <p:cNvCxnSpPr>
            <a:cxnSpLocks noChangeShapeType="1"/>
            <a:endCxn id="177" idx="0"/>
          </p:cNvCxnSpPr>
          <p:nvPr/>
        </p:nvCxnSpPr>
        <p:spPr bwMode="auto">
          <a:xfrm flipH="1">
            <a:off x="1929794" y="1933673"/>
            <a:ext cx="65617" cy="7620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9" name="AutoShape 1060"/>
          <p:cNvCxnSpPr>
            <a:cxnSpLocks noChangeShapeType="1"/>
            <a:endCxn id="178" idx="0"/>
          </p:cNvCxnSpPr>
          <p:nvPr/>
        </p:nvCxnSpPr>
        <p:spPr bwMode="auto">
          <a:xfrm flipH="1">
            <a:off x="2348894" y="1937907"/>
            <a:ext cx="52917"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0" name="AutoShape 1061"/>
          <p:cNvCxnSpPr>
            <a:cxnSpLocks noChangeShapeType="1"/>
          </p:cNvCxnSpPr>
          <p:nvPr/>
        </p:nvCxnSpPr>
        <p:spPr bwMode="auto">
          <a:xfrm flipH="1">
            <a:off x="2776460" y="1933674"/>
            <a:ext cx="27517" cy="7662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1" name="AutoShape 1078"/>
          <p:cNvCxnSpPr>
            <a:cxnSpLocks noChangeShapeType="1"/>
            <a:stCxn id="197" idx="2"/>
            <a:endCxn id="160" idx="3"/>
          </p:cNvCxnSpPr>
          <p:nvPr/>
        </p:nvCxnSpPr>
        <p:spPr bwMode="auto">
          <a:xfrm>
            <a:off x="520093" y="1698723"/>
            <a:ext cx="696384" cy="22606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2" name="AutoShape 1080"/>
          <p:cNvCxnSpPr>
            <a:cxnSpLocks noChangeShapeType="1"/>
            <a:stCxn id="196" idx="2"/>
            <a:endCxn id="161" idx="3"/>
          </p:cNvCxnSpPr>
          <p:nvPr/>
        </p:nvCxnSpPr>
        <p:spPr bwMode="auto">
          <a:xfrm>
            <a:off x="926494" y="1698723"/>
            <a:ext cx="690033" cy="226271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3" name="AutoShape 1081"/>
          <p:cNvCxnSpPr>
            <a:cxnSpLocks noChangeShapeType="1"/>
            <a:stCxn id="199" idx="2"/>
            <a:endCxn id="162" idx="3"/>
          </p:cNvCxnSpPr>
          <p:nvPr/>
        </p:nvCxnSpPr>
        <p:spPr bwMode="auto">
          <a:xfrm flipH="1">
            <a:off x="2016578" y="1893456"/>
            <a:ext cx="129116" cy="20658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4" name="Rectangle 1173"/>
          <p:cNvSpPr>
            <a:spLocks noChangeArrowheads="1"/>
          </p:cNvSpPr>
          <p:nvPr/>
        </p:nvSpPr>
        <p:spPr bwMode="auto">
          <a:xfrm>
            <a:off x="608994" y="2691440"/>
            <a:ext cx="141817" cy="920749"/>
          </a:xfrm>
          <a:prstGeom prst="rect">
            <a:avLst/>
          </a:prstGeom>
          <a:solidFill>
            <a:srgbClr val="FF0000"/>
          </a:solidFill>
          <a:ln w="9525">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175" name="Rectangle 1175"/>
          <p:cNvSpPr>
            <a:spLocks noChangeArrowheads="1"/>
          </p:cNvSpPr>
          <p:nvPr/>
        </p:nvSpPr>
        <p:spPr bwMode="auto">
          <a:xfrm>
            <a:off x="1019628" y="2691440"/>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6" name="Rectangle 1177"/>
          <p:cNvSpPr>
            <a:spLocks noChangeArrowheads="1"/>
          </p:cNvSpPr>
          <p:nvPr/>
        </p:nvSpPr>
        <p:spPr bwMode="auto">
          <a:xfrm>
            <a:off x="1426028" y="2691440"/>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7" name="Rectangle 1179"/>
          <p:cNvSpPr>
            <a:spLocks noChangeArrowheads="1"/>
          </p:cNvSpPr>
          <p:nvPr/>
        </p:nvSpPr>
        <p:spPr bwMode="auto">
          <a:xfrm>
            <a:off x="1857828" y="2695674"/>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8" name="Rectangle 1181"/>
          <p:cNvSpPr>
            <a:spLocks noChangeArrowheads="1"/>
          </p:cNvSpPr>
          <p:nvPr/>
        </p:nvSpPr>
        <p:spPr bwMode="auto">
          <a:xfrm>
            <a:off x="2276928" y="269567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9" name="Rectangle 1183"/>
          <p:cNvSpPr>
            <a:spLocks noChangeArrowheads="1"/>
          </p:cNvSpPr>
          <p:nvPr/>
        </p:nvSpPr>
        <p:spPr bwMode="auto">
          <a:xfrm>
            <a:off x="2704494" y="2699907"/>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0" name="Rectangle 1186"/>
          <p:cNvSpPr>
            <a:spLocks noChangeArrowheads="1"/>
          </p:cNvSpPr>
          <p:nvPr/>
        </p:nvSpPr>
        <p:spPr bwMode="auto">
          <a:xfrm>
            <a:off x="431193" y="1175907"/>
            <a:ext cx="2540000" cy="87206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1" name="AutoShape 1187"/>
          <p:cNvSpPr>
            <a:spLocks noChangeArrowheads="1"/>
          </p:cNvSpPr>
          <p:nvPr/>
        </p:nvSpPr>
        <p:spPr bwMode="auto">
          <a:xfrm rot="5400000">
            <a:off x="21583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2" name="AutoShape 1188"/>
          <p:cNvSpPr>
            <a:spLocks noChangeArrowheads="1"/>
          </p:cNvSpPr>
          <p:nvPr/>
        </p:nvSpPr>
        <p:spPr bwMode="auto">
          <a:xfrm rot="5400000">
            <a:off x="17519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3" name="AutoShape 1189"/>
          <p:cNvSpPr>
            <a:spLocks noChangeArrowheads="1"/>
          </p:cNvSpPr>
          <p:nvPr/>
        </p:nvSpPr>
        <p:spPr bwMode="auto">
          <a:xfrm rot="5400000">
            <a:off x="1347711" y="127115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4" name="AutoShape 1190"/>
          <p:cNvSpPr>
            <a:spLocks noChangeArrowheads="1"/>
          </p:cNvSpPr>
          <p:nvPr/>
        </p:nvSpPr>
        <p:spPr bwMode="auto">
          <a:xfrm rot="5400000">
            <a:off x="9391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5" name="AutoShape 1191"/>
          <p:cNvSpPr>
            <a:spLocks noChangeArrowheads="1"/>
          </p:cNvSpPr>
          <p:nvPr/>
        </p:nvSpPr>
        <p:spPr bwMode="auto">
          <a:xfrm rot="5400000">
            <a:off x="532794" y="12690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6" name="AutoShape 1192"/>
          <p:cNvSpPr>
            <a:spLocks noChangeArrowheads="1"/>
          </p:cNvSpPr>
          <p:nvPr/>
        </p:nvSpPr>
        <p:spPr bwMode="auto">
          <a:xfrm rot="5400000">
            <a:off x="2566911" y="127115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7" name="AutoShape 1193"/>
          <p:cNvSpPr>
            <a:spLocks noChangeArrowheads="1"/>
          </p:cNvSpPr>
          <p:nvPr/>
        </p:nvSpPr>
        <p:spPr bwMode="auto">
          <a:xfrm rot="5400000">
            <a:off x="21583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8" name="AutoShape 1194"/>
          <p:cNvSpPr>
            <a:spLocks noChangeArrowheads="1"/>
          </p:cNvSpPr>
          <p:nvPr/>
        </p:nvSpPr>
        <p:spPr bwMode="auto">
          <a:xfrm rot="5400000">
            <a:off x="17519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9" name="AutoShape 1195"/>
          <p:cNvSpPr>
            <a:spLocks noChangeArrowheads="1"/>
          </p:cNvSpPr>
          <p:nvPr/>
        </p:nvSpPr>
        <p:spPr bwMode="auto">
          <a:xfrm rot="5400000">
            <a:off x="1347711" y="146589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0" name="AutoShape 1196"/>
          <p:cNvSpPr>
            <a:spLocks noChangeArrowheads="1"/>
          </p:cNvSpPr>
          <p:nvPr/>
        </p:nvSpPr>
        <p:spPr bwMode="auto">
          <a:xfrm rot="5400000">
            <a:off x="9391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1" name="AutoShape 1197"/>
          <p:cNvSpPr>
            <a:spLocks noChangeArrowheads="1"/>
          </p:cNvSpPr>
          <p:nvPr/>
        </p:nvSpPr>
        <p:spPr bwMode="auto">
          <a:xfrm rot="5400000">
            <a:off x="532794" y="146377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2" name="AutoShape 1198"/>
          <p:cNvSpPr>
            <a:spLocks noChangeArrowheads="1"/>
          </p:cNvSpPr>
          <p:nvPr/>
        </p:nvSpPr>
        <p:spPr bwMode="auto">
          <a:xfrm rot="5400000">
            <a:off x="2566911" y="146589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3" name="AutoShape 1199"/>
          <p:cNvSpPr>
            <a:spLocks noChangeArrowheads="1"/>
          </p:cNvSpPr>
          <p:nvPr/>
        </p:nvSpPr>
        <p:spPr bwMode="auto">
          <a:xfrm rot="5400000">
            <a:off x="2157336" y="165533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4" name="AutoShape 1200"/>
          <p:cNvSpPr>
            <a:spLocks noChangeArrowheads="1"/>
          </p:cNvSpPr>
          <p:nvPr/>
        </p:nvSpPr>
        <p:spPr bwMode="auto">
          <a:xfrm rot="5400000">
            <a:off x="1750936" y="165533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5" name="AutoShape 1201"/>
          <p:cNvSpPr>
            <a:spLocks noChangeArrowheads="1"/>
          </p:cNvSpPr>
          <p:nvPr/>
        </p:nvSpPr>
        <p:spPr bwMode="auto">
          <a:xfrm rot="5400000">
            <a:off x="1346653" y="165744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6" name="AutoShape 1202"/>
          <p:cNvSpPr>
            <a:spLocks noChangeArrowheads="1"/>
          </p:cNvSpPr>
          <p:nvPr/>
        </p:nvSpPr>
        <p:spPr bwMode="auto">
          <a:xfrm rot="5400000">
            <a:off x="938136" y="1655332"/>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7" name="AutoShape 1203"/>
          <p:cNvSpPr>
            <a:spLocks noChangeArrowheads="1"/>
          </p:cNvSpPr>
          <p:nvPr/>
        </p:nvSpPr>
        <p:spPr bwMode="auto">
          <a:xfrm rot="5400000">
            <a:off x="531736" y="1655332"/>
            <a:ext cx="80433" cy="82549"/>
          </a:xfrm>
          <a:prstGeom prst="octagon">
            <a:avLst>
              <a:gd name="adj" fmla="val 29287"/>
            </a:avLst>
          </a:prstGeom>
          <a:solidFill>
            <a:srgbClr val="FF0000"/>
          </a:solidFill>
          <a:ln w="19050" algn="ctr">
            <a:solidFill>
              <a:srgbClr val="FF0000"/>
            </a:solidFill>
            <a:miter lim="800000"/>
            <a:headEnd/>
            <a:tailEnd/>
          </a:ln>
          <a:effectLst/>
        </p:spPr>
        <p:txBody>
          <a:bodyPr wrap="none" anchor="ctr"/>
          <a:lstStyle/>
          <a:p>
            <a:pPr defTabSz="1219170"/>
            <a:endParaRPr lang="en-GB">
              <a:solidFill>
                <a:prstClr val="black"/>
              </a:solidFill>
              <a:latin typeface="Arial"/>
            </a:endParaRPr>
          </a:p>
        </p:txBody>
      </p:sp>
      <p:sp>
        <p:nvSpPr>
          <p:cNvPr id="198" name="AutoShape 1204"/>
          <p:cNvSpPr>
            <a:spLocks noChangeArrowheads="1"/>
          </p:cNvSpPr>
          <p:nvPr/>
        </p:nvSpPr>
        <p:spPr bwMode="auto">
          <a:xfrm rot="5400000">
            <a:off x="2565853" y="165744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9" name="AutoShape 1205"/>
          <p:cNvSpPr>
            <a:spLocks noChangeArrowheads="1"/>
          </p:cNvSpPr>
          <p:nvPr/>
        </p:nvSpPr>
        <p:spPr bwMode="auto">
          <a:xfrm rot="5400000">
            <a:off x="2157336" y="1850066"/>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0" name="AutoShape 1206"/>
          <p:cNvSpPr>
            <a:spLocks noChangeArrowheads="1"/>
          </p:cNvSpPr>
          <p:nvPr/>
        </p:nvSpPr>
        <p:spPr bwMode="auto">
          <a:xfrm rot="5400000">
            <a:off x="1750936" y="185006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1" name="AutoShape 1207"/>
          <p:cNvSpPr>
            <a:spLocks noChangeArrowheads="1"/>
          </p:cNvSpPr>
          <p:nvPr/>
        </p:nvSpPr>
        <p:spPr bwMode="auto">
          <a:xfrm rot="5400000">
            <a:off x="1346653" y="185218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2" name="AutoShape 1208"/>
          <p:cNvSpPr>
            <a:spLocks noChangeArrowheads="1"/>
          </p:cNvSpPr>
          <p:nvPr/>
        </p:nvSpPr>
        <p:spPr bwMode="auto">
          <a:xfrm rot="5400000">
            <a:off x="938136" y="185006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3" name="AutoShape 1209"/>
          <p:cNvSpPr>
            <a:spLocks noChangeArrowheads="1"/>
          </p:cNvSpPr>
          <p:nvPr/>
        </p:nvSpPr>
        <p:spPr bwMode="auto">
          <a:xfrm rot="5400000">
            <a:off x="531736" y="185006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4" name="AutoShape 1210"/>
          <p:cNvSpPr>
            <a:spLocks noChangeArrowheads="1"/>
          </p:cNvSpPr>
          <p:nvPr/>
        </p:nvSpPr>
        <p:spPr bwMode="auto">
          <a:xfrm rot="5400000">
            <a:off x="2565853" y="185218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205" name="AutoShape 1211"/>
          <p:cNvCxnSpPr>
            <a:cxnSpLocks noChangeShapeType="1"/>
            <a:stCxn id="254" idx="2"/>
            <a:endCxn id="197" idx="0"/>
          </p:cNvCxnSpPr>
          <p:nvPr/>
        </p:nvCxnSpPr>
        <p:spPr bwMode="auto">
          <a:xfrm flipH="1">
            <a:off x="628044" y="1364290"/>
            <a:ext cx="93133" cy="3344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6" name="AutoShape 1212"/>
          <p:cNvCxnSpPr>
            <a:cxnSpLocks noChangeShapeType="1"/>
            <a:stCxn id="230" idx="2"/>
            <a:endCxn id="197" idx="0"/>
          </p:cNvCxnSpPr>
          <p:nvPr/>
        </p:nvCxnSpPr>
        <p:spPr bwMode="auto">
          <a:xfrm flipH="1">
            <a:off x="628045" y="1544207"/>
            <a:ext cx="95249" cy="1545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7" name="AutoShape 1213"/>
          <p:cNvCxnSpPr>
            <a:cxnSpLocks noChangeShapeType="1"/>
            <a:stCxn id="231" idx="2"/>
            <a:endCxn id="197" idx="0"/>
          </p:cNvCxnSpPr>
          <p:nvPr/>
        </p:nvCxnSpPr>
        <p:spPr bwMode="auto">
          <a:xfrm flipH="1" flipV="1">
            <a:off x="628045" y="1698724"/>
            <a:ext cx="97367"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8" name="AutoShape 1214"/>
          <p:cNvCxnSpPr>
            <a:cxnSpLocks noChangeShapeType="1"/>
            <a:stCxn id="232" idx="2"/>
            <a:endCxn id="197" idx="0"/>
          </p:cNvCxnSpPr>
          <p:nvPr/>
        </p:nvCxnSpPr>
        <p:spPr bwMode="auto">
          <a:xfrm flipH="1" flipV="1">
            <a:off x="628044" y="1698723"/>
            <a:ext cx="93133" cy="220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9" name="AutoShape 1215"/>
          <p:cNvCxnSpPr>
            <a:cxnSpLocks noChangeShapeType="1"/>
            <a:stCxn id="258" idx="2"/>
            <a:endCxn id="196" idx="0"/>
          </p:cNvCxnSpPr>
          <p:nvPr/>
        </p:nvCxnSpPr>
        <p:spPr bwMode="auto">
          <a:xfrm flipH="1">
            <a:off x="1034445" y="1357941"/>
            <a:ext cx="95249" cy="3407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0" name="AutoShape 1216"/>
          <p:cNvCxnSpPr>
            <a:cxnSpLocks noChangeShapeType="1"/>
            <a:stCxn id="255" idx="2"/>
            <a:endCxn id="196" idx="0"/>
          </p:cNvCxnSpPr>
          <p:nvPr/>
        </p:nvCxnSpPr>
        <p:spPr bwMode="auto">
          <a:xfrm flipH="1">
            <a:off x="1034445" y="1537856"/>
            <a:ext cx="97367" cy="1608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1" name="AutoShape 1217"/>
          <p:cNvCxnSpPr>
            <a:cxnSpLocks noChangeShapeType="1"/>
            <a:stCxn id="256" idx="2"/>
            <a:endCxn id="196" idx="0"/>
          </p:cNvCxnSpPr>
          <p:nvPr/>
        </p:nvCxnSpPr>
        <p:spPr bwMode="auto">
          <a:xfrm flipH="1" flipV="1">
            <a:off x="1034444" y="1698723"/>
            <a:ext cx="99483" cy="23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2" name="AutoShape 1218"/>
          <p:cNvCxnSpPr>
            <a:cxnSpLocks noChangeShapeType="1"/>
            <a:stCxn id="257" idx="2"/>
            <a:endCxn id="196" idx="0"/>
          </p:cNvCxnSpPr>
          <p:nvPr/>
        </p:nvCxnSpPr>
        <p:spPr bwMode="auto">
          <a:xfrm flipH="1" flipV="1">
            <a:off x="1034445" y="1698723"/>
            <a:ext cx="95249"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3" name="AutoShape 1219"/>
          <p:cNvCxnSpPr>
            <a:cxnSpLocks noChangeShapeType="1"/>
            <a:stCxn id="235" idx="2"/>
            <a:endCxn id="189" idx="0"/>
          </p:cNvCxnSpPr>
          <p:nvPr/>
        </p:nvCxnSpPr>
        <p:spPr bwMode="auto">
          <a:xfrm flipH="1">
            <a:off x="1445078" y="1357940"/>
            <a:ext cx="93133" cy="1502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4" name="AutoShape 1220"/>
          <p:cNvCxnSpPr>
            <a:cxnSpLocks noChangeShapeType="1"/>
            <a:stCxn id="236" idx="2"/>
            <a:endCxn id="189" idx="0"/>
          </p:cNvCxnSpPr>
          <p:nvPr/>
        </p:nvCxnSpPr>
        <p:spPr bwMode="auto">
          <a:xfrm flipH="1" flipV="1">
            <a:off x="1445078" y="1508224"/>
            <a:ext cx="95249"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5" name="AutoShape 1221"/>
          <p:cNvCxnSpPr>
            <a:cxnSpLocks noChangeShapeType="1"/>
            <a:stCxn id="237" idx="2"/>
            <a:endCxn id="189" idx="0"/>
          </p:cNvCxnSpPr>
          <p:nvPr/>
        </p:nvCxnSpPr>
        <p:spPr bwMode="auto">
          <a:xfrm flipH="1" flipV="1">
            <a:off x="1445078" y="1508223"/>
            <a:ext cx="97367"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6" name="AutoShape 1222"/>
          <p:cNvCxnSpPr>
            <a:cxnSpLocks noChangeShapeType="1"/>
            <a:stCxn id="238" idx="2"/>
            <a:endCxn id="189" idx="0"/>
          </p:cNvCxnSpPr>
          <p:nvPr/>
        </p:nvCxnSpPr>
        <p:spPr bwMode="auto">
          <a:xfrm flipH="1" flipV="1">
            <a:off x="1445078" y="1508223"/>
            <a:ext cx="93133" cy="404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7" name="AutoShape 1223"/>
          <p:cNvCxnSpPr>
            <a:cxnSpLocks noChangeShapeType="1"/>
            <a:stCxn id="240" idx="2"/>
            <a:endCxn id="182" idx="0"/>
          </p:cNvCxnSpPr>
          <p:nvPr/>
        </p:nvCxnSpPr>
        <p:spPr bwMode="auto">
          <a:xfrm flipH="1" flipV="1">
            <a:off x="1849360" y="1311374"/>
            <a:ext cx="93133" cy="529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8" name="AutoShape 1224"/>
          <p:cNvCxnSpPr>
            <a:cxnSpLocks noChangeShapeType="1"/>
            <a:stCxn id="241" idx="2"/>
            <a:endCxn id="182" idx="0"/>
          </p:cNvCxnSpPr>
          <p:nvPr/>
        </p:nvCxnSpPr>
        <p:spPr bwMode="auto">
          <a:xfrm flipH="1" flipV="1">
            <a:off x="1849360" y="1311374"/>
            <a:ext cx="95251" cy="2328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9" name="AutoShape 1225"/>
          <p:cNvCxnSpPr>
            <a:cxnSpLocks noChangeShapeType="1"/>
            <a:stCxn id="242" idx="2"/>
            <a:endCxn id="182" idx="0"/>
          </p:cNvCxnSpPr>
          <p:nvPr/>
        </p:nvCxnSpPr>
        <p:spPr bwMode="auto">
          <a:xfrm flipH="1" flipV="1">
            <a:off x="1849361" y="1311374"/>
            <a:ext cx="97367" cy="416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0" name="AutoShape 1226"/>
          <p:cNvCxnSpPr>
            <a:cxnSpLocks noChangeShapeType="1"/>
            <a:stCxn id="243" idx="2"/>
            <a:endCxn id="182" idx="0"/>
          </p:cNvCxnSpPr>
          <p:nvPr/>
        </p:nvCxnSpPr>
        <p:spPr bwMode="auto">
          <a:xfrm flipH="1" flipV="1">
            <a:off x="1849360" y="1311373"/>
            <a:ext cx="93133" cy="6074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1" name="AutoShape 1227"/>
          <p:cNvCxnSpPr>
            <a:cxnSpLocks noChangeShapeType="1"/>
            <a:stCxn id="248" idx="2"/>
            <a:endCxn id="199" idx="0"/>
          </p:cNvCxnSpPr>
          <p:nvPr/>
        </p:nvCxnSpPr>
        <p:spPr bwMode="auto">
          <a:xfrm flipH="1" flipV="1">
            <a:off x="2253645" y="1893456"/>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2" name="AutoShape 1228"/>
          <p:cNvCxnSpPr>
            <a:cxnSpLocks noChangeShapeType="1"/>
            <a:stCxn id="247" idx="2"/>
            <a:endCxn id="199" idx="0"/>
          </p:cNvCxnSpPr>
          <p:nvPr/>
        </p:nvCxnSpPr>
        <p:spPr bwMode="auto">
          <a:xfrm flipH="1">
            <a:off x="2253644" y="1730474"/>
            <a:ext cx="99483" cy="162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3" name="AutoShape 1229"/>
          <p:cNvCxnSpPr>
            <a:cxnSpLocks noChangeShapeType="1"/>
            <a:stCxn id="246" idx="2"/>
            <a:endCxn id="199" idx="0"/>
          </p:cNvCxnSpPr>
          <p:nvPr/>
        </p:nvCxnSpPr>
        <p:spPr bwMode="auto">
          <a:xfrm flipH="1">
            <a:off x="2253645" y="1546323"/>
            <a:ext cx="97367" cy="347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4" name="AutoShape 1230"/>
          <p:cNvCxnSpPr>
            <a:cxnSpLocks noChangeShapeType="1"/>
            <a:stCxn id="245" idx="2"/>
            <a:endCxn id="199" idx="0"/>
          </p:cNvCxnSpPr>
          <p:nvPr/>
        </p:nvCxnSpPr>
        <p:spPr bwMode="auto">
          <a:xfrm flipH="1">
            <a:off x="2253645" y="1366408"/>
            <a:ext cx="95249" cy="527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5" name="AutoShape 1231"/>
          <p:cNvCxnSpPr>
            <a:cxnSpLocks noChangeShapeType="1"/>
            <a:stCxn id="253" idx="2"/>
            <a:endCxn id="204" idx="0"/>
          </p:cNvCxnSpPr>
          <p:nvPr/>
        </p:nvCxnSpPr>
        <p:spPr bwMode="auto">
          <a:xfrm flipH="1" flipV="1">
            <a:off x="2662161" y="1895574"/>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6" name="AutoShape 1232"/>
          <p:cNvCxnSpPr>
            <a:cxnSpLocks noChangeShapeType="1"/>
            <a:stCxn id="252" idx="2"/>
            <a:endCxn id="204" idx="0"/>
          </p:cNvCxnSpPr>
          <p:nvPr/>
        </p:nvCxnSpPr>
        <p:spPr bwMode="auto">
          <a:xfrm flipH="1">
            <a:off x="2662160" y="1724123"/>
            <a:ext cx="93133" cy="17145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7" name="AutoShape 1233"/>
          <p:cNvCxnSpPr>
            <a:cxnSpLocks noChangeShapeType="1"/>
            <a:stCxn id="251" idx="2"/>
            <a:endCxn id="204" idx="0"/>
          </p:cNvCxnSpPr>
          <p:nvPr/>
        </p:nvCxnSpPr>
        <p:spPr bwMode="auto">
          <a:xfrm flipH="1">
            <a:off x="2662161" y="1539973"/>
            <a:ext cx="91017" cy="3556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8" name="AutoShape 1234"/>
          <p:cNvCxnSpPr>
            <a:cxnSpLocks noChangeShapeType="1"/>
            <a:stCxn id="250" idx="2"/>
            <a:endCxn id="204" idx="0"/>
          </p:cNvCxnSpPr>
          <p:nvPr/>
        </p:nvCxnSpPr>
        <p:spPr bwMode="auto">
          <a:xfrm flipH="1">
            <a:off x="2662161" y="1360056"/>
            <a:ext cx="88900" cy="535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9" name="Rectangle 1236"/>
          <p:cNvSpPr>
            <a:spLocks noChangeArrowheads="1"/>
          </p:cNvSpPr>
          <p:nvPr/>
        </p:nvSpPr>
        <p:spPr bwMode="auto">
          <a:xfrm>
            <a:off x="721178" y="1269040"/>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30" name="AutoShape 1238"/>
          <p:cNvSpPr>
            <a:spLocks noChangeArrowheads="1"/>
          </p:cNvSpPr>
          <p:nvPr/>
        </p:nvSpPr>
        <p:spPr bwMode="auto">
          <a:xfrm>
            <a:off x="723294" y="1446841"/>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1" name="AutoShape 1239"/>
          <p:cNvSpPr>
            <a:spLocks noChangeArrowheads="1"/>
          </p:cNvSpPr>
          <p:nvPr/>
        </p:nvSpPr>
        <p:spPr bwMode="auto">
          <a:xfrm>
            <a:off x="725411" y="1630990"/>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2" name="AutoShape 1240"/>
          <p:cNvSpPr>
            <a:spLocks noChangeArrowheads="1"/>
          </p:cNvSpPr>
          <p:nvPr/>
        </p:nvSpPr>
        <p:spPr bwMode="auto">
          <a:xfrm>
            <a:off x="721178" y="1821490"/>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3" name="Rectangle 1242"/>
          <p:cNvSpPr>
            <a:spLocks noChangeArrowheads="1"/>
          </p:cNvSpPr>
          <p:nvPr/>
        </p:nvSpPr>
        <p:spPr bwMode="auto">
          <a:xfrm>
            <a:off x="1129694" y="1262689"/>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34" name="Rectangle 1248"/>
          <p:cNvSpPr>
            <a:spLocks noChangeArrowheads="1"/>
          </p:cNvSpPr>
          <p:nvPr/>
        </p:nvSpPr>
        <p:spPr bwMode="auto">
          <a:xfrm>
            <a:off x="1538211" y="1262689"/>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35" name="AutoShape 1249"/>
          <p:cNvSpPr>
            <a:spLocks noChangeArrowheads="1"/>
          </p:cNvSpPr>
          <p:nvPr/>
        </p:nvSpPr>
        <p:spPr bwMode="auto">
          <a:xfrm>
            <a:off x="1538211" y="126057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6" name="AutoShape 1250"/>
          <p:cNvSpPr>
            <a:spLocks noChangeArrowheads="1"/>
          </p:cNvSpPr>
          <p:nvPr/>
        </p:nvSpPr>
        <p:spPr bwMode="auto">
          <a:xfrm>
            <a:off x="1540327" y="14404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7" name="AutoShape 1251"/>
          <p:cNvSpPr>
            <a:spLocks noChangeArrowheads="1"/>
          </p:cNvSpPr>
          <p:nvPr/>
        </p:nvSpPr>
        <p:spPr bwMode="auto">
          <a:xfrm>
            <a:off x="1542445" y="16246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8" name="AutoShape 1252"/>
          <p:cNvSpPr>
            <a:spLocks noChangeArrowheads="1"/>
          </p:cNvSpPr>
          <p:nvPr/>
        </p:nvSpPr>
        <p:spPr bwMode="auto">
          <a:xfrm>
            <a:off x="1538211" y="18151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9" name="Rectangle 1254"/>
          <p:cNvSpPr>
            <a:spLocks noChangeArrowheads="1"/>
          </p:cNvSpPr>
          <p:nvPr/>
        </p:nvSpPr>
        <p:spPr bwMode="auto">
          <a:xfrm>
            <a:off x="1942494" y="1269040"/>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40" name="AutoShape 1255"/>
          <p:cNvSpPr>
            <a:spLocks noChangeArrowheads="1"/>
          </p:cNvSpPr>
          <p:nvPr/>
        </p:nvSpPr>
        <p:spPr bwMode="auto">
          <a:xfrm>
            <a:off x="1942494" y="126692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1" name="AutoShape 1256"/>
          <p:cNvSpPr>
            <a:spLocks noChangeArrowheads="1"/>
          </p:cNvSpPr>
          <p:nvPr/>
        </p:nvSpPr>
        <p:spPr bwMode="auto">
          <a:xfrm>
            <a:off x="1944611" y="14468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2" name="AutoShape 1257"/>
          <p:cNvSpPr>
            <a:spLocks noChangeArrowheads="1"/>
          </p:cNvSpPr>
          <p:nvPr/>
        </p:nvSpPr>
        <p:spPr bwMode="auto">
          <a:xfrm>
            <a:off x="1946727" y="16309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3" name="AutoShape 1258"/>
          <p:cNvSpPr>
            <a:spLocks noChangeArrowheads="1"/>
          </p:cNvSpPr>
          <p:nvPr/>
        </p:nvSpPr>
        <p:spPr bwMode="auto">
          <a:xfrm>
            <a:off x="1942494" y="18214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4" name="Rectangle 1260"/>
          <p:cNvSpPr>
            <a:spLocks noChangeArrowheads="1"/>
          </p:cNvSpPr>
          <p:nvPr/>
        </p:nvSpPr>
        <p:spPr bwMode="auto">
          <a:xfrm>
            <a:off x="2348894" y="1271156"/>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45" name="AutoShape 1261"/>
          <p:cNvSpPr>
            <a:spLocks noChangeArrowheads="1"/>
          </p:cNvSpPr>
          <p:nvPr/>
        </p:nvSpPr>
        <p:spPr bwMode="auto">
          <a:xfrm>
            <a:off x="2348894" y="12690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6" name="AutoShape 1262"/>
          <p:cNvSpPr>
            <a:spLocks noChangeArrowheads="1"/>
          </p:cNvSpPr>
          <p:nvPr/>
        </p:nvSpPr>
        <p:spPr bwMode="auto">
          <a:xfrm>
            <a:off x="2351011" y="144895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7" name="AutoShape 1263"/>
          <p:cNvSpPr>
            <a:spLocks noChangeArrowheads="1"/>
          </p:cNvSpPr>
          <p:nvPr/>
        </p:nvSpPr>
        <p:spPr bwMode="auto">
          <a:xfrm>
            <a:off x="2353127" y="16331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8" name="AutoShape 1264"/>
          <p:cNvSpPr>
            <a:spLocks noChangeArrowheads="1"/>
          </p:cNvSpPr>
          <p:nvPr/>
        </p:nvSpPr>
        <p:spPr bwMode="auto">
          <a:xfrm>
            <a:off x="2348894" y="18236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9" name="Rectangle 1265"/>
          <p:cNvSpPr>
            <a:spLocks noChangeArrowheads="1"/>
          </p:cNvSpPr>
          <p:nvPr/>
        </p:nvSpPr>
        <p:spPr bwMode="auto">
          <a:xfrm>
            <a:off x="2751060" y="1264807"/>
            <a:ext cx="103717" cy="66886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250" name="AutoShape 1266"/>
          <p:cNvSpPr>
            <a:spLocks noChangeArrowheads="1"/>
          </p:cNvSpPr>
          <p:nvPr/>
        </p:nvSpPr>
        <p:spPr bwMode="auto">
          <a:xfrm>
            <a:off x="2751061" y="12626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1" name="AutoShape 1267"/>
          <p:cNvSpPr>
            <a:spLocks noChangeArrowheads="1"/>
          </p:cNvSpPr>
          <p:nvPr/>
        </p:nvSpPr>
        <p:spPr bwMode="auto">
          <a:xfrm>
            <a:off x="2753178" y="14426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2" name="AutoShape 1268"/>
          <p:cNvSpPr>
            <a:spLocks noChangeArrowheads="1"/>
          </p:cNvSpPr>
          <p:nvPr/>
        </p:nvSpPr>
        <p:spPr bwMode="auto">
          <a:xfrm>
            <a:off x="2755294" y="162675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3" name="AutoShape 1269"/>
          <p:cNvSpPr>
            <a:spLocks noChangeArrowheads="1"/>
          </p:cNvSpPr>
          <p:nvPr/>
        </p:nvSpPr>
        <p:spPr bwMode="auto">
          <a:xfrm>
            <a:off x="2751061" y="181725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4" name="AutoShape 1237"/>
          <p:cNvSpPr>
            <a:spLocks noChangeArrowheads="1"/>
          </p:cNvSpPr>
          <p:nvPr/>
        </p:nvSpPr>
        <p:spPr bwMode="auto">
          <a:xfrm>
            <a:off x="721178" y="1266923"/>
            <a:ext cx="97367" cy="97367"/>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5" name="AutoShape 1244"/>
          <p:cNvSpPr>
            <a:spLocks noChangeArrowheads="1"/>
          </p:cNvSpPr>
          <p:nvPr/>
        </p:nvSpPr>
        <p:spPr bwMode="auto">
          <a:xfrm>
            <a:off x="1131811" y="144049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6" name="AutoShape 1245"/>
          <p:cNvSpPr>
            <a:spLocks noChangeArrowheads="1"/>
          </p:cNvSpPr>
          <p:nvPr/>
        </p:nvSpPr>
        <p:spPr bwMode="auto">
          <a:xfrm>
            <a:off x="1133927" y="16246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7" name="AutoShape 1246"/>
          <p:cNvSpPr>
            <a:spLocks noChangeArrowheads="1"/>
          </p:cNvSpPr>
          <p:nvPr/>
        </p:nvSpPr>
        <p:spPr bwMode="auto">
          <a:xfrm>
            <a:off x="1129694" y="181514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8" name="AutoShape 1243"/>
          <p:cNvSpPr>
            <a:spLocks noChangeArrowheads="1"/>
          </p:cNvSpPr>
          <p:nvPr/>
        </p:nvSpPr>
        <p:spPr bwMode="auto">
          <a:xfrm>
            <a:off x="1129694" y="126057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9" name="Text Box 911"/>
          <p:cNvSpPr txBox="1">
            <a:spLocks noChangeArrowheads="1"/>
          </p:cNvSpPr>
          <p:nvPr/>
        </p:nvSpPr>
        <p:spPr bwMode="auto">
          <a:xfrm>
            <a:off x="872920" y="4202141"/>
            <a:ext cx="1516352" cy="535531"/>
          </a:xfrm>
          <a:prstGeom prst="rect">
            <a:avLst/>
          </a:prstGeom>
          <a:noFill/>
          <a:ln w="19050">
            <a:noFill/>
            <a:miter lim="800000"/>
            <a:headEnd/>
            <a:tailEnd/>
          </a:ln>
          <a:effectLst/>
        </p:spPr>
        <p:txBody>
          <a:bodyPr wrap="square">
            <a:spAutoFit/>
          </a:bodyPr>
          <a:lstStyle/>
          <a:p>
            <a:pPr algn="ctr" defTabSz="1219170">
              <a:lnSpc>
                <a:spcPct val="80000"/>
              </a:lnSpc>
              <a:spcBef>
                <a:spcPct val="50000"/>
              </a:spcBef>
            </a:pPr>
            <a:r>
              <a:rPr lang="de-DE" altLang="en-US" dirty="0" err="1">
                <a:solidFill>
                  <a:prstClr val="black"/>
                </a:solidFill>
                <a:latin typeface="Arial"/>
              </a:rPr>
              <a:t>Recom</a:t>
            </a:r>
            <a:r>
              <a:rPr lang="de-DE" altLang="en-US" dirty="0">
                <a:solidFill>
                  <a:prstClr val="black"/>
                </a:solidFill>
                <a:latin typeface="Arial"/>
              </a:rPr>
              <a:t>-</a:t>
            </a:r>
            <a:br>
              <a:rPr lang="de-DE" altLang="en-US" dirty="0">
                <a:solidFill>
                  <a:prstClr val="black"/>
                </a:solidFill>
                <a:latin typeface="Arial"/>
              </a:rPr>
            </a:br>
            <a:r>
              <a:rPr lang="de-DE" altLang="en-US" dirty="0" err="1">
                <a:solidFill>
                  <a:prstClr val="black"/>
                </a:solidFill>
                <a:latin typeface="Arial"/>
              </a:rPr>
              <a:t>bine</a:t>
            </a:r>
            <a:endParaRPr lang="de-DE" altLang="en-US" b="1" dirty="0">
              <a:solidFill>
                <a:prstClr val="black"/>
              </a:solidFill>
              <a:latin typeface="Arial Narrow" pitchFamily="34" charset="0"/>
            </a:endParaRPr>
          </a:p>
        </p:txBody>
      </p:sp>
      <p:sp>
        <p:nvSpPr>
          <p:cNvPr id="260" name="Rectangle 722" descr="Diagonal weit nach oben"/>
          <p:cNvSpPr>
            <a:spLocks noChangeArrowheads="1"/>
          </p:cNvSpPr>
          <p:nvPr/>
        </p:nvSpPr>
        <p:spPr bwMode="auto">
          <a:xfrm>
            <a:off x="3306725" y="5476120"/>
            <a:ext cx="3187520" cy="922867"/>
          </a:xfrm>
          <a:prstGeom prst="rect">
            <a:avLst/>
          </a:prstGeom>
          <a:pattFill prst="wdUpDiag">
            <a:fgClr>
              <a:srgbClr val="000000"/>
            </a:fgClr>
            <a:bgClr>
              <a:srgbClr val="FFFFFF"/>
            </a:bgClr>
          </a:pattFill>
          <a:ln w="1905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defTabSz="1219170" fontAlgn="base">
              <a:spcBef>
                <a:spcPct val="0"/>
              </a:spcBef>
              <a:spcAft>
                <a:spcPct val="0"/>
              </a:spcAft>
            </a:pPr>
            <a:endParaRPr lang="en-GB" kern="0">
              <a:solidFill>
                <a:srgbClr val="0000FF"/>
              </a:solidFill>
              <a:latin typeface="Times New Roman" pitchFamily="18" charset="0"/>
              <a:cs typeface="Arial" charset="0"/>
            </a:endParaRPr>
          </a:p>
        </p:txBody>
      </p:sp>
      <p:sp>
        <p:nvSpPr>
          <p:cNvPr id="261" name="Text Box 259"/>
          <p:cNvSpPr txBox="1">
            <a:spLocks noChangeArrowheads="1"/>
          </p:cNvSpPr>
          <p:nvPr/>
        </p:nvSpPr>
        <p:spPr bwMode="auto">
          <a:xfrm>
            <a:off x="3433041" y="5751213"/>
            <a:ext cx="1421587" cy="369332"/>
          </a:xfrm>
          <a:prstGeom prst="rect">
            <a:avLst/>
          </a:prstGeom>
          <a:solidFill>
            <a:schemeClr val="bg1"/>
          </a:solidFill>
          <a:ln w="9525">
            <a:solidFill>
              <a:srgbClr val="0000FF"/>
            </a:solidFill>
            <a:miter lim="800000"/>
            <a:headEnd/>
            <a:tailEnd/>
          </a:ln>
        </p:spPr>
        <p:txBody>
          <a:bodyPr wrap="square">
            <a:spAutoFit/>
          </a:bodyPr>
          <a:lstStyle/>
          <a:p>
            <a:pPr algn="ctr" defTabSz="1219170" fontAlgn="base">
              <a:spcBef>
                <a:spcPct val="50000"/>
              </a:spcBef>
              <a:spcAft>
                <a:spcPct val="0"/>
              </a:spcAft>
            </a:pPr>
            <a:r>
              <a:rPr lang="en-GB" altLang="de-DE" dirty="0">
                <a:solidFill>
                  <a:srgbClr val="0000FF"/>
                </a:solidFill>
                <a:latin typeface="Arial"/>
                <a:cs typeface="Arial" charset="0"/>
              </a:rPr>
              <a:t>Cultivar</a:t>
            </a:r>
          </a:p>
        </p:txBody>
      </p:sp>
      <p:sp>
        <p:nvSpPr>
          <p:cNvPr id="262" name="Textfeld 261"/>
          <p:cNvSpPr txBox="1"/>
          <p:nvPr/>
        </p:nvSpPr>
        <p:spPr>
          <a:xfrm>
            <a:off x="3250000" y="5057928"/>
            <a:ext cx="325482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srgbClr val="0000FF"/>
                </a:solidFill>
                <a:latin typeface="Arial"/>
              </a:rPr>
              <a:t>Extract cultivar</a:t>
            </a:r>
          </a:p>
        </p:txBody>
      </p:sp>
      <p:sp>
        <p:nvSpPr>
          <p:cNvPr id="263" name="Textfeld 262"/>
          <p:cNvSpPr txBox="1"/>
          <p:nvPr/>
        </p:nvSpPr>
        <p:spPr>
          <a:xfrm>
            <a:off x="719300" y="6301924"/>
            <a:ext cx="1850989" cy="424732"/>
          </a:xfrm>
          <a:prstGeom prst="rect">
            <a:avLst/>
          </a:prstGeom>
          <a:noFill/>
        </p:spPr>
        <p:txBody>
          <a:bodyPr wrap="square" rtlCol="0">
            <a:spAutoFit/>
          </a:bodyPr>
          <a:lstStyle/>
          <a:p>
            <a:pPr defTabSz="1219170">
              <a:lnSpc>
                <a:spcPct val="90000"/>
              </a:lnSpc>
            </a:pPr>
            <a:r>
              <a:rPr lang="en-GB" sz="2400" i="1" dirty="0">
                <a:solidFill>
                  <a:prstClr val="black"/>
                </a:solidFill>
                <a:latin typeface="Arial"/>
              </a:rPr>
              <a:t>et cetera</a:t>
            </a:r>
          </a:p>
        </p:txBody>
      </p:sp>
      <p:sp>
        <p:nvSpPr>
          <p:cNvPr id="264" name="Rectangle 1186"/>
          <p:cNvSpPr>
            <a:spLocks noChangeArrowheads="1"/>
          </p:cNvSpPr>
          <p:nvPr/>
        </p:nvSpPr>
        <p:spPr bwMode="auto">
          <a:xfrm>
            <a:off x="329980" y="5323647"/>
            <a:ext cx="2540000" cy="872067"/>
          </a:xfrm>
          <a:prstGeom prst="rect">
            <a:avLst/>
          </a:prstGeom>
          <a:solidFill>
            <a:schemeClr val="bg1"/>
          </a:solidFill>
          <a:ln w="1905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265" name="AutoShape 1187"/>
          <p:cNvSpPr>
            <a:spLocks noChangeArrowheads="1"/>
          </p:cNvSpPr>
          <p:nvPr/>
        </p:nvSpPr>
        <p:spPr bwMode="auto">
          <a:xfrm rot="5400000">
            <a:off x="2071183" y="541678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6" name="AutoShape 1188"/>
          <p:cNvSpPr>
            <a:spLocks noChangeArrowheads="1"/>
          </p:cNvSpPr>
          <p:nvPr/>
        </p:nvSpPr>
        <p:spPr bwMode="auto">
          <a:xfrm rot="5400000">
            <a:off x="1664783" y="541678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7" name="AutoShape 1189"/>
          <p:cNvSpPr>
            <a:spLocks noChangeArrowheads="1"/>
          </p:cNvSpPr>
          <p:nvPr/>
        </p:nvSpPr>
        <p:spPr bwMode="auto">
          <a:xfrm rot="5400000">
            <a:off x="439087" y="541889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8" name="AutoShape 1190"/>
          <p:cNvSpPr>
            <a:spLocks noChangeArrowheads="1"/>
          </p:cNvSpPr>
          <p:nvPr/>
        </p:nvSpPr>
        <p:spPr bwMode="auto">
          <a:xfrm rot="5400000">
            <a:off x="851983" y="541678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9" name="AutoShape 1191"/>
          <p:cNvSpPr>
            <a:spLocks noChangeArrowheads="1"/>
          </p:cNvSpPr>
          <p:nvPr/>
        </p:nvSpPr>
        <p:spPr bwMode="auto">
          <a:xfrm rot="5400000">
            <a:off x="1247487" y="5424507"/>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0" name="AutoShape 1192"/>
          <p:cNvSpPr>
            <a:spLocks noChangeArrowheads="1"/>
          </p:cNvSpPr>
          <p:nvPr/>
        </p:nvSpPr>
        <p:spPr bwMode="auto">
          <a:xfrm rot="5400000">
            <a:off x="2479701" y="541889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1" name="AutoShape 1193"/>
          <p:cNvSpPr>
            <a:spLocks noChangeArrowheads="1"/>
          </p:cNvSpPr>
          <p:nvPr/>
        </p:nvSpPr>
        <p:spPr bwMode="auto">
          <a:xfrm rot="5400000">
            <a:off x="2071183" y="561151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2" name="AutoShape 1194"/>
          <p:cNvSpPr>
            <a:spLocks noChangeArrowheads="1"/>
          </p:cNvSpPr>
          <p:nvPr/>
        </p:nvSpPr>
        <p:spPr bwMode="auto">
          <a:xfrm rot="5400000">
            <a:off x="1664783" y="561151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3" name="AutoShape 1195"/>
          <p:cNvSpPr>
            <a:spLocks noChangeArrowheads="1"/>
          </p:cNvSpPr>
          <p:nvPr/>
        </p:nvSpPr>
        <p:spPr bwMode="auto">
          <a:xfrm rot="5400000">
            <a:off x="439087" y="561363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4" name="AutoShape 1196"/>
          <p:cNvSpPr>
            <a:spLocks noChangeArrowheads="1"/>
          </p:cNvSpPr>
          <p:nvPr/>
        </p:nvSpPr>
        <p:spPr bwMode="auto">
          <a:xfrm rot="5400000">
            <a:off x="851983" y="561151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5" name="AutoShape 1197"/>
          <p:cNvSpPr>
            <a:spLocks noChangeArrowheads="1"/>
          </p:cNvSpPr>
          <p:nvPr/>
        </p:nvSpPr>
        <p:spPr bwMode="auto">
          <a:xfrm rot="5400000">
            <a:off x="1247487" y="5619240"/>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6" name="AutoShape 1198"/>
          <p:cNvSpPr>
            <a:spLocks noChangeArrowheads="1"/>
          </p:cNvSpPr>
          <p:nvPr/>
        </p:nvSpPr>
        <p:spPr bwMode="auto">
          <a:xfrm rot="5400000">
            <a:off x="2479701" y="5613630"/>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7" name="AutoShape 1199"/>
          <p:cNvSpPr>
            <a:spLocks noChangeArrowheads="1"/>
          </p:cNvSpPr>
          <p:nvPr/>
        </p:nvSpPr>
        <p:spPr bwMode="auto">
          <a:xfrm rot="5400000">
            <a:off x="2070125" y="580307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8" name="AutoShape 1200"/>
          <p:cNvSpPr>
            <a:spLocks noChangeArrowheads="1"/>
          </p:cNvSpPr>
          <p:nvPr/>
        </p:nvSpPr>
        <p:spPr bwMode="auto">
          <a:xfrm rot="5400000">
            <a:off x="1663725" y="580307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9" name="AutoShape 1201"/>
          <p:cNvSpPr>
            <a:spLocks noChangeArrowheads="1"/>
          </p:cNvSpPr>
          <p:nvPr/>
        </p:nvSpPr>
        <p:spPr bwMode="auto">
          <a:xfrm rot="5400000">
            <a:off x="438029" y="580518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0" name="AutoShape 1202"/>
          <p:cNvSpPr>
            <a:spLocks noChangeArrowheads="1"/>
          </p:cNvSpPr>
          <p:nvPr/>
        </p:nvSpPr>
        <p:spPr bwMode="auto">
          <a:xfrm rot="5400000">
            <a:off x="850925" y="5803072"/>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1" name="AutoShape 1203"/>
          <p:cNvSpPr>
            <a:spLocks noChangeArrowheads="1"/>
          </p:cNvSpPr>
          <p:nvPr/>
        </p:nvSpPr>
        <p:spPr bwMode="auto">
          <a:xfrm rot="5400000">
            <a:off x="1246429" y="5810799"/>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2" name="AutoShape 1204"/>
          <p:cNvSpPr>
            <a:spLocks noChangeArrowheads="1"/>
          </p:cNvSpPr>
          <p:nvPr/>
        </p:nvSpPr>
        <p:spPr bwMode="auto">
          <a:xfrm rot="5400000">
            <a:off x="2478642" y="580518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3" name="AutoShape 1205"/>
          <p:cNvSpPr>
            <a:spLocks noChangeArrowheads="1"/>
          </p:cNvSpPr>
          <p:nvPr/>
        </p:nvSpPr>
        <p:spPr bwMode="auto">
          <a:xfrm rot="5400000">
            <a:off x="2070125" y="5997806"/>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4" name="AutoShape 1206"/>
          <p:cNvSpPr>
            <a:spLocks noChangeArrowheads="1"/>
          </p:cNvSpPr>
          <p:nvPr/>
        </p:nvSpPr>
        <p:spPr bwMode="auto">
          <a:xfrm rot="5400000">
            <a:off x="1663725" y="599780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5" name="AutoShape 1207"/>
          <p:cNvSpPr>
            <a:spLocks noChangeArrowheads="1"/>
          </p:cNvSpPr>
          <p:nvPr/>
        </p:nvSpPr>
        <p:spPr bwMode="auto">
          <a:xfrm rot="5400000">
            <a:off x="438029" y="599992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6" name="AutoShape 1208"/>
          <p:cNvSpPr>
            <a:spLocks noChangeArrowheads="1"/>
          </p:cNvSpPr>
          <p:nvPr/>
        </p:nvSpPr>
        <p:spPr bwMode="auto">
          <a:xfrm rot="5400000">
            <a:off x="850925" y="5997806"/>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7" name="AutoShape 1209"/>
          <p:cNvSpPr>
            <a:spLocks noChangeArrowheads="1"/>
          </p:cNvSpPr>
          <p:nvPr/>
        </p:nvSpPr>
        <p:spPr bwMode="auto">
          <a:xfrm rot="5400000">
            <a:off x="1246429" y="6005532"/>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8" name="AutoShape 1210"/>
          <p:cNvSpPr>
            <a:spLocks noChangeArrowheads="1"/>
          </p:cNvSpPr>
          <p:nvPr/>
        </p:nvSpPr>
        <p:spPr bwMode="auto">
          <a:xfrm rot="5400000">
            <a:off x="2478642" y="5999922"/>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289" name="AutoShape 1211"/>
          <p:cNvCxnSpPr>
            <a:cxnSpLocks noChangeShapeType="1"/>
            <a:stCxn id="338" idx="2"/>
            <a:endCxn id="281" idx="0"/>
          </p:cNvCxnSpPr>
          <p:nvPr/>
        </p:nvCxnSpPr>
        <p:spPr bwMode="auto">
          <a:xfrm flipH="1">
            <a:off x="1342738" y="5519757"/>
            <a:ext cx="93133" cy="3344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0" name="AutoShape 1212"/>
          <p:cNvCxnSpPr>
            <a:cxnSpLocks noChangeShapeType="1"/>
            <a:stCxn id="314" idx="2"/>
            <a:endCxn id="281" idx="0"/>
          </p:cNvCxnSpPr>
          <p:nvPr/>
        </p:nvCxnSpPr>
        <p:spPr bwMode="auto">
          <a:xfrm flipH="1">
            <a:off x="1342738" y="5699674"/>
            <a:ext cx="95249" cy="1545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1" name="AutoShape 1213"/>
          <p:cNvCxnSpPr>
            <a:cxnSpLocks noChangeShapeType="1"/>
            <a:stCxn id="315" idx="2"/>
            <a:endCxn id="281" idx="0"/>
          </p:cNvCxnSpPr>
          <p:nvPr/>
        </p:nvCxnSpPr>
        <p:spPr bwMode="auto">
          <a:xfrm flipH="1" flipV="1">
            <a:off x="1342738" y="5854190"/>
            <a:ext cx="97367"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2" name="AutoShape 1214"/>
          <p:cNvCxnSpPr>
            <a:cxnSpLocks noChangeShapeType="1"/>
            <a:stCxn id="316" idx="2"/>
            <a:endCxn id="281" idx="0"/>
          </p:cNvCxnSpPr>
          <p:nvPr/>
        </p:nvCxnSpPr>
        <p:spPr bwMode="auto">
          <a:xfrm flipH="1" flipV="1">
            <a:off x="1342738" y="5854190"/>
            <a:ext cx="93133" cy="220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3" name="AutoShape 1215"/>
          <p:cNvCxnSpPr>
            <a:cxnSpLocks noChangeShapeType="1"/>
            <a:stCxn id="342" idx="2"/>
            <a:endCxn id="280" idx="0"/>
          </p:cNvCxnSpPr>
          <p:nvPr/>
        </p:nvCxnSpPr>
        <p:spPr bwMode="auto">
          <a:xfrm flipH="1">
            <a:off x="947234" y="5505681"/>
            <a:ext cx="95249" cy="3407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4" name="AutoShape 1216"/>
          <p:cNvCxnSpPr>
            <a:cxnSpLocks noChangeShapeType="1"/>
            <a:stCxn id="339" idx="2"/>
            <a:endCxn id="280" idx="0"/>
          </p:cNvCxnSpPr>
          <p:nvPr/>
        </p:nvCxnSpPr>
        <p:spPr bwMode="auto">
          <a:xfrm flipH="1">
            <a:off x="947234" y="5685596"/>
            <a:ext cx="97367" cy="1608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5" name="AutoShape 1217"/>
          <p:cNvCxnSpPr>
            <a:cxnSpLocks noChangeShapeType="1"/>
            <a:stCxn id="340" idx="2"/>
            <a:endCxn id="280" idx="0"/>
          </p:cNvCxnSpPr>
          <p:nvPr/>
        </p:nvCxnSpPr>
        <p:spPr bwMode="auto">
          <a:xfrm flipH="1" flipV="1">
            <a:off x="947233" y="5846463"/>
            <a:ext cx="99483" cy="23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6" name="AutoShape 1218"/>
          <p:cNvCxnSpPr>
            <a:cxnSpLocks noChangeShapeType="1"/>
            <a:stCxn id="341" idx="2"/>
            <a:endCxn id="280" idx="0"/>
          </p:cNvCxnSpPr>
          <p:nvPr/>
        </p:nvCxnSpPr>
        <p:spPr bwMode="auto">
          <a:xfrm flipH="1" flipV="1">
            <a:off x="947234" y="5846463"/>
            <a:ext cx="95249"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7" name="AutoShape 1219"/>
          <p:cNvCxnSpPr>
            <a:cxnSpLocks noChangeShapeType="1"/>
            <a:stCxn id="319" idx="2"/>
            <a:endCxn id="273" idx="0"/>
          </p:cNvCxnSpPr>
          <p:nvPr/>
        </p:nvCxnSpPr>
        <p:spPr bwMode="auto">
          <a:xfrm flipH="1">
            <a:off x="536454" y="5505680"/>
            <a:ext cx="93133" cy="1502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8" name="AutoShape 1220"/>
          <p:cNvCxnSpPr>
            <a:cxnSpLocks noChangeShapeType="1"/>
            <a:stCxn id="320" idx="2"/>
            <a:endCxn id="273" idx="0"/>
          </p:cNvCxnSpPr>
          <p:nvPr/>
        </p:nvCxnSpPr>
        <p:spPr bwMode="auto">
          <a:xfrm flipH="1" flipV="1">
            <a:off x="536454" y="5655964"/>
            <a:ext cx="95249"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9" name="AutoShape 1221"/>
          <p:cNvCxnSpPr>
            <a:cxnSpLocks noChangeShapeType="1"/>
            <a:stCxn id="321" idx="2"/>
            <a:endCxn id="273" idx="0"/>
          </p:cNvCxnSpPr>
          <p:nvPr/>
        </p:nvCxnSpPr>
        <p:spPr bwMode="auto">
          <a:xfrm flipH="1" flipV="1">
            <a:off x="536454" y="5655963"/>
            <a:ext cx="97367"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0" name="AutoShape 1222"/>
          <p:cNvCxnSpPr>
            <a:cxnSpLocks noChangeShapeType="1"/>
            <a:stCxn id="322" idx="2"/>
            <a:endCxn id="273" idx="0"/>
          </p:cNvCxnSpPr>
          <p:nvPr/>
        </p:nvCxnSpPr>
        <p:spPr bwMode="auto">
          <a:xfrm flipH="1" flipV="1">
            <a:off x="536454" y="5655963"/>
            <a:ext cx="93133" cy="404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1" name="AutoShape 1223"/>
          <p:cNvCxnSpPr>
            <a:cxnSpLocks noChangeShapeType="1"/>
            <a:stCxn id="324" idx="2"/>
            <a:endCxn id="266" idx="0"/>
          </p:cNvCxnSpPr>
          <p:nvPr/>
        </p:nvCxnSpPr>
        <p:spPr bwMode="auto">
          <a:xfrm flipH="1" flipV="1">
            <a:off x="1762150" y="5459114"/>
            <a:ext cx="93133" cy="529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2" name="AutoShape 1224"/>
          <p:cNvCxnSpPr>
            <a:cxnSpLocks noChangeShapeType="1"/>
            <a:stCxn id="325" idx="2"/>
            <a:endCxn id="266" idx="0"/>
          </p:cNvCxnSpPr>
          <p:nvPr/>
        </p:nvCxnSpPr>
        <p:spPr bwMode="auto">
          <a:xfrm flipH="1" flipV="1">
            <a:off x="1762149" y="5459114"/>
            <a:ext cx="95251" cy="2328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3" name="AutoShape 1225"/>
          <p:cNvCxnSpPr>
            <a:cxnSpLocks noChangeShapeType="1"/>
            <a:stCxn id="326" idx="2"/>
            <a:endCxn id="266" idx="0"/>
          </p:cNvCxnSpPr>
          <p:nvPr/>
        </p:nvCxnSpPr>
        <p:spPr bwMode="auto">
          <a:xfrm flipH="1" flipV="1">
            <a:off x="1762150" y="5459114"/>
            <a:ext cx="97367" cy="416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4" name="AutoShape 1226"/>
          <p:cNvCxnSpPr>
            <a:cxnSpLocks noChangeShapeType="1"/>
            <a:stCxn id="327" idx="2"/>
            <a:endCxn id="266" idx="0"/>
          </p:cNvCxnSpPr>
          <p:nvPr/>
        </p:nvCxnSpPr>
        <p:spPr bwMode="auto">
          <a:xfrm flipH="1" flipV="1">
            <a:off x="1762150" y="5459113"/>
            <a:ext cx="93133" cy="6074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5" name="AutoShape 1227"/>
          <p:cNvCxnSpPr>
            <a:cxnSpLocks noChangeShapeType="1"/>
            <a:stCxn id="332" idx="2"/>
            <a:endCxn id="283" idx="0"/>
          </p:cNvCxnSpPr>
          <p:nvPr/>
        </p:nvCxnSpPr>
        <p:spPr bwMode="auto">
          <a:xfrm flipH="1" flipV="1">
            <a:off x="2166434" y="6041196"/>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6" name="AutoShape 1228"/>
          <p:cNvCxnSpPr>
            <a:cxnSpLocks noChangeShapeType="1"/>
            <a:stCxn id="331" idx="2"/>
            <a:endCxn id="283" idx="0"/>
          </p:cNvCxnSpPr>
          <p:nvPr/>
        </p:nvCxnSpPr>
        <p:spPr bwMode="auto">
          <a:xfrm flipH="1">
            <a:off x="2166433" y="5878214"/>
            <a:ext cx="99483" cy="162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7" name="AutoShape 1229"/>
          <p:cNvCxnSpPr>
            <a:cxnSpLocks noChangeShapeType="1"/>
            <a:stCxn id="330" idx="2"/>
            <a:endCxn id="283" idx="0"/>
          </p:cNvCxnSpPr>
          <p:nvPr/>
        </p:nvCxnSpPr>
        <p:spPr bwMode="auto">
          <a:xfrm flipH="1">
            <a:off x="2166434" y="5694063"/>
            <a:ext cx="97367" cy="347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8" name="AutoShape 1230"/>
          <p:cNvCxnSpPr>
            <a:cxnSpLocks noChangeShapeType="1"/>
            <a:stCxn id="329" idx="2"/>
            <a:endCxn id="283" idx="0"/>
          </p:cNvCxnSpPr>
          <p:nvPr/>
        </p:nvCxnSpPr>
        <p:spPr bwMode="auto">
          <a:xfrm flipH="1">
            <a:off x="2166434" y="5514148"/>
            <a:ext cx="95249" cy="527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9" name="AutoShape 1231"/>
          <p:cNvCxnSpPr>
            <a:cxnSpLocks noChangeShapeType="1"/>
            <a:stCxn id="337" idx="2"/>
            <a:endCxn id="288" idx="0"/>
          </p:cNvCxnSpPr>
          <p:nvPr/>
        </p:nvCxnSpPr>
        <p:spPr bwMode="auto">
          <a:xfrm flipH="1" flipV="1">
            <a:off x="2574950" y="6043314"/>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0" name="AutoShape 1232"/>
          <p:cNvCxnSpPr>
            <a:cxnSpLocks noChangeShapeType="1"/>
            <a:stCxn id="336" idx="2"/>
            <a:endCxn id="288" idx="0"/>
          </p:cNvCxnSpPr>
          <p:nvPr/>
        </p:nvCxnSpPr>
        <p:spPr bwMode="auto">
          <a:xfrm flipH="1">
            <a:off x="2574950" y="5871863"/>
            <a:ext cx="93133" cy="17145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1" name="AutoShape 1233"/>
          <p:cNvCxnSpPr>
            <a:cxnSpLocks noChangeShapeType="1"/>
            <a:stCxn id="335" idx="2"/>
            <a:endCxn id="288" idx="0"/>
          </p:cNvCxnSpPr>
          <p:nvPr/>
        </p:nvCxnSpPr>
        <p:spPr bwMode="auto">
          <a:xfrm flipH="1">
            <a:off x="2574950" y="5687713"/>
            <a:ext cx="91017" cy="3556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2" name="AutoShape 1234"/>
          <p:cNvCxnSpPr>
            <a:cxnSpLocks noChangeShapeType="1"/>
            <a:stCxn id="334" idx="2"/>
            <a:endCxn id="288" idx="0"/>
          </p:cNvCxnSpPr>
          <p:nvPr/>
        </p:nvCxnSpPr>
        <p:spPr bwMode="auto">
          <a:xfrm flipH="1">
            <a:off x="2574950" y="5507796"/>
            <a:ext cx="88900" cy="535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3" name="Rectangle 1236"/>
          <p:cNvSpPr>
            <a:spLocks noChangeArrowheads="1"/>
          </p:cNvSpPr>
          <p:nvPr/>
        </p:nvSpPr>
        <p:spPr bwMode="auto">
          <a:xfrm>
            <a:off x="1435871" y="5424507"/>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14" name="AutoShape 1238"/>
          <p:cNvSpPr>
            <a:spLocks noChangeArrowheads="1"/>
          </p:cNvSpPr>
          <p:nvPr/>
        </p:nvSpPr>
        <p:spPr bwMode="auto">
          <a:xfrm>
            <a:off x="1437987" y="5602307"/>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15" name="AutoShape 1239"/>
          <p:cNvSpPr>
            <a:spLocks noChangeArrowheads="1"/>
          </p:cNvSpPr>
          <p:nvPr/>
        </p:nvSpPr>
        <p:spPr bwMode="auto">
          <a:xfrm>
            <a:off x="1440105" y="5786457"/>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16" name="AutoShape 1240"/>
          <p:cNvSpPr>
            <a:spLocks noChangeArrowheads="1"/>
          </p:cNvSpPr>
          <p:nvPr/>
        </p:nvSpPr>
        <p:spPr bwMode="auto">
          <a:xfrm>
            <a:off x="1435871" y="5976957"/>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17" name="Rectangle 1242"/>
          <p:cNvSpPr>
            <a:spLocks noChangeArrowheads="1"/>
          </p:cNvSpPr>
          <p:nvPr/>
        </p:nvSpPr>
        <p:spPr bwMode="auto">
          <a:xfrm>
            <a:off x="1042483" y="5410429"/>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18" name="Rectangle 1248"/>
          <p:cNvSpPr>
            <a:spLocks noChangeArrowheads="1"/>
          </p:cNvSpPr>
          <p:nvPr/>
        </p:nvSpPr>
        <p:spPr bwMode="auto">
          <a:xfrm>
            <a:off x="629587" y="5410429"/>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19" name="AutoShape 1249"/>
          <p:cNvSpPr>
            <a:spLocks noChangeArrowheads="1"/>
          </p:cNvSpPr>
          <p:nvPr/>
        </p:nvSpPr>
        <p:spPr bwMode="auto">
          <a:xfrm>
            <a:off x="629587" y="540831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0" name="AutoShape 1250"/>
          <p:cNvSpPr>
            <a:spLocks noChangeArrowheads="1"/>
          </p:cNvSpPr>
          <p:nvPr/>
        </p:nvSpPr>
        <p:spPr bwMode="auto">
          <a:xfrm>
            <a:off x="631703" y="55882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1" name="AutoShape 1251"/>
          <p:cNvSpPr>
            <a:spLocks noChangeArrowheads="1"/>
          </p:cNvSpPr>
          <p:nvPr/>
        </p:nvSpPr>
        <p:spPr bwMode="auto">
          <a:xfrm>
            <a:off x="633821" y="57723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2" name="AutoShape 1252"/>
          <p:cNvSpPr>
            <a:spLocks noChangeArrowheads="1"/>
          </p:cNvSpPr>
          <p:nvPr/>
        </p:nvSpPr>
        <p:spPr bwMode="auto">
          <a:xfrm>
            <a:off x="629587" y="59628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3" name="Rectangle 1254"/>
          <p:cNvSpPr>
            <a:spLocks noChangeArrowheads="1"/>
          </p:cNvSpPr>
          <p:nvPr/>
        </p:nvSpPr>
        <p:spPr bwMode="auto">
          <a:xfrm>
            <a:off x="1855283" y="5416780"/>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24" name="AutoShape 1255"/>
          <p:cNvSpPr>
            <a:spLocks noChangeArrowheads="1"/>
          </p:cNvSpPr>
          <p:nvPr/>
        </p:nvSpPr>
        <p:spPr bwMode="auto">
          <a:xfrm>
            <a:off x="1855283" y="541466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5" name="AutoShape 1256"/>
          <p:cNvSpPr>
            <a:spLocks noChangeArrowheads="1"/>
          </p:cNvSpPr>
          <p:nvPr/>
        </p:nvSpPr>
        <p:spPr bwMode="auto">
          <a:xfrm>
            <a:off x="1857401" y="55945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6" name="AutoShape 1257"/>
          <p:cNvSpPr>
            <a:spLocks noChangeArrowheads="1"/>
          </p:cNvSpPr>
          <p:nvPr/>
        </p:nvSpPr>
        <p:spPr bwMode="auto">
          <a:xfrm>
            <a:off x="1859517" y="57787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7" name="AutoShape 1258"/>
          <p:cNvSpPr>
            <a:spLocks noChangeArrowheads="1"/>
          </p:cNvSpPr>
          <p:nvPr/>
        </p:nvSpPr>
        <p:spPr bwMode="auto">
          <a:xfrm>
            <a:off x="1855283" y="59692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8" name="Rectangle 1260"/>
          <p:cNvSpPr>
            <a:spLocks noChangeArrowheads="1"/>
          </p:cNvSpPr>
          <p:nvPr/>
        </p:nvSpPr>
        <p:spPr bwMode="auto">
          <a:xfrm>
            <a:off x="2261683" y="5418896"/>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29" name="AutoShape 1261"/>
          <p:cNvSpPr>
            <a:spLocks noChangeArrowheads="1"/>
          </p:cNvSpPr>
          <p:nvPr/>
        </p:nvSpPr>
        <p:spPr bwMode="auto">
          <a:xfrm>
            <a:off x="2261683" y="54167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0" name="AutoShape 1262"/>
          <p:cNvSpPr>
            <a:spLocks noChangeArrowheads="1"/>
          </p:cNvSpPr>
          <p:nvPr/>
        </p:nvSpPr>
        <p:spPr bwMode="auto">
          <a:xfrm>
            <a:off x="2263801" y="559669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1" name="AutoShape 1263"/>
          <p:cNvSpPr>
            <a:spLocks noChangeArrowheads="1"/>
          </p:cNvSpPr>
          <p:nvPr/>
        </p:nvSpPr>
        <p:spPr bwMode="auto">
          <a:xfrm>
            <a:off x="2265917" y="578084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2" name="AutoShape 1264"/>
          <p:cNvSpPr>
            <a:spLocks noChangeArrowheads="1"/>
          </p:cNvSpPr>
          <p:nvPr/>
        </p:nvSpPr>
        <p:spPr bwMode="auto">
          <a:xfrm>
            <a:off x="2261683" y="597134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3" name="Rectangle 1265"/>
          <p:cNvSpPr>
            <a:spLocks noChangeArrowheads="1"/>
          </p:cNvSpPr>
          <p:nvPr/>
        </p:nvSpPr>
        <p:spPr bwMode="auto">
          <a:xfrm>
            <a:off x="2663850" y="5412547"/>
            <a:ext cx="103717" cy="66886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prstClr val="black"/>
              </a:solidFill>
              <a:latin typeface="Arial"/>
            </a:endParaRPr>
          </a:p>
        </p:txBody>
      </p:sp>
      <p:sp>
        <p:nvSpPr>
          <p:cNvPr id="334" name="AutoShape 1266"/>
          <p:cNvSpPr>
            <a:spLocks noChangeArrowheads="1"/>
          </p:cNvSpPr>
          <p:nvPr/>
        </p:nvSpPr>
        <p:spPr bwMode="auto">
          <a:xfrm>
            <a:off x="2663850" y="54104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5" name="AutoShape 1267"/>
          <p:cNvSpPr>
            <a:spLocks noChangeArrowheads="1"/>
          </p:cNvSpPr>
          <p:nvPr/>
        </p:nvSpPr>
        <p:spPr bwMode="auto">
          <a:xfrm>
            <a:off x="2665967" y="559034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6" name="AutoShape 1268"/>
          <p:cNvSpPr>
            <a:spLocks noChangeArrowheads="1"/>
          </p:cNvSpPr>
          <p:nvPr/>
        </p:nvSpPr>
        <p:spPr bwMode="auto">
          <a:xfrm>
            <a:off x="2668083" y="577449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7" name="AutoShape 1269"/>
          <p:cNvSpPr>
            <a:spLocks noChangeArrowheads="1"/>
          </p:cNvSpPr>
          <p:nvPr/>
        </p:nvSpPr>
        <p:spPr bwMode="auto">
          <a:xfrm>
            <a:off x="2663850" y="596499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8" name="AutoShape 1237"/>
          <p:cNvSpPr>
            <a:spLocks noChangeArrowheads="1"/>
          </p:cNvSpPr>
          <p:nvPr/>
        </p:nvSpPr>
        <p:spPr bwMode="auto">
          <a:xfrm>
            <a:off x="1435871" y="5422390"/>
            <a:ext cx="97367" cy="97367"/>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9" name="AutoShape 1244"/>
          <p:cNvSpPr>
            <a:spLocks noChangeArrowheads="1"/>
          </p:cNvSpPr>
          <p:nvPr/>
        </p:nvSpPr>
        <p:spPr bwMode="auto">
          <a:xfrm>
            <a:off x="1044601" y="558823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0" name="AutoShape 1245"/>
          <p:cNvSpPr>
            <a:spLocks noChangeArrowheads="1"/>
          </p:cNvSpPr>
          <p:nvPr/>
        </p:nvSpPr>
        <p:spPr bwMode="auto">
          <a:xfrm>
            <a:off x="1046717" y="57723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1" name="AutoShape 1246"/>
          <p:cNvSpPr>
            <a:spLocks noChangeArrowheads="1"/>
          </p:cNvSpPr>
          <p:nvPr/>
        </p:nvSpPr>
        <p:spPr bwMode="auto">
          <a:xfrm>
            <a:off x="1042483" y="596288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2" name="AutoShape 1243"/>
          <p:cNvSpPr>
            <a:spLocks noChangeArrowheads="1"/>
          </p:cNvSpPr>
          <p:nvPr/>
        </p:nvSpPr>
        <p:spPr bwMode="auto">
          <a:xfrm>
            <a:off x="1042483" y="540831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343" name="Gerade Verbindung 342"/>
          <p:cNvCxnSpPr>
            <a:stCxn id="163" idx="1"/>
          </p:cNvCxnSpPr>
          <p:nvPr/>
        </p:nvCxnSpPr>
        <p:spPr>
          <a:xfrm>
            <a:off x="1588826" y="5146775"/>
            <a:ext cx="21321" cy="1768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44" name="Right Triangle 343"/>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6608233" y="1991914"/>
            <a:ext cx="3896885" cy="369332"/>
          </a:xfrm>
          <a:prstGeom prst="rect">
            <a:avLst/>
          </a:prstGeom>
          <a:noFill/>
        </p:spPr>
        <p:txBody>
          <a:bodyPr wrap="square" rtlCol="0">
            <a:spAutoFit/>
          </a:bodyPr>
          <a:lstStyle/>
          <a:p>
            <a:r>
              <a:rPr lang="en-GB" dirty="0">
                <a:solidFill>
                  <a:srgbClr val="0000FF"/>
                </a:solidFill>
              </a:rPr>
              <a:t>The tester here is the </a:t>
            </a:r>
            <a:r>
              <a:rPr lang="en-GB" dirty="0">
                <a:solidFill>
                  <a:srgbClr val="FF3399"/>
                </a:solidFill>
              </a:rPr>
              <a:t>female</a:t>
            </a:r>
            <a:r>
              <a:rPr lang="en-GB" dirty="0">
                <a:solidFill>
                  <a:srgbClr val="0000FF"/>
                </a:solidFill>
              </a:rPr>
              <a:t> parent.</a:t>
            </a:r>
          </a:p>
        </p:txBody>
      </p:sp>
    </p:spTree>
    <p:extLst>
      <p:ext uri="{BB962C8B-B14F-4D97-AF65-F5344CB8AC3E}">
        <p14:creationId xmlns:p14="http://schemas.microsoft.com/office/powerpoint/2010/main" val="2042380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spect="1"/>
          </p:cNvSpPr>
          <p:nvPr/>
        </p:nvSpPr>
        <p:spPr>
          <a:xfrm>
            <a:off x="4787900" y="612634"/>
            <a:ext cx="7299280" cy="258532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Scheme does not suffer from ‘Dilution’, because candidate plants are </a:t>
            </a:r>
            <a:r>
              <a:rPr lang="en-GB" dirty="0">
                <a:solidFill>
                  <a:srgbClr val="0000FF"/>
                </a:solidFill>
                <a:latin typeface="Arial"/>
              </a:rPr>
              <a:t>self-fertilized in parallel to the creation of test-hybrids </a:t>
            </a:r>
            <a:r>
              <a:rPr lang="en-GB" dirty="0">
                <a:solidFill>
                  <a:prstClr val="black"/>
                </a:solidFill>
                <a:latin typeface="Arial"/>
              </a:rPr>
              <a:t>(test-crosses). Few plant species allow this (e.g. maize </a:t>
            </a:r>
            <a:r>
              <a:rPr lang="en-GB" i="1" dirty="0" err="1">
                <a:solidFill>
                  <a:prstClr val="black"/>
                </a:solidFill>
                <a:latin typeface="Arial"/>
              </a:rPr>
              <a:t>Zea</a:t>
            </a:r>
            <a:r>
              <a:rPr lang="en-GB" i="1" dirty="0">
                <a:solidFill>
                  <a:prstClr val="black"/>
                </a:solidFill>
                <a:latin typeface="Arial"/>
              </a:rPr>
              <a:t> mays</a:t>
            </a:r>
            <a:r>
              <a:rPr lang="en-GB" dirty="0">
                <a:solidFill>
                  <a:prstClr val="black"/>
                </a:solidFill>
                <a:latin typeface="Arial"/>
              </a:rPr>
              <a:t>). Moreover, the field-tested offspring has same (non-inbred) inbreeding level as the aimed-at cultivar. Since tester can be freely chosen, testers can be genetically homogeneous (such as a pure line or a Mendelian F1) or heterogeneous (such as an S1-line or a population), inbred or not, can belong to the same or a different germplasm pool (</a:t>
            </a:r>
            <a:r>
              <a:rPr lang="en-GB" dirty="0">
                <a:solidFill>
                  <a:schemeClr val="tx1">
                    <a:lumMod val="50000"/>
                    <a:lumOff val="50000"/>
                  </a:schemeClr>
                </a:solidFill>
                <a:latin typeface="Arial"/>
              </a:rPr>
              <a:t>this is touching the big field of ‘</a:t>
            </a:r>
            <a:r>
              <a:rPr lang="en-GB" dirty="0">
                <a:solidFill>
                  <a:schemeClr val="tx1">
                    <a:lumMod val="50000"/>
                    <a:lumOff val="50000"/>
                  </a:schemeClr>
                </a:solidFill>
                <a:effectLst>
                  <a:outerShdw blurRad="38100" dist="38100" dir="2700000" algn="tl">
                    <a:srgbClr val="000000">
                      <a:alpha val="43137"/>
                    </a:srgbClr>
                  </a:outerShdw>
                </a:effectLst>
                <a:latin typeface="Arial"/>
              </a:rPr>
              <a:t>Choice of Tester</a:t>
            </a:r>
            <a:r>
              <a:rPr lang="en-GB" dirty="0">
                <a:solidFill>
                  <a:schemeClr val="tx1">
                    <a:lumMod val="50000"/>
                    <a:lumOff val="50000"/>
                  </a:schemeClr>
                </a:solidFill>
                <a:latin typeface="Arial"/>
              </a:rPr>
              <a:t>’</a:t>
            </a:r>
            <a:r>
              <a:rPr lang="en-GB" dirty="0">
                <a:solidFill>
                  <a:prstClr val="black"/>
                </a:solidFill>
                <a:latin typeface="Arial"/>
              </a:rPr>
              <a:t>).</a:t>
            </a:r>
          </a:p>
        </p:txBody>
      </p:sp>
      <p:sp>
        <p:nvSpPr>
          <p:cNvPr id="6" name="Textfeld 5"/>
          <p:cNvSpPr txBox="1">
            <a:spLocks noChangeAspect="1"/>
          </p:cNvSpPr>
          <p:nvPr/>
        </p:nvSpPr>
        <p:spPr>
          <a:xfrm>
            <a:off x="145443" y="5166795"/>
            <a:ext cx="11982360" cy="1477328"/>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Different from Recurrent S1-line selection, here the </a:t>
            </a:r>
            <a:r>
              <a:rPr lang="en-GB" dirty="0">
                <a:solidFill>
                  <a:srgbClr val="0000FF"/>
                </a:solidFill>
                <a:latin typeface="Arial"/>
              </a:rPr>
              <a:t>variance between</a:t>
            </a:r>
            <a:r>
              <a:rPr lang="en-GB" dirty="0">
                <a:solidFill>
                  <a:prstClr val="black"/>
                </a:solidFill>
                <a:latin typeface="Arial"/>
              </a:rPr>
              <a:t> offspring is markedly reduced, because all offspring share same tester as common parent. This makes all offspring somewhat similar. Especially dominant alleles, contributed from tester, ‘cover’ genetic differences between the candidates, make genetic differences invisible. Some breeders vote for ‘weak’ testers,</a:t>
            </a:r>
            <a:r>
              <a:rPr lang="en-GB" i="1" dirty="0">
                <a:solidFill>
                  <a:prstClr val="black"/>
                </a:solidFill>
                <a:latin typeface="Arial"/>
              </a:rPr>
              <a:t> i.e.,</a:t>
            </a:r>
            <a:r>
              <a:rPr lang="en-GB" dirty="0">
                <a:solidFill>
                  <a:prstClr val="black"/>
                </a:solidFill>
                <a:latin typeface="Arial"/>
              </a:rPr>
              <a:t> for testers that inherit recessive alleles (which are very often unfavourable). This approach has its own drawbacks ... ;-) </a:t>
            </a:r>
          </a:p>
        </p:txBody>
      </p:sp>
      <p:sp>
        <p:nvSpPr>
          <p:cNvPr id="3" name="Textfeld 2"/>
          <p:cNvSpPr txBox="1"/>
          <p:nvPr/>
        </p:nvSpPr>
        <p:spPr>
          <a:xfrm>
            <a:off x="11434605" y="6369356"/>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27</a:t>
            </a:fld>
            <a:endParaRPr lang="en-US" sz="2400" dirty="0">
              <a:solidFill>
                <a:prstClr val="black"/>
              </a:solidFill>
              <a:latin typeface="Aria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443" y="613133"/>
            <a:ext cx="4465564" cy="3840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53615" y="49361"/>
            <a:ext cx="120335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Recurrent Selection for General Combining Ability</a:t>
            </a:r>
          </a:p>
        </p:txBody>
      </p:sp>
      <p:grpSp>
        <p:nvGrpSpPr>
          <p:cNvPr id="7" name="Group 6"/>
          <p:cNvGrpSpPr/>
          <p:nvPr/>
        </p:nvGrpSpPr>
        <p:grpSpPr>
          <a:xfrm rot="16200000">
            <a:off x="5020964" y="3278978"/>
            <a:ext cx="2098867" cy="2550594"/>
            <a:chOff x="5905903" y="3396375"/>
            <a:chExt cx="2880499" cy="3312433"/>
          </a:xfrm>
        </p:grpSpPr>
        <p:sp>
          <p:nvSpPr>
            <p:cNvPr id="8" name="Rectangle 7"/>
            <p:cNvSpPr/>
            <p:nvPr/>
          </p:nvSpPr>
          <p:spPr>
            <a:xfrm>
              <a:off x="6675120" y="3396375"/>
              <a:ext cx="1876926" cy="331243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rot="5400000">
              <a:off x="8041679" y="5873587"/>
              <a:ext cx="954631" cy="506874"/>
            </a:xfrm>
            <a:prstGeom prst="rect">
              <a:avLst/>
            </a:prstGeom>
            <a:solidFill>
              <a:schemeClr val="bg1"/>
            </a:solidFill>
          </p:spPr>
          <p:txBody>
            <a:bodyPr wrap="square" rtlCol="0">
              <a:spAutoFit/>
            </a:bodyPr>
            <a:lstStyle/>
            <a:p>
              <a:r>
                <a:rPr lang="de-DE" dirty="0"/>
                <a:t>© HL</a:t>
              </a:r>
              <a:endParaRPr lang="en-GB"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5903" y="3428949"/>
              <a:ext cx="2880499" cy="2880499"/>
            </a:xfrm>
            <a:prstGeom prst="rect">
              <a:avLst/>
            </a:prstGeom>
          </p:spPr>
        </p:pic>
      </p:grpSp>
      <p:sp>
        <p:nvSpPr>
          <p:cNvPr id="11" name="Right Triangle 10"/>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5FEB682F-B66A-4D86-85BE-2B74F0F518EC}"/>
              </a:ext>
            </a:extLst>
          </p:cNvPr>
          <p:cNvPicPr>
            <a:picLocks noChangeAspect="1"/>
          </p:cNvPicPr>
          <p:nvPr/>
        </p:nvPicPr>
        <p:blipFill>
          <a:blip r:embed="rId4"/>
          <a:stretch>
            <a:fillRect/>
          </a:stretch>
        </p:blipFill>
        <p:spPr>
          <a:xfrm>
            <a:off x="10262292" y="3246777"/>
            <a:ext cx="1824888" cy="1852718"/>
          </a:xfrm>
          <a:prstGeom prst="rect">
            <a:avLst/>
          </a:prstGeom>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5F78537C-131B-438C-A738-7CC5A73B36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94729" y="3285972"/>
            <a:ext cx="2447323" cy="1835492"/>
          </a:xfrm>
          <a:prstGeom prst="rect">
            <a:avLst/>
          </a:prstGeom>
          <a:effectLst>
            <a:outerShdw blurRad="50800" dist="38100" dir="2700000" algn="tl" rotWithShape="0">
              <a:prstClr val="black">
                <a:alpha val="40000"/>
              </a:prstClr>
            </a:outerShdw>
          </a:effectLst>
        </p:spPr>
      </p:pic>
      <p:sp>
        <p:nvSpPr>
          <p:cNvPr id="17" name="Textfeld 1">
            <a:extLst>
              <a:ext uri="{FF2B5EF4-FFF2-40B4-BE49-F238E27FC236}">
                <a16:creationId xmlns:a16="http://schemas.microsoft.com/office/drawing/2014/main" id="{4A9B0E93-4559-405F-8985-76436466EE32}"/>
              </a:ext>
            </a:extLst>
          </p:cNvPr>
          <p:cNvSpPr txBox="1"/>
          <p:nvPr/>
        </p:nvSpPr>
        <p:spPr>
          <a:xfrm>
            <a:off x="9468035" y="4799946"/>
            <a:ext cx="129614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lgn="ctr" defTabSz="1219170">
              <a:defRPr sz="2400">
                <a:solidFill>
                  <a:prstClr val="black"/>
                </a:solidFill>
                <a:latin typeface="Arial"/>
              </a:defRPr>
            </a:lvl1pPr>
          </a:lstStyle>
          <a:p>
            <a:pPr algn="l"/>
            <a:r>
              <a:rPr lang="en-US" sz="1800" dirty="0"/>
              <a:t>© W. Link</a:t>
            </a:r>
          </a:p>
        </p:txBody>
      </p:sp>
    </p:spTree>
    <p:extLst>
      <p:ext uri="{BB962C8B-B14F-4D97-AF65-F5344CB8AC3E}">
        <p14:creationId xmlns:p14="http://schemas.microsoft.com/office/powerpoint/2010/main" val="187139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 name="Textfeld 951"/>
          <p:cNvSpPr txBox="1">
            <a:spLocks noChangeAspect="1"/>
          </p:cNvSpPr>
          <p:nvPr/>
        </p:nvSpPr>
        <p:spPr>
          <a:xfrm>
            <a:off x="6042195" y="620150"/>
            <a:ext cx="6033110" cy="4801314"/>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This scheme is not directly leading to a cultivar, its </a:t>
            </a:r>
            <a:r>
              <a:rPr lang="en-GB" dirty="0" err="1">
                <a:solidFill>
                  <a:prstClr val="black"/>
                </a:solidFill>
                <a:latin typeface="Arial"/>
              </a:rPr>
              <a:t>pur</a:t>
            </a:r>
            <a:r>
              <a:rPr lang="en-GB" dirty="0">
                <a:solidFill>
                  <a:prstClr val="black"/>
                </a:solidFill>
                <a:latin typeface="Arial"/>
              </a:rPr>
              <a:t>-pose is to simultaneously improve two base populations for their ability to give components (inbred lines) for Hybrid Cultivars (</a:t>
            </a:r>
            <a:r>
              <a:rPr lang="en-GB" dirty="0">
                <a:solidFill>
                  <a:srgbClr val="FF0000"/>
                </a:solidFill>
                <a:latin typeface="Arial"/>
              </a:rPr>
              <a:t>●</a:t>
            </a:r>
            <a:r>
              <a:rPr lang="en-GB" dirty="0">
                <a:solidFill>
                  <a:prstClr val="black"/>
                </a:solidFill>
                <a:latin typeface="Arial"/>
              </a:rPr>
              <a:t> x </a:t>
            </a:r>
            <a:r>
              <a:rPr lang="en-GB" dirty="0">
                <a:solidFill>
                  <a:srgbClr val="0000FF"/>
                </a:solidFill>
                <a:latin typeface="Arial"/>
              </a:rPr>
              <a:t>●</a:t>
            </a:r>
            <a:r>
              <a:rPr lang="en-GB" dirty="0">
                <a:solidFill>
                  <a:prstClr val="black"/>
                </a:solidFill>
                <a:latin typeface="Arial"/>
              </a:rPr>
              <a:t>) . </a:t>
            </a:r>
          </a:p>
          <a:p>
            <a:pPr defTabSz="1219170"/>
            <a:endParaRPr lang="en-GB" dirty="0">
              <a:solidFill>
                <a:prstClr val="black"/>
              </a:solidFill>
              <a:latin typeface="Arial"/>
            </a:endParaRPr>
          </a:p>
          <a:p>
            <a:pPr defTabSz="1219170"/>
            <a:r>
              <a:rPr lang="en-GB" dirty="0">
                <a:solidFill>
                  <a:schemeClr val="tx1">
                    <a:lumMod val="50000"/>
                    <a:lumOff val="50000"/>
                  </a:schemeClr>
                </a:solidFill>
                <a:latin typeface="Arial"/>
              </a:rPr>
              <a:t>Indicated</a:t>
            </a:r>
            <a:r>
              <a:rPr lang="en-GB" dirty="0">
                <a:solidFill>
                  <a:prstClr val="black"/>
                </a:solidFill>
                <a:latin typeface="Arial"/>
              </a:rPr>
              <a:t> in diagram: The circled (red)  plants are the candidate individuals (genotypes) of </a:t>
            </a:r>
            <a:r>
              <a:rPr lang="en-GB" dirty="0">
                <a:solidFill>
                  <a:srgbClr val="FF0000"/>
                </a:solidFill>
                <a:latin typeface="Arial"/>
              </a:rPr>
              <a:t>Genepool A</a:t>
            </a:r>
            <a:r>
              <a:rPr lang="en-GB" dirty="0">
                <a:solidFill>
                  <a:prstClr val="black"/>
                </a:solidFill>
                <a:latin typeface="Arial"/>
              </a:rPr>
              <a:t> (which is used as tester for </a:t>
            </a:r>
            <a:r>
              <a:rPr lang="en-GB" dirty="0" err="1">
                <a:solidFill>
                  <a:srgbClr val="0000FF"/>
                </a:solidFill>
                <a:latin typeface="Arial"/>
              </a:rPr>
              <a:t>Genepool</a:t>
            </a:r>
            <a:r>
              <a:rPr lang="en-GB" dirty="0">
                <a:solidFill>
                  <a:srgbClr val="0000FF"/>
                </a:solidFill>
                <a:latin typeface="Arial"/>
              </a:rPr>
              <a:t> B</a:t>
            </a:r>
            <a:r>
              <a:rPr lang="en-GB" dirty="0">
                <a:solidFill>
                  <a:prstClr val="black"/>
                </a:solidFill>
                <a:latin typeface="Arial"/>
              </a:rPr>
              <a:t>).</a:t>
            </a:r>
          </a:p>
          <a:p>
            <a:pPr algn="r" defTabSz="1219170"/>
            <a:r>
              <a:rPr lang="en-GB" dirty="0">
                <a:solidFill>
                  <a:prstClr val="black"/>
                </a:solidFill>
                <a:latin typeface="Arial"/>
              </a:rPr>
              <a:t>The triangles (</a:t>
            </a:r>
            <a:r>
              <a:rPr lang="en-GB" dirty="0">
                <a:solidFill>
                  <a:srgbClr val="0000FF"/>
                </a:solidFill>
                <a:latin typeface="Arial"/>
              </a:rPr>
              <a:t>▲</a:t>
            </a:r>
            <a:r>
              <a:rPr lang="en-GB" dirty="0">
                <a:solidFill>
                  <a:prstClr val="black"/>
                </a:solidFill>
                <a:latin typeface="Arial"/>
              </a:rPr>
              <a:t>) are </a:t>
            </a:r>
            <a:br>
              <a:rPr lang="en-GB" dirty="0">
                <a:solidFill>
                  <a:prstClr val="black"/>
                </a:solidFill>
                <a:latin typeface="Arial"/>
              </a:rPr>
            </a:br>
            <a:r>
              <a:rPr lang="en-GB" dirty="0">
                <a:solidFill>
                  <a:prstClr val="black"/>
                </a:solidFill>
                <a:latin typeface="Arial"/>
              </a:rPr>
              <a:t>the candidate plants of </a:t>
            </a:r>
            <a:br>
              <a:rPr lang="en-GB" dirty="0">
                <a:solidFill>
                  <a:prstClr val="black"/>
                </a:solidFill>
                <a:latin typeface="Arial"/>
              </a:rPr>
            </a:br>
            <a:r>
              <a:rPr lang="en-GB" dirty="0">
                <a:solidFill>
                  <a:srgbClr val="0000FF"/>
                </a:solidFill>
                <a:latin typeface="Arial"/>
              </a:rPr>
              <a:t>Genepool B</a:t>
            </a:r>
            <a:r>
              <a:rPr lang="en-GB" dirty="0">
                <a:solidFill>
                  <a:prstClr val="black"/>
                </a:solidFill>
                <a:latin typeface="Arial"/>
              </a:rPr>
              <a:t> (which is </a:t>
            </a:r>
            <a:br>
              <a:rPr lang="en-GB" dirty="0">
                <a:solidFill>
                  <a:prstClr val="black"/>
                </a:solidFill>
                <a:latin typeface="Arial"/>
              </a:rPr>
            </a:br>
            <a:r>
              <a:rPr lang="en-GB" dirty="0">
                <a:solidFill>
                  <a:prstClr val="black"/>
                </a:solidFill>
                <a:latin typeface="Arial"/>
              </a:rPr>
              <a:t>tester for </a:t>
            </a:r>
            <a:r>
              <a:rPr lang="en-GB" dirty="0" err="1">
                <a:solidFill>
                  <a:srgbClr val="FF0000"/>
                </a:solidFill>
                <a:latin typeface="Arial"/>
              </a:rPr>
              <a:t>Genepool</a:t>
            </a:r>
            <a:r>
              <a:rPr lang="en-GB" dirty="0">
                <a:solidFill>
                  <a:srgbClr val="FF0000"/>
                </a:solidFill>
                <a:latin typeface="Arial"/>
              </a:rPr>
              <a:t> A</a:t>
            </a:r>
            <a:r>
              <a:rPr lang="en-GB" dirty="0">
                <a:latin typeface="Arial"/>
              </a:rPr>
              <a:t>)</a:t>
            </a:r>
            <a:r>
              <a:rPr lang="en-GB" dirty="0">
                <a:solidFill>
                  <a:prstClr val="black"/>
                </a:solidFill>
                <a:latin typeface="Arial"/>
              </a:rPr>
              <a:t>. </a:t>
            </a:r>
            <a:br>
              <a:rPr lang="en-GB" dirty="0">
                <a:solidFill>
                  <a:prstClr val="black"/>
                </a:solidFill>
                <a:latin typeface="Arial"/>
              </a:rPr>
            </a:br>
            <a:endParaRPr lang="en-GB" dirty="0">
              <a:solidFill>
                <a:prstClr val="black"/>
              </a:solidFill>
              <a:latin typeface="Arial"/>
            </a:endParaRPr>
          </a:p>
          <a:p>
            <a:pPr algn="r" defTabSz="1219170"/>
            <a:r>
              <a:rPr lang="en-GB" dirty="0">
                <a:solidFill>
                  <a:prstClr val="black"/>
                </a:solidFill>
                <a:latin typeface="Arial"/>
              </a:rPr>
              <a:t>Of course, most recent </a:t>
            </a:r>
            <a:br>
              <a:rPr lang="en-GB" dirty="0">
                <a:solidFill>
                  <a:prstClr val="black"/>
                </a:solidFill>
                <a:latin typeface="Arial"/>
              </a:rPr>
            </a:br>
            <a:r>
              <a:rPr lang="en-GB" dirty="0">
                <a:solidFill>
                  <a:prstClr val="black"/>
                </a:solidFill>
                <a:latin typeface="Arial"/>
              </a:rPr>
              <a:t>cycles’ seed from </a:t>
            </a:r>
            <a:r>
              <a:rPr lang="en-GB" dirty="0">
                <a:solidFill>
                  <a:srgbClr val="FF0000"/>
                </a:solidFill>
                <a:latin typeface="Arial"/>
              </a:rPr>
              <a:t>A</a:t>
            </a:r>
            <a:r>
              <a:rPr lang="en-GB" dirty="0">
                <a:solidFill>
                  <a:prstClr val="black"/>
                </a:solidFill>
                <a:latin typeface="Arial"/>
              </a:rPr>
              <a:t> is </a:t>
            </a:r>
            <a:br>
              <a:rPr lang="en-GB" dirty="0">
                <a:solidFill>
                  <a:prstClr val="black"/>
                </a:solidFill>
                <a:latin typeface="Arial"/>
              </a:rPr>
            </a:br>
            <a:r>
              <a:rPr lang="en-GB" dirty="0">
                <a:solidFill>
                  <a:prstClr val="black"/>
                </a:solidFill>
                <a:latin typeface="Arial"/>
              </a:rPr>
              <a:t>used as current tester </a:t>
            </a:r>
            <a:br>
              <a:rPr lang="en-GB" dirty="0">
                <a:solidFill>
                  <a:prstClr val="black"/>
                </a:solidFill>
                <a:latin typeface="Arial"/>
              </a:rPr>
            </a:br>
            <a:r>
              <a:rPr lang="en-GB" dirty="0">
                <a:solidFill>
                  <a:prstClr val="black"/>
                </a:solidFill>
                <a:latin typeface="Arial"/>
              </a:rPr>
              <a:t>for </a:t>
            </a:r>
            <a:r>
              <a:rPr lang="en-GB" dirty="0">
                <a:solidFill>
                  <a:srgbClr val="0000FF"/>
                </a:solidFill>
                <a:latin typeface="Arial"/>
              </a:rPr>
              <a:t>B </a:t>
            </a:r>
            <a:r>
              <a:rPr lang="en-GB" dirty="0">
                <a:solidFill>
                  <a:prstClr val="black"/>
                </a:solidFill>
                <a:latin typeface="Arial"/>
              </a:rPr>
              <a:t>and </a:t>
            </a:r>
            <a:r>
              <a:rPr lang="en-GB" i="1" dirty="0">
                <a:solidFill>
                  <a:prstClr val="black"/>
                </a:solidFill>
                <a:latin typeface="Arial"/>
              </a:rPr>
              <a:t>vice versa</a:t>
            </a:r>
            <a:r>
              <a:rPr lang="en-GB" dirty="0">
                <a:solidFill>
                  <a:prstClr val="black"/>
                </a:solidFill>
                <a:latin typeface="Arial"/>
              </a:rPr>
              <a:t>.</a:t>
            </a:r>
          </a:p>
        </p:txBody>
      </p:sp>
      <p:sp>
        <p:nvSpPr>
          <p:cNvPr id="2" name="Rechteck 1"/>
          <p:cNvSpPr/>
          <p:nvPr/>
        </p:nvSpPr>
        <p:spPr>
          <a:xfrm>
            <a:off x="89409" y="620150"/>
            <a:ext cx="2918780" cy="6125176"/>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a:solidFill>
                <a:prstClr val="white"/>
              </a:solidFill>
              <a:latin typeface="Arial"/>
            </a:endParaRPr>
          </a:p>
        </p:txBody>
      </p:sp>
      <p:sp>
        <p:nvSpPr>
          <p:cNvPr id="638" name="Rechteck 637"/>
          <p:cNvSpPr/>
          <p:nvPr/>
        </p:nvSpPr>
        <p:spPr>
          <a:xfrm>
            <a:off x="3059396" y="620150"/>
            <a:ext cx="2918780" cy="6125176"/>
          </a:xfrm>
          <a:prstGeom prst="rect">
            <a:avLst/>
          </a:prstGeom>
          <a:solidFill>
            <a:schemeClr val="bg1"/>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a:solidFill>
                <a:prstClr val="white"/>
              </a:solidFill>
              <a:latin typeface="Arial"/>
            </a:endParaRPr>
          </a:p>
        </p:txBody>
      </p:sp>
      <p:sp>
        <p:nvSpPr>
          <p:cNvPr id="275" name="AutoShape 863"/>
          <p:cNvSpPr>
            <a:spLocks noChangeArrowheads="1"/>
          </p:cNvSpPr>
          <p:nvPr/>
        </p:nvSpPr>
        <p:spPr bwMode="auto">
          <a:xfrm rot="16200000">
            <a:off x="1052086" y="3678650"/>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76" name="AutoShape 865"/>
          <p:cNvSpPr>
            <a:spLocks noChangeArrowheads="1"/>
          </p:cNvSpPr>
          <p:nvPr/>
        </p:nvSpPr>
        <p:spPr bwMode="auto">
          <a:xfrm rot="16200000">
            <a:off x="1453194" y="3677592"/>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77" name="AutoShape 867"/>
          <p:cNvSpPr>
            <a:spLocks noChangeArrowheads="1"/>
          </p:cNvSpPr>
          <p:nvPr/>
        </p:nvSpPr>
        <p:spPr bwMode="auto">
          <a:xfrm rot="16200000">
            <a:off x="1852186" y="3678650"/>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78" name="AutoShape 909"/>
          <p:cNvSpPr>
            <a:spLocks/>
          </p:cNvSpPr>
          <p:nvPr/>
        </p:nvSpPr>
        <p:spPr bwMode="auto">
          <a:xfrm rot="5400000">
            <a:off x="1416152" y="4243801"/>
            <a:ext cx="133351" cy="1073149"/>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79" name="Rectangle 936"/>
          <p:cNvSpPr>
            <a:spLocks noChangeArrowheads="1"/>
          </p:cNvSpPr>
          <p:nvPr/>
        </p:nvSpPr>
        <p:spPr bwMode="auto">
          <a:xfrm>
            <a:off x="956835" y="3807766"/>
            <a:ext cx="1066800"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cxnSp>
        <p:nvCxnSpPr>
          <p:cNvPr id="280" name="AutoShape 1056"/>
          <p:cNvCxnSpPr>
            <a:cxnSpLocks noChangeShapeType="1"/>
            <a:endCxn id="289" idx="0"/>
          </p:cNvCxnSpPr>
          <p:nvPr/>
        </p:nvCxnSpPr>
        <p:spPr bwMode="auto">
          <a:xfrm flipH="1">
            <a:off x="563135" y="1638184"/>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1" name="AutoShape 1057"/>
          <p:cNvCxnSpPr>
            <a:cxnSpLocks noChangeShapeType="1"/>
            <a:endCxn id="290" idx="0"/>
          </p:cNvCxnSpPr>
          <p:nvPr/>
        </p:nvCxnSpPr>
        <p:spPr bwMode="auto">
          <a:xfrm flipH="1">
            <a:off x="973768" y="1633951"/>
            <a:ext cx="86784"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2" name="AutoShape 1058"/>
          <p:cNvCxnSpPr>
            <a:cxnSpLocks noChangeShapeType="1"/>
            <a:endCxn id="291" idx="0"/>
          </p:cNvCxnSpPr>
          <p:nvPr/>
        </p:nvCxnSpPr>
        <p:spPr bwMode="auto">
          <a:xfrm flipH="1">
            <a:off x="1380169" y="1633951"/>
            <a:ext cx="88900"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3" name="AutoShape 1059"/>
          <p:cNvCxnSpPr>
            <a:cxnSpLocks noChangeShapeType="1"/>
            <a:endCxn id="292" idx="0"/>
          </p:cNvCxnSpPr>
          <p:nvPr/>
        </p:nvCxnSpPr>
        <p:spPr bwMode="auto">
          <a:xfrm flipH="1">
            <a:off x="1811969" y="1633950"/>
            <a:ext cx="65617" cy="7620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4" name="AutoShape 1060"/>
          <p:cNvCxnSpPr>
            <a:cxnSpLocks noChangeShapeType="1"/>
            <a:endCxn id="293" idx="0"/>
          </p:cNvCxnSpPr>
          <p:nvPr/>
        </p:nvCxnSpPr>
        <p:spPr bwMode="auto">
          <a:xfrm flipH="1">
            <a:off x="2231069" y="1638184"/>
            <a:ext cx="52917"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5" name="AutoShape 1061"/>
          <p:cNvCxnSpPr>
            <a:cxnSpLocks noChangeShapeType="1"/>
          </p:cNvCxnSpPr>
          <p:nvPr/>
        </p:nvCxnSpPr>
        <p:spPr bwMode="auto">
          <a:xfrm flipH="1">
            <a:off x="2658635" y="1633951"/>
            <a:ext cx="27517" cy="7662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6" name="AutoShape 1078"/>
          <p:cNvCxnSpPr>
            <a:cxnSpLocks noChangeShapeType="1"/>
            <a:stCxn id="312" idx="2"/>
            <a:endCxn id="275" idx="3"/>
          </p:cNvCxnSpPr>
          <p:nvPr/>
        </p:nvCxnSpPr>
        <p:spPr bwMode="auto">
          <a:xfrm>
            <a:off x="402268" y="1399000"/>
            <a:ext cx="696384" cy="22606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7" name="AutoShape 1080"/>
          <p:cNvCxnSpPr>
            <a:cxnSpLocks noChangeShapeType="1"/>
            <a:stCxn id="311" idx="2"/>
            <a:endCxn id="276" idx="3"/>
          </p:cNvCxnSpPr>
          <p:nvPr/>
        </p:nvCxnSpPr>
        <p:spPr bwMode="auto">
          <a:xfrm>
            <a:off x="808669" y="1399000"/>
            <a:ext cx="690033" cy="226271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8" name="AutoShape 1081"/>
          <p:cNvCxnSpPr>
            <a:cxnSpLocks noChangeShapeType="1"/>
            <a:stCxn id="314" idx="2"/>
            <a:endCxn id="277" idx="3"/>
          </p:cNvCxnSpPr>
          <p:nvPr/>
        </p:nvCxnSpPr>
        <p:spPr bwMode="auto">
          <a:xfrm flipH="1">
            <a:off x="1898753" y="1593733"/>
            <a:ext cx="129116" cy="20658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9" name="Rectangle 1173"/>
          <p:cNvSpPr>
            <a:spLocks noChangeArrowheads="1"/>
          </p:cNvSpPr>
          <p:nvPr/>
        </p:nvSpPr>
        <p:spPr bwMode="auto">
          <a:xfrm>
            <a:off x="491169" y="2391717"/>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90" name="Rectangle 1175"/>
          <p:cNvSpPr>
            <a:spLocks noChangeArrowheads="1"/>
          </p:cNvSpPr>
          <p:nvPr/>
        </p:nvSpPr>
        <p:spPr bwMode="auto">
          <a:xfrm>
            <a:off x="901803" y="2391717"/>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91" name="Rectangle 1177"/>
          <p:cNvSpPr>
            <a:spLocks noChangeArrowheads="1"/>
          </p:cNvSpPr>
          <p:nvPr/>
        </p:nvSpPr>
        <p:spPr bwMode="auto">
          <a:xfrm>
            <a:off x="1308203" y="2391717"/>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92" name="Rectangle 1179"/>
          <p:cNvSpPr>
            <a:spLocks noChangeArrowheads="1"/>
          </p:cNvSpPr>
          <p:nvPr/>
        </p:nvSpPr>
        <p:spPr bwMode="auto">
          <a:xfrm>
            <a:off x="1740003" y="2395951"/>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93" name="Rectangle 1181"/>
          <p:cNvSpPr>
            <a:spLocks noChangeArrowheads="1"/>
          </p:cNvSpPr>
          <p:nvPr/>
        </p:nvSpPr>
        <p:spPr bwMode="auto">
          <a:xfrm>
            <a:off x="2159103" y="2395951"/>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94" name="Rectangle 1183"/>
          <p:cNvSpPr>
            <a:spLocks noChangeArrowheads="1"/>
          </p:cNvSpPr>
          <p:nvPr/>
        </p:nvSpPr>
        <p:spPr bwMode="auto">
          <a:xfrm>
            <a:off x="2586669" y="2400184"/>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grpSp>
        <p:nvGrpSpPr>
          <p:cNvPr id="950" name="Gruppieren 949"/>
          <p:cNvGrpSpPr/>
          <p:nvPr/>
        </p:nvGrpSpPr>
        <p:grpSpPr>
          <a:xfrm>
            <a:off x="313368" y="876184"/>
            <a:ext cx="2540000" cy="872067"/>
            <a:chOff x="323395" y="766715"/>
            <a:chExt cx="1905000" cy="654050"/>
          </a:xfrm>
        </p:grpSpPr>
        <p:sp>
          <p:nvSpPr>
            <p:cNvPr id="295" name="Rectangle 1186"/>
            <p:cNvSpPr>
              <a:spLocks noChangeArrowheads="1"/>
            </p:cNvSpPr>
            <p:nvPr/>
          </p:nvSpPr>
          <p:spPr bwMode="auto">
            <a:xfrm>
              <a:off x="323395" y="766715"/>
              <a:ext cx="1905000" cy="6540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96" name="AutoShape 1187"/>
            <p:cNvSpPr>
              <a:spLocks noChangeArrowheads="1"/>
            </p:cNvSpPr>
            <p:nvPr/>
          </p:nvSpPr>
          <p:spPr bwMode="auto">
            <a:xfrm rot="5400000">
              <a:off x="1618795" y="83656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97" name="AutoShape 1188"/>
            <p:cNvSpPr>
              <a:spLocks noChangeArrowheads="1"/>
            </p:cNvSpPr>
            <p:nvPr/>
          </p:nvSpPr>
          <p:spPr bwMode="auto">
            <a:xfrm rot="5400000">
              <a:off x="1313995" y="83656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98" name="AutoShape 1189"/>
            <p:cNvSpPr>
              <a:spLocks noChangeArrowheads="1"/>
            </p:cNvSpPr>
            <p:nvPr/>
          </p:nvSpPr>
          <p:spPr bwMode="auto">
            <a:xfrm rot="5400000">
              <a:off x="1010783" y="83815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99" name="AutoShape 1190"/>
            <p:cNvSpPr>
              <a:spLocks noChangeArrowheads="1"/>
            </p:cNvSpPr>
            <p:nvPr/>
          </p:nvSpPr>
          <p:spPr bwMode="auto">
            <a:xfrm rot="5400000">
              <a:off x="704395" y="83656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00" name="AutoShape 1191"/>
            <p:cNvSpPr>
              <a:spLocks noChangeArrowheads="1"/>
            </p:cNvSpPr>
            <p:nvPr/>
          </p:nvSpPr>
          <p:spPr bwMode="auto">
            <a:xfrm rot="5400000">
              <a:off x="399595" y="836565"/>
              <a:ext cx="58738" cy="61912"/>
            </a:xfrm>
            <a:prstGeom prst="octagon">
              <a:avLst>
                <a:gd name="adj" fmla="val 29287"/>
              </a:avLst>
            </a:prstGeom>
            <a:solidFill>
              <a:schemeClr val="bg1"/>
            </a:solidFill>
            <a:ln w="19050">
              <a:solidFill>
                <a:srgbClr val="FF0000"/>
              </a:solidFill>
              <a:miter lim="800000"/>
              <a:headEnd/>
              <a:tailEnd/>
            </a:ln>
            <a:effectLst/>
          </p:spPr>
          <p:txBody>
            <a:bodyPr wrap="none" anchor="ctr"/>
            <a:lstStyle/>
            <a:p>
              <a:pPr defTabSz="1219170"/>
              <a:endParaRPr lang="en-GB">
                <a:solidFill>
                  <a:srgbClr val="FF0000"/>
                </a:solidFill>
                <a:latin typeface="Arial"/>
              </a:endParaRPr>
            </a:p>
          </p:txBody>
        </p:sp>
        <p:sp>
          <p:nvSpPr>
            <p:cNvPr id="301" name="AutoShape 1192"/>
            <p:cNvSpPr>
              <a:spLocks noChangeArrowheads="1"/>
            </p:cNvSpPr>
            <p:nvPr/>
          </p:nvSpPr>
          <p:spPr bwMode="auto">
            <a:xfrm rot="5400000">
              <a:off x="1925183" y="83815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02" name="AutoShape 1193"/>
            <p:cNvSpPr>
              <a:spLocks noChangeArrowheads="1"/>
            </p:cNvSpPr>
            <p:nvPr/>
          </p:nvSpPr>
          <p:spPr bwMode="auto">
            <a:xfrm rot="5400000">
              <a:off x="1618795" y="98261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03" name="AutoShape 1194"/>
            <p:cNvSpPr>
              <a:spLocks noChangeArrowheads="1"/>
            </p:cNvSpPr>
            <p:nvPr/>
          </p:nvSpPr>
          <p:spPr bwMode="auto">
            <a:xfrm rot="5400000">
              <a:off x="1313995" y="98261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04" name="AutoShape 1195"/>
            <p:cNvSpPr>
              <a:spLocks noChangeArrowheads="1"/>
            </p:cNvSpPr>
            <p:nvPr/>
          </p:nvSpPr>
          <p:spPr bwMode="auto">
            <a:xfrm rot="5400000">
              <a:off x="1010783" y="98420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05" name="AutoShape 1196"/>
            <p:cNvSpPr>
              <a:spLocks noChangeArrowheads="1"/>
            </p:cNvSpPr>
            <p:nvPr/>
          </p:nvSpPr>
          <p:spPr bwMode="auto">
            <a:xfrm rot="5400000">
              <a:off x="704395" y="98261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06" name="AutoShape 1197"/>
            <p:cNvSpPr>
              <a:spLocks noChangeArrowheads="1"/>
            </p:cNvSpPr>
            <p:nvPr/>
          </p:nvSpPr>
          <p:spPr bwMode="auto">
            <a:xfrm rot="5400000">
              <a:off x="399595" y="982615"/>
              <a:ext cx="58738" cy="61912"/>
            </a:xfrm>
            <a:prstGeom prst="octagon">
              <a:avLst>
                <a:gd name="adj" fmla="val 29287"/>
              </a:avLst>
            </a:prstGeom>
            <a:solidFill>
              <a:schemeClr val="bg1"/>
            </a:solidFill>
            <a:ln w="19050">
              <a:solidFill>
                <a:srgbClr val="FF0000"/>
              </a:solidFill>
              <a:miter lim="800000"/>
              <a:headEnd/>
              <a:tailEnd/>
            </a:ln>
            <a:effectLst/>
          </p:spPr>
          <p:txBody>
            <a:bodyPr wrap="none" anchor="ctr"/>
            <a:lstStyle/>
            <a:p>
              <a:pPr defTabSz="1219170"/>
              <a:endParaRPr lang="en-GB">
                <a:solidFill>
                  <a:srgbClr val="FF0000"/>
                </a:solidFill>
                <a:latin typeface="Arial"/>
              </a:endParaRPr>
            </a:p>
          </p:txBody>
        </p:sp>
        <p:sp>
          <p:nvSpPr>
            <p:cNvPr id="307" name="AutoShape 1198"/>
            <p:cNvSpPr>
              <a:spLocks noChangeArrowheads="1"/>
            </p:cNvSpPr>
            <p:nvPr/>
          </p:nvSpPr>
          <p:spPr bwMode="auto">
            <a:xfrm rot="5400000">
              <a:off x="1925183" y="98420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08" name="AutoShape 1199"/>
            <p:cNvSpPr>
              <a:spLocks noChangeArrowheads="1"/>
            </p:cNvSpPr>
            <p:nvPr/>
          </p:nvSpPr>
          <p:spPr bwMode="auto">
            <a:xfrm rot="5400000">
              <a:off x="1618001" y="112628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09" name="AutoShape 1200"/>
            <p:cNvSpPr>
              <a:spLocks noChangeArrowheads="1"/>
            </p:cNvSpPr>
            <p:nvPr/>
          </p:nvSpPr>
          <p:spPr bwMode="auto">
            <a:xfrm rot="5400000">
              <a:off x="1313201" y="112628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10" name="AutoShape 1201"/>
            <p:cNvSpPr>
              <a:spLocks noChangeArrowheads="1"/>
            </p:cNvSpPr>
            <p:nvPr/>
          </p:nvSpPr>
          <p:spPr bwMode="auto">
            <a:xfrm rot="5400000">
              <a:off x="1009989" y="112787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11" name="AutoShape 1202"/>
            <p:cNvSpPr>
              <a:spLocks noChangeArrowheads="1"/>
            </p:cNvSpPr>
            <p:nvPr/>
          </p:nvSpPr>
          <p:spPr bwMode="auto">
            <a:xfrm rot="5400000">
              <a:off x="703601" y="1126284"/>
              <a:ext cx="60325" cy="61912"/>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12" name="AutoShape 1203"/>
            <p:cNvSpPr>
              <a:spLocks noChangeArrowheads="1"/>
            </p:cNvSpPr>
            <p:nvPr/>
          </p:nvSpPr>
          <p:spPr bwMode="auto">
            <a:xfrm rot="5400000">
              <a:off x="398801" y="1126284"/>
              <a:ext cx="60325" cy="61912"/>
            </a:xfrm>
            <a:prstGeom prst="octagon">
              <a:avLst>
                <a:gd name="adj" fmla="val 29287"/>
              </a:avLst>
            </a:prstGeom>
            <a:solidFill>
              <a:srgbClr val="FF0000"/>
            </a:solidFill>
            <a:ln w="19050" algn="ctr">
              <a:solidFill>
                <a:srgbClr val="FF0000"/>
              </a:solidFill>
              <a:miter lim="800000"/>
              <a:headEnd/>
              <a:tailEnd/>
            </a:ln>
            <a:effectLst/>
          </p:spPr>
          <p:txBody>
            <a:bodyPr wrap="none" anchor="ctr"/>
            <a:lstStyle/>
            <a:p>
              <a:pPr defTabSz="1219170"/>
              <a:endParaRPr lang="en-GB">
                <a:solidFill>
                  <a:srgbClr val="FF0000"/>
                </a:solidFill>
                <a:latin typeface="Arial"/>
              </a:endParaRPr>
            </a:p>
          </p:txBody>
        </p:sp>
        <p:sp>
          <p:nvSpPr>
            <p:cNvPr id="313" name="AutoShape 1204"/>
            <p:cNvSpPr>
              <a:spLocks noChangeArrowheads="1"/>
            </p:cNvSpPr>
            <p:nvPr/>
          </p:nvSpPr>
          <p:spPr bwMode="auto">
            <a:xfrm rot="5400000">
              <a:off x="1924389" y="112787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14" name="AutoShape 1205"/>
            <p:cNvSpPr>
              <a:spLocks noChangeArrowheads="1"/>
            </p:cNvSpPr>
            <p:nvPr/>
          </p:nvSpPr>
          <p:spPr bwMode="auto">
            <a:xfrm rot="5400000">
              <a:off x="1618001" y="1272334"/>
              <a:ext cx="60325" cy="61912"/>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15" name="AutoShape 1206"/>
            <p:cNvSpPr>
              <a:spLocks noChangeArrowheads="1"/>
            </p:cNvSpPr>
            <p:nvPr/>
          </p:nvSpPr>
          <p:spPr bwMode="auto">
            <a:xfrm rot="5400000">
              <a:off x="1313201" y="127233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16" name="AutoShape 1207"/>
            <p:cNvSpPr>
              <a:spLocks noChangeArrowheads="1"/>
            </p:cNvSpPr>
            <p:nvPr/>
          </p:nvSpPr>
          <p:spPr bwMode="auto">
            <a:xfrm rot="5400000">
              <a:off x="1009989" y="127392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17" name="AutoShape 1208"/>
            <p:cNvSpPr>
              <a:spLocks noChangeArrowheads="1"/>
            </p:cNvSpPr>
            <p:nvPr/>
          </p:nvSpPr>
          <p:spPr bwMode="auto">
            <a:xfrm rot="5400000">
              <a:off x="703601" y="127233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18" name="AutoShape 1209"/>
            <p:cNvSpPr>
              <a:spLocks noChangeArrowheads="1"/>
            </p:cNvSpPr>
            <p:nvPr/>
          </p:nvSpPr>
          <p:spPr bwMode="auto">
            <a:xfrm rot="5400000">
              <a:off x="398801" y="1272334"/>
              <a:ext cx="60325" cy="61912"/>
            </a:xfrm>
            <a:prstGeom prst="octagon">
              <a:avLst>
                <a:gd name="adj" fmla="val 29287"/>
              </a:avLst>
            </a:prstGeom>
            <a:solidFill>
              <a:schemeClr val="bg1"/>
            </a:solidFill>
            <a:ln w="19050">
              <a:solidFill>
                <a:srgbClr val="FF0000"/>
              </a:solidFill>
              <a:miter lim="800000"/>
              <a:headEnd/>
              <a:tailEnd/>
            </a:ln>
            <a:effectLst/>
          </p:spPr>
          <p:txBody>
            <a:bodyPr wrap="none" anchor="ctr"/>
            <a:lstStyle/>
            <a:p>
              <a:pPr defTabSz="1219170"/>
              <a:endParaRPr lang="en-GB">
                <a:solidFill>
                  <a:srgbClr val="FF0000"/>
                </a:solidFill>
                <a:latin typeface="Arial"/>
              </a:endParaRPr>
            </a:p>
          </p:txBody>
        </p:sp>
        <p:sp>
          <p:nvSpPr>
            <p:cNvPr id="319" name="AutoShape 1210"/>
            <p:cNvSpPr>
              <a:spLocks noChangeArrowheads="1"/>
            </p:cNvSpPr>
            <p:nvPr/>
          </p:nvSpPr>
          <p:spPr bwMode="auto">
            <a:xfrm rot="5400000">
              <a:off x="1924389" y="127392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cxnSp>
          <p:nvCxnSpPr>
            <p:cNvPr id="320" name="AutoShape 1211"/>
            <p:cNvCxnSpPr>
              <a:cxnSpLocks noChangeShapeType="1"/>
              <a:stCxn id="369" idx="2"/>
              <a:endCxn id="312" idx="0"/>
            </p:cNvCxnSpPr>
            <p:nvPr/>
          </p:nvCxnSpPr>
          <p:spPr bwMode="auto">
            <a:xfrm flipH="1">
              <a:off x="471033" y="908002"/>
              <a:ext cx="69850" cy="25082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1" name="AutoShape 1212"/>
            <p:cNvCxnSpPr>
              <a:cxnSpLocks noChangeShapeType="1"/>
              <a:stCxn id="345" idx="2"/>
              <a:endCxn id="312" idx="0"/>
            </p:cNvCxnSpPr>
            <p:nvPr/>
          </p:nvCxnSpPr>
          <p:spPr bwMode="auto">
            <a:xfrm flipH="1">
              <a:off x="471033" y="1042940"/>
              <a:ext cx="71437" cy="1158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2" name="AutoShape 1213"/>
            <p:cNvCxnSpPr>
              <a:cxnSpLocks noChangeShapeType="1"/>
              <a:stCxn id="346" idx="2"/>
              <a:endCxn id="312" idx="0"/>
            </p:cNvCxnSpPr>
            <p:nvPr/>
          </p:nvCxnSpPr>
          <p:spPr bwMode="auto">
            <a:xfrm flipH="1" flipV="1">
              <a:off x="471033" y="1158827"/>
              <a:ext cx="73025" cy="2222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3" name="AutoShape 1214"/>
            <p:cNvCxnSpPr>
              <a:cxnSpLocks noChangeShapeType="1"/>
              <a:stCxn id="347" idx="2"/>
              <a:endCxn id="312" idx="0"/>
            </p:cNvCxnSpPr>
            <p:nvPr/>
          </p:nvCxnSpPr>
          <p:spPr bwMode="auto">
            <a:xfrm flipH="1" flipV="1">
              <a:off x="471033" y="1158827"/>
              <a:ext cx="69850" cy="1651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4" name="AutoShape 1215"/>
            <p:cNvCxnSpPr>
              <a:cxnSpLocks noChangeShapeType="1"/>
              <a:stCxn id="373" idx="2"/>
              <a:endCxn id="311" idx="0"/>
            </p:cNvCxnSpPr>
            <p:nvPr/>
          </p:nvCxnSpPr>
          <p:spPr bwMode="auto">
            <a:xfrm flipH="1">
              <a:off x="775833" y="903240"/>
              <a:ext cx="71437" cy="2555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5" name="AutoShape 1216"/>
            <p:cNvCxnSpPr>
              <a:cxnSpLocks noChangeShapeType="1"/>
              <a:stCxn id="370" idx="2"/>
              <a:endCxn id="311" idx="0"/>
            </p:cNvCxnSpPr>
            <p:nvPr/>
          </p:nvCxnSpPr>
          <p:spPr bwMode="auto">
            <a:xfrm flipH="1">
              <a:off x="775833" y="1038177"/>
              <a:ext cx="73025" cy="12065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6" name="AutoShape 1217"/>
            <p:cNvCxnSpPr>
              <a:cxnSpLocks noChangeShapeType="1"/>
              <a:stCxn id="371" idx="2"/>
              <a:endCxn id="311" idx="0"/>
            </p:cNvCxnSpPr>
            <p:nvPr/>
          </p:nvCxnSpPr>
          <p:spPr bwMode="auto">
            <a:xfrm flipH="1" flipV="1">
              <a:off x="775833" y="1158827"/>
              <a:ext cx="74612" cy="1746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7" name="AutoShape 1218"/>
            <p:cNvCxnSpPr>
              <a:cxnSpLocks noChangeShapeType="1"/>
              <a:stCxn id="372" idx="2"/>
              <a:endCxn id="311" idx="0"/>
            </p:cNvCxnSpPr>
            <p:nvPr/>
          </p:nvCxnSpPr>
          <p:spPr bwMode="auto">
            <a:xfrm flipH="1" flipV="1">
              <a:off x="775833" y="1158827"/>
              <a:ext cx="71437" cy="16033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8" name="AutoShape 1219"/>
            <p:cNvCxnSpPr>
              <a:cxnSpLocks noChangeShapeType="1"/>
              <a:stCxn id="350" idx="2"/>
              <a:endCxn id="304" idx="0"/>
            </p:cNvCxnSpPr>
            <p:nvPr/>
          </p:nvCxnSpPr>
          <p:spPr bwMode="auto">
            <a:xfrm flipH="1">
              <a:off x="1083808" y="903240"/>
              <a:ext cx="69850" cy="11271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9" name="AutoShape 1220"/>
            <p:cNvCxnSpPr>
              <a:cxnSpLocks noChangeShapeType="1"/>
              <a:stCxn id="351" idx="2"/>
              <a:endCxn id="304" idx="0"/>
            </p:cNvCxnSpPr>
            <p:nvPr/>
          </p:nvCxnSpPr>
          <p:spPr bwMode="auto">
            <a:xfrm flipH="1" flipV="1">
              <a:off x="1083808" y="1015952"/>
              <a:ext cx="71437" cy="2222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0" name="AutoShape 1221"/>
            <p:cNvCxnSpPr>
              <a:cxnSpLocks noChangeShapeType="1"/>
              <a:stCxn id="352" idx="2"/>
              <a:endCxn id="304" idx="0"/>
            </p:cNvCxnSpPr>
            <p:nvPr/>
          </p:nvCxnSpPr>
          <p:spPr bwMode="auto">
            <a:xfrm flipH="1" flipV="1">
              <a:off x="1083808" y="1015952"/>
              <a:ext cx="73025" cy="16033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1" name="AutoShape 1222"/>
            <p:cNvCxnSpPr>
              <a:cxnSpLocks noChangeShapeType="1"/>
              <a:stCxn id="353" idx="2"/>
              <a:endCxn id="304" idx="0"/>
            </p:cNvCxnSpPr>
            <p:nvPr/>
          </p:nvCxnSpPr>
          <p:spPr bwMode="auto">
            <a:xfrm flipH="1" flipV="1">
              <a:off x="1083808" y="1015952"/>
              <a:ext cx="69850" cy="30321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2" name="AutoShape 1223"/>
            <p:cNvCxnSpPr>
              <a:cxnSpLocks noChangeShapeType="1"/>
              <a:stCxn id="355" idx="2"/>
              <a:endCxn id="297" idx="0"/>
            </p:cNvCxnSpPr>
            <p:nvPr/>
          </p:nvCxnSpPr>
          <p:spPr bwMode="auto">
            <a:xfrm flipH="1" flipV="1">
              <a:off x="1387020" y="868315"/>
              <a:ext cx="69850" cy="396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3" name="AutoShape 1224"/>
            <p:cNvCxnSpPr>
              <a:cxnSpLocks noChangeShapeType="1"/>
              <a:stCxn id="356" idx="2"/>
              <a:endCxn id="297" idx="0"/>
            </p:cNvCxnSpPr>
            <p:nvPr/>
          </p:nvCxnSpPr>
          <p:spPr bwMode="auto">
            <a:xfrm flipH="1" flipV="1">
              <a:off x="1387020" y="868315"/>
              <a:ext cx="71438" cy="17462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4" name="AutoShape 1225"/>
            <p:cNvCxnSpPr>
              <a:cxnSpLocks noChangeShapeType="1"/>
              <a:stCxn id="357" idx="2"/>
              <a:endCxn id="297" idx="0"/>
            </p:cNvCxnSpPr>
            <p:nvPr/>
          </p:nvCxnSpPr>
          <p:spPr bwMode="auto">
            <a:xfrm flipH="1" flipV="1">
              <a:off x="1387020" y="868315"/>
              <a:ext cx="73025" cy="31273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5" name="AutoShape 1226"/>
            <p:cNvCxnSpPr>
              <a:cxnSpLocks noChangeShapeType="1"/>
              <a:stCxn id="358" idx="2"/>
              <a:endCxn id="297" idx="0"/>
            </p:cNvCxnSpPr>
            <p:nvPr/>
          </p:nvCxnSpPr>
          <p:spPr bwMode="auto">
            <a:xfrm flipH="1" flipV="1">
              <a:off x="1387020" y="868315"/>
              <a:ext cx="69850" cy="45561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6" name="AutoShape 1227"/>
            <p:cNvCxnSpPr>
              <a:cxnSpLocks noChangeShapeType="1"/>
              <a:stCxn id="363" idx="2"/>
              <a:endCxn id="314" idx="0"/>
            </p:cNvCxnSpPr>
            <p:nvPr/>
          </p:nvCxnSpPr>
          <p:spPr bwMode="auto">
            <a:xfrm flipH="1" flipV="1">
              <a:off x="1690233" y="1304877"/>
              <a:ext cx="71437" cy="2063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7" name="AutoShape 1228"/>
            <p:cNvCxnSpPr>
              <a:cxnSpLocks noChangeShapeType="1"/>
              <a:stCxn id="362" idx="2"/>
              <a:endCxn id="314" idx="0"/>
            </p:cNvCxnSpPr>
            <p:nvPr/>
          </p:nvCxnSpPr>
          <p:spPr bwMode="auto">
            <a:xfrm flipH="1">
              <a:off x="1690233" y="1182640"/>
              <a:ext cx="74612" cy="12223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 name="AutoShape 1229"/>
            <p:cNvCxnSpPr>
              <a:cxnSpLocks noChangeShapeType="1"/>
              <a:stCxn id="361" idx="2"/>
              <a:endCxn id="314" idx="0"/>
            </p:cNvCxnSpPr>
            <p:nvPr/>
          </p:nvCxnSpPr>
          <p:spPr bwMode="auto">
            <a:xfrm flipH="1">
              <a:off x="1690233" y="1044527"/>
              <a:ext cx="73025" cy="26035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9" name="AutoShape 1230"/>
            <p:cNvCxnSpPr>
              <a:cxnSpLocks noChangeShapeType="1"/>
              <a:stCxn id="360" idx="2"/>
              <a:endCxn id="314" idx="0"/>
            </p:cNvCxnSpPr>
            <p:nvPr/>
          </p:nvCxnSpPr>
          <p:spPr bwMode="auto">
            <a:xfrm flipH="1">
              <a:off x="1690233" y="909590"/>
              <a:ext cx="71437" cy="3952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0" name="AutoShape 1231"/>
            <p:cNvCxnSpPr>
              <a:cxnSpLocks noChangeShapeType="1"/>
              <a:stCxn id="368" idx="2"/>
              <a:endCxn id="319" idx="0"/>
            </p:cNvCxnSpPr>
            <p:nvPr/>
          </p:nvCxnSpPr>
          <p:spPr bwMode="auto">
            <a:xfrm flipH="1" flipV="1">
              <a:off x="1996620" y="1306465"/>
              <a:ext cx="66675" cy="142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1" name="AutoShape 1232"/>
            <p:cNvCxnSpPr>
              <a:cxnSpLocks noChangeShapeType="1"/>
              <a:stCxn id="367" idx="2"/>
              <a:endCxn id="319" idx="0"/>
            </p:cNvCxnSpPr>
            <p:nvPr/>
          </p:nvCxnSpPr>
          <p:spPr bwMode="auto">
            <a:xfrm flipH="1">
              <a:off x="1996620" y="1177877"/>
              <a:ext cx="69850" cy="12858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2" name="AutoShape 1233"/>
            <p:cNvCxnSpPr>
              <a:cxnSpLocks noChangeShapeType="1"/>
              <a:stCxn id="366" idx="2"/>
              <a:endCxn id="319" idx="0"/>
            </p:cNvCxnSpPr>
            <p:nvPr/>
          </p:nvCxnSpPr>
          <p:spPr bwMode="auto">
            <a:xfrm flipH="1">
              <a:off x="1996620" y="1039765"/>
              <a:ext cx="68263" cy="2667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3" name="AutoShape 1234"/>
            <p:cNvCxnSpPr>
              <a:cxnSpLocks noChangeShapeType="1"/>
              <a:stCxn id="365" idx="2"/>
              <a:endCxn id="319" idx="0"/>
            </p:cNvCxnSpPr>
            <p:nvPr/>
          </p:nvCxnSpPr>
          <p:spPr bwMode="auto">
            <a:xfrm flipH="1">
              <a:off x="1996620" y="904827"/>
              <a:ext cx="66675" cy="40163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4" name="Rectangle 1236"/>
            <p:cNvSpPr>
              <a:spLocks noChangeArrowheads="1"/>
            </p:cNvSpPr>
            <p:nvPr/>
          </p:nvSpPr>
          <p:spPr bwMode="auto">
            <a:xfrm>
              <a:off x="540883" y="836565"/>
              <a:ext cx="77787" cy="501650"/>
            </a:xfrm>
            <a:prstGeom prst="rect">
              <a:avLst/>
            </a:prstGeom>
            <a:solidFill>
              <a:schemeClr val="bg1">
                <a:lumMod val="65000"/>
              </a:schemeClr>
            </a:solidFill>
            <a:ln w="9525" algn="ctr">
              <a:solidFill>
                <a:srgbClr val="0000FF"/>
              </a:solidFill>
              <a:miter lim="800000"/>
              <a:headEnd/>
              <a:tailEnd/>
            </a:ln>
            <a:effectLst/>
          </p:spPr>
          <p:txBody>
            <a:bodyPr wrap="none" anchor="ctr"/>
            <a:lstStyle/>
            <a:p>
              <a:pPr algn="ctr" defTabSz="1219170"/>
              <a:endParaRPr lang="en-US" altLang="en-US">
                <a:solidFill>
                  <a:srgbClr val="FF0000"/>
                </a:solidFill>
                <a:latin typeface="Arial"/>
              </a:endParaRPr>
            </a:p>
          </p:txBody>
        </p:sp>
        <p:sp>
          <p:nvSpPr>
            <p:cNvPr id="345" name="AutoShape 1238"/>
            <p:cNvSpPr>
              <a:spLocks noChangeArrowheads="1"/>
            </p:cNvSpPr>
            <p:nvPr/>
          </p:nvSpPr>
          <p:spPr bwMode="auto">
            <a:xfrm>
              <a:off x="542470" y="969915"/>
              <a:ext cx="73025" cy="73025"/>
            </a:xfrm>
            <a:prstGeom prst="triangle">
              <a:avLst>
                <a:gd name="adj" fmla="val 50000"/>
              </a:avLst>
            </a:prstGeom>
            <a:solidFill>
              <a:srgbClr val="0000FF"/>
            </a:solidFill>
            <a:ln w="9525" algn="ctr">
              <a:solidFill>
                <a:schemeClr val="tx1"/>
              </a:solidFill>
              <a:miter lim="800000"/>
              <a:headEnd/>
              <a:tailEnd/>
            </a:ln>
            <a:effectLst/>
          </p:spPr>
          <p:txBody>
            <a:bodyPr wrap="none" anchor="ctr"/>
            <a:lstStyle/>
            <a:p>
              <a:pPr defTabSz="1219170"/>
              <a:endParaRPr lang="en-GB">
                <a:solidFill>
                  <a:srgbClr val="FF0000"/>
                </a:solidFill>
                <a:latin typeface="Arial"/>
              </a:endParaRPr>
            </a:p>
          </p:txBody>
        </p:sp>
        <p:sp>
          <p:nvSpPr>
            <p:cNvPr id="346" name="AutoShape 1239"/>
            <p:cNvSpPr>
              <a:spLocks noChangeArrowheads="1"/>
            </p:cNvSpPr>
            <p:nvPr/>
          </p:nvSpPr>
          <p:spPr bwMode="auto">
            <a:xfrm>
              <a:off x="544058" y="1108027"/>
              <a:ext cx="73025" cy="73025"/>
            </a:xfrm>
            <a:prstGeom prst="triangle">
              <a:avLst>
                <a:gd name="adj" fmla="val 50000"/>
              </a:avLst>
            </a:prstGeom>
            <a:solidFill>
              <a:srgbClr val="0000FF"/>
            </a:solidFill>
            <a:ln w="9525" algn="ctr">
              <a:solidFill>
                <a:schemeClr val="tx1"/>
              </a:solidFill>
              <a:miter lim="800000"/>
              <a:headEnd/>
              <a:tailEnd/>
            </a:ln>
            <a:effectLst/>
          </p:spPr>
          <p:txBody>
            <a:bodyPr wrap="none" anchor="ctr"/>
            <a:lstStyle/>
            <a:p>
              <a:pPr defTabSz="1219170"/>
              <a:endParaRPr lang="en-GB">
                <a:solidFill>
                  <a:srgbClr val="FF0000"/>
                </a:solidFill>
                <a:latin typeface="Arial"/>
              </a:endParaRPr>
            </a:p>
          </p:txBody>
        </p:sp>
        <p:sp>
          <p:nvSpPr>
            <p:cNvPr id="347" name="AutoShape 1240"/>
            <p:cNvSpPr>
              <a:spLocks noChangeArrowheads="1"/>
            </p:cNvSpPr>
            <p:nvPr/>
          </p:nvSpPr>
          <p:spPr bwMode="auto">
            <a:xfrm>
              <a:off x="540883" y="1250902"/>
              <a:ext cx="73025" cy="73025"/>
            </a:xfrm>
            <a:prstGeom prst="triangle">
              <a:avLst>
                <a:gd name="adj" fmla="val 50000"/>
              </a:avLst>
            </a:prstGeom>
            <a:solidFill>
              <a:srgbClr val="0000FF"/>
            </a:solidFill>
            <a:ln w="9525" algn="ctr">
              <a:solidFill>
                <a:schemeClr val="tx1"/>
              </a:solidFill>
              <a:miter lim="800000"/>
              <a:headEnd/>
              <a:tailEnd/>
            </a:ln>
            <a:effectLst/>
          </p:spPr>
          <p:txBody>
            <a:bodyPr wrap="none" anchor="ctr"/>
            <a:lstStyle/>
            <a:p>
              <a:pPr defTabSz="1219170"/>
              <a:endParaRPr lang="en-GB">
                <a:solidFill>
                  <a:srgbClr val="FF0000"/>
                </a:solidFill>
                <a:latin typeface="Arial"/>
              </a:endParaRPr>
            </a:p>
          </p:txBody>
        </p:sp>
        <p:sp>
          <p:nvSpPr>
            <p:cNvPr id="348" name="Rectangle 1242"/>
            <p:cNvSpPr>
              <a:spLocks noChangeArrowheads="1"/>
            </p:cNvSpPr>
            <p:nvPr/>
          </p:nvSpPr>
          <p:spPr bwMode="auto">
            <a:xfrm>
              <a:off x="847270" y="831802"/>
              <a:ext cx="77788" cy="501650"/>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349" name="Rectangle 1248"/>
            <p:cNvSpPr>
              <a:spLocks noChangeArrowheads="1"/>
            </p:cNvSpPr>
            <p:nvPr/>
          </p:nvSpPr>
          <p:spPr bwMode="auto">
            <a:xfrm>
              <a:off x="1153658" y="831802"/>
              <a:ext cx="77787" cy="501650"/>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350" name="AutoShape 1249"/>
            <p:cNvSpPr>
              <a:spLocks noChangeArrowheads="1"/>
            </p:cNvSpPr>
            <p:nvPr/>
          </p:nvSpPr>
          <p:spPr bwMode="auto">
            <a:xfrm>
              <a:off x="1153658" y="83021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51" name="AutoShape 1250"/>
            <p:cNvSpPr>
              <a:spLocks noChangeArrowheads="1"/>
            </p:cNvSpPr>
            <p:nvPr/>
          </p:nvSpPr>
          <p:spPr bwMode="auto">
            <a:xfrm>
              <a:off x="1155245" y="96515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52" name="AutoShape 1251"/>
            <p:cNvSpPr>
              <a:spLocks noChangeArrowheads="1"/>
            </p:cNvSpPr>
            <p:nvPr/>
          </p:nvSpPr>
          <p:spPr bwMode="auto">
            <a:xfrm>
              <a:off x="1156833" y="110326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53" name="AutoShape 1252"/>
            <p:cNvSpPr>
              <a:spLocks noChangeArrowheads="1"/>
            </p:cNvSpPr>
            <p:nvPr/>
          </p:nvSpPr>
          <p:spPr bwMode="auto">
            <a:xfrm>
              <a:off x="1153658" y="1246140"/>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54" name="Rectangle 1254"/>
            <p:cNvSpPr>
              <a:spLocks noChangeArrowheads="1"/>
            </p:cNvSpPr>
            <p:nvPr/>
          </p:nvSpPr>
          <p:spPr bwMode="auto">
            <a:xfrm>
              <a:off x="1456870" y="836565"/>
              <a:ext cx="77788" cy="501650"/>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355" name="AutoShape 1255"/>
            <p:cNvSpPr>
              <a:spLocks noChangeArrowheads="1"/>
            </p:cNvSpPr>
            <p:nvPr/>
          </p:nvSpPr>
          <p:spPr bwMode="auto">
            <a:xfrm>
              <a:off x="1456870" y="834977"/>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56" name="AutoShape 1256"/>
            <p:cNvSpPr>
              <a:spLocks noChangeArrowheads="1"/>
            </p:cNvSpPr>
            <p:nvPr/>
          </p:nvSpPr>
          <p:spPr bwMode="auto">
            <a:xfrm>
              <a:off x="1458458" y="96991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57" name="AutoShape 1257"/>
            <p:cNvSpPr>
              <a:spLocks noChangeArrowheads="1"/>
            </p:cNvSpPr>
            <p:nvPr/>
          </p:nvSpPr>
          <p:spPr bwMode="auto">
            <a:xfrm>
              <a:off x="1460045" y="1108027"/>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58" name="AutoShape 1258"/>
            <p:cNvSpPr>
              <a:spLocks noChangeArrowheads="1"/>
            </p:cNvSpPr>
            <p:nvPr/>
          </p:nvSpPr>
          <p:spPr bwMode="auto">
            <a:xfrm>
              <a:off x="1456870" y="125090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59" name="Rectangle 1260"/>
            <p:cNvSpPr>
              <a:spLocks noChangeArrowheads="1"/>
            </p:cNvSpPr>
            <p:nvPr/>
          </p:nvSpPr>
          <p:spPr bwMode="auto">
            <a:xfrm>
              <a:off x="1761670" y="838152"/>
              <a:ext cx="77788" cy="501650"/>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360" name="AutoShape 1261"/>
            <p:cNvSpPr>
              <a:spLocks noChangeArrowheads="1"/>
            </p:cNvSpPr>
            <p:nvPr/>
          </p:nvSpPr>
          <p:spPr bwMode="auto">
            <a:xfrm>
              <a:off x="1761670" y="83656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61" name="AutoShape 1262"/>
            <p:cNvSpPr>
              <a:spLocks noChangeArrowheads="1"/>
            </p:cNvSpPr>
            <p:nvPr/>
          </p:nvSpPr>
          <p:spPr bwMode="auto">
            <a:xfrm>
              <a:off x="1763258" y="97150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62" name="AutoShape 1263"/>
            <p:cNvSpPr>
              <a:spLocks noChangeArrowheads="1"/>
            </p:cNvSpPr>
            <p:nvPr/>
          </p:nvSpPr>
          <p:spPr bwMode="auto">
            <a:xfrm>
              <a:off x="1764845" y="110961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63" name="AutoShape 1264"/>
            <p:cNvSpPr>
              <a:spLocks noChangeArrowheads="1"/>
            </p:cNvSpPr>
            <p:nvPr/>
          </p:nvSpPr>
          <p:spPr bwMode="auto">
            <a:xfrm>
              <a:off x="1761670" y="1252490"/>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64" name="Rectangle 1265"/>
            <p:cNvSpPr>
              <a:spLocks noChangeArrowheads="1"/>
            </p:cNvSpPr>
            <p:nvPr/>
          </p:nvSpPr>
          <p:spPr bwMode="auto">
            <a:xfrm>
              <a:off x="2063295" y="833390"/>
              <a:ext cx="77788" cy="50165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365" name="AutoShape 1266"/>
            <p:cNvSpPr>
              <a:spLocks noChangeArrowheads="1"/>
            </p:cNvSpPr>
            <p:nvPr/>
          </p:nvSpPr>
          <p:spPr bwMode="auto">
            <a:xfrm>
              <a:off x="2063295" y="83180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66" name="AutoShape 1267"/>
            <p:cNvSpPr>
              <a:spLocks noChangeArrowheads="1"/>
            </p:cNvSpPr>
            <p:nvPr/>
          </p:nvSpPr>
          <p:spPr bwMode="auto">
            <a:xfrm>
              <a:off x="2064883" y="966740"/>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67" name="AutoShape 1268"/>
            <p:cNvSpPr>
              <a:spLocks noChangeArrowheads="1"/>
            </p:cNvSpPr>
            <p:nvPr/>
          </p:nvSpPr>
          <p:spPr bwMode="auto">
            <a:xfrm>
              <a:off x="2066470" y="110485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68" name="AutoShape 1269"/>
            <p:cNvSpPr>
              <a:spLocks noChangeArrowheads="1"/>
            </p:cNvSpPr>
            <p:nvPr/>
          </p:nvSpPr>
          <p:spPr bwMode="auto">
            <a:xfrm>
              <a:off x="2063295" y="1247727"/>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69" name="AutoShape 1237"/>
            <p:cNvSpPr>
              <a:spLocks noChangeArrowheads="1"/>
            </p:cNvSpPr>
            <p:nvPr/>
          </p:nvSpPr>
          <p:spPr bwMode="auto">
            <a:xfrm>
              <a:off x="540883" y="834977"/>
              <a:ext cx="73025" cy="73025"/>
            </a:xfrm>
            <a:prstGeom prst="triangle">
              <a:avLst>
                <a:gd name="adj" fmla="val 50000"/>
              </a:avLst>
            </a:prstGeom>
            <a:solidFill>
              <a:srgbClr val="0000FF"/>
            </a:solidFill>
            <a:ln w="9525">
              <a:solidFill>
                <a:schemeClr val="tx1"/>
              </a:solidFill>
              <a:miter lim="800000"/>
              <a:headEnd/>
              <a:tailEnd/>
            </a:ln>
            <a:effectLst/>
          </p:spPr>
          <p:txBody>
            <a:bodyPr wrap="none" anchor="ctr"/>
            <a:lstStyle/>
            <a:p>
              <a:pPr defTabSz="1219170"/>
              <a:endParaRPr lang="en-GB">
                <a:solidFill>
                  <a:srgbClr val="FF0000"/>
                </a:solidFill>
                <a:latin typeface="Arial"/>
              </a:endParaRPr>
            </a:p>
          </p:txBody>
        </p:sp>
        <p:sp>
          <p:nvSpPr>
            <p:cNvPr id="370" name="AutoShape 1244"/>
            <p:cNvSpPr>
              <a:spLocks noChangeArrowheads="1"/>
            </p:cNvSpPr>
            <p:nvPr/>
          </p:nvSpPr>
          <p:spPr bwMode="auto">
            <a:xfrm>
              <a:off x="848858" y="96515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71" name="AutoShape 1245"/>
            <p:cNvSpPr>
              <a:spLocks noChangeArrowheads="1"/>
            </p:cNvSpPr>
            <p:nvPr/>
          </p:nvSpPr>
          <p:spPr bwMode="auto">
            <a:xfrm>
              <a:off x="850445" y="110326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72" name="AutoShape 1246"/>
            <p:cNvSpPr>
              <a:spLocks noChangeArrowheads="1"/>
            </p:cNvSpPr>
            <p:nvPr/>
          </p:nvSpPr>
          <p:spPr bwMode="auto">
            <a:xfrm>
              <a:off x="847270" y="1246140"/>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73" name="AutoShape 1243"/>
            <p:cNvSpPr>
              <a:spLocks noChangeArrowheads="1"/>
            </p:cNvSpPr>
            <p:nvPr/>
          </p:nvSpPr>
          <p:spPr bwMode="auto">
            <a:xfrm>
              <a:off x="847270" y="83021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grpSp>
      <p:sp>
        <p:nvSpPr>
          <p:cNvPr id="374" name="Text Box 911"/>
          <p:cNvSpPr txBox="1">
            <a:spLocks noChangeArrowheads="1"/>
          </p:cNvSpPr>
          <p:nvPr/>
        </p:nvSpPr>
        <p:spPr bwMode="auto">
          <a:xfrm>
            <a:off x="755095" y="3902418"/>
            <a:ext cx="1516352" cy="535531"/>
          </a:xfrm>
          <a:prstGeom prst="rect">
            <a:avLst/>
          </a:prstGeom>
          <a:noFill/>
          <a:ln w="19050">
            <a:noFill/>
            <a:miter lim="800000"/>
            <a:headEnd/>
            <a:tailEnd/>
          </a:ln>
          <a:effectLst/>
        </p:spPr>
        <p:txBody>
          <a:bodyPr wrap="square">
            <a:spAutoFit/>
          </a:bodyPr>
          <a:lstStyle/>
          <a:p>
            <a:pPr algn="ctr" defTabSz="1219170">
              <a:lnSpc>
                <a:spcPct val="80000"/>
              </a:lnSpc>
              <a:spcBef>
                <a:spcPct val="50000"/>
              </a:spcBef>
            </a:pPr>
            <a:r>
              <a:rPr lang="de-DE" altLang="en-US" dirty="0" err="1">
                <a:solidFill>
                  <a:srgbClr val="FF0000"/>
                </a:solidFill>
                <a:latin typeface="Arial"/>
              </a:rPr>
              <a:t>Recom</a:t>
            </a:r>
            <a:r>
              <a:rPr lang="de-DE" altLang="en-US" dirty="0">
                <a:solidFill>
                  <a:srgbClr val="FF0000"/>
                </a:solidFill>
                <a:latin typeface="Arial"/>
              </a:rPr>
              <a:t>-</a:t>
            </a:r>
            <a:br>
              <a:rPr lang="de-DE" altLang="en-US" dirty="0">
                <a:solidFill>
                  <a:srgbClr val="FF0000"/>
                </a:solidFill>
                <a:latin typeface="Arial"/>
              </a:rPr>
            </a:br>
            <a:r>
              <a:rPr lang="de-DE" altLang="en-US" dirty="0" err="1">
                <a:solidFill>
                  <a:srgbClr val="FF0000"/>
                </a:solidFill>
                <a:latin typeface="Arial"/>
              </a:rPr>
              <a:t>bine</a:t>
            </a:r>
            <a:endParaRPr lang="de-DE" altLang="en-US" b="1" dirty="0">
              <a:solidFill>
                <a:srgbClr val="FF0000"/>
              </a:solidFill>
              <a:latin typeface="Arial Narrow" pitchFamily="34" charset="0"/>
            </a:endParaRPr>
          </a:p>
        </p:txBody>
      </p:sp>
      <p:sp>
        <p:nvSpPr>
          <p:cNvPr id="376" name="Rectangle 1186"/>
          <p:cNvSpPr>
            <a:spLocks noChangeArrowheads="1"/>
          </p:cNvSpPr>
          <p:nvPr/>
        </p:nvSpPr>
        <p:spPr bwMode="auto">
          <a:xfrm>
            <a:off x="212155" y="5023924"/>
            <a:ext cx="2540000" cy="872067"/>
          </a:xfrm>
          <a:prstGeom prst="rect">
            <a:avLst/>
          </a:prstGeom>
          <a:solidFill>
            <a:schemeClr val="bg1"/>
          </a:solidFill>
          <a:ln w="19050">
            <a:solidFill>
              <a:schemeClr val="tx1"/>
            </a:solidFill>
            <a:miter lim="800000"/>
            <a:headEnd/>
            <a:tailEnd/>
          </a:ln>
          <a:effectLst/>
        </p:spPr>
        <p:txBody>
          <a:bodyPr wrap="none" anchor="ctr"/>
          <a:lstStyle/>
          <a:p>
            <a:pPr defTabSz="1219170"/>
            <a:endParaRPr lang="en-GB">
              <a:solidFill>
                <a:srgbClr val="FF0000"/>
              </a:solidFill>
              <a:latin typeface="Arial"/>
            </a:endParaRPr>
          </a:p>
        </p:txBody>
      </p:sp>
      <p:sp>
        <p:nvSpPr>
          <p:cNvPr id="377" name="AutoShape 1187"/>
          <p:cNvSpPr>
            <a:spLocks noChangeArrowheads="1"/>
          </p:cNvSpPr>
          <p:nvPr/>
        </p:nvSpPr>
        <p:spPr bwMode="auto">
          <a:xfrm rot="5400000">
            <a:off x="1953358" y="5117057"/>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78" name="AutoShape 1188"/>
          <p:cNvSpPr>
            <a:spLocks noChangeArrowheads="1"/>
          </p:cNvSpPr>
          <p:nvPr/>
        </p:nvSpPr>
        <p:spPr bwMode="auto">
          <a:xfrm rot="5400000">
            <a:off x="1546958" y="5117057"/>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79" name="AutoShape 1189"/>
          <p:cNvSpPr>
            <a:spLocks noChangeArrowheads="1"/>
          </p:cNvSpPr>
          <p:nvPr/>
        </p:nvSpPr>
        <p:spPr bwMode="auto">
          <a:xfrm rot="5400000">
            <a:off x="321262" y="5119174"/>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0" name="AutoShape 1190"/>
          <p:cNvSpPr>
            <a:spLocks noChangeArrowheads="1"/>
          </p:cNvSpPr>
          <p:nvPr/>
        </p:nvSpPr>
        <p:spPr bwMode="auto">
          <a:xfrm rot="5400000">
            <a:off x="734158" y="5117057"/>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1" name="AutoShape 1191"/>
          <p:cNvSpPr>
            <a:spLocks noChangeArrowheads="1"/>
          </p:cNvSpPr>
          <p:nvPr/>
        </p:nvSpPr>
        <p:spPr bwMode="auto">
          <a:xfrm rot="5400000">
            <a:off x="1129662" y="5124784"/>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2" name="AutoShape 1192"/>
          <p:cNvSpPr>
            <a:spLocks noChangeArrowheads="1"/>
          </p:cNvSpPr>
          <p:nvPr/>
        </p:nvSpPr>
        <p:spPr bwMode="auto">
          <a:xfrm rot="5400000">
            <a:off x="2361876" y="5119174"/>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3" name="AutoShape 1193"/>
          <p:cNvSpPr>
            <a:spLocks noChangeArrowheads="1"/>
          </p:cNvSpPr>
          <p:nvPr/>
        </p:nvSpPr>
        <p:spPr bwMode="auto">
          <a:xfrm rot="5400000">
            <a:off x="1953358" y="5311791"/>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4" name="AutoShape 1194"/>
          <p:cNvSpPr>
            <a:spLocks noChangeArrowheads="1"/>
          </p:cNvSpPr>
          <p:nvPr/>
        </p:nvSpPr>
        <p:spPr bwMode="auto">
          <a:xfrm rot="5400000">
            <a:off x="1546958" y="5311791"/>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5" name="AutoShape 1195"/>
          <p:cNvSpPr>
            <a:spLocks noChangeArrowheads="1"/>
          </p:cNvSpPr>
          <p:nvPr/>
        </p:nvSpPr>
        <p:spPr bwMode="auto">
          <a:xfrm rot="5400000">
            <a:off x="321262" y="531390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6" name="AutoShape 1196"/>
          <p:cNvSpPr>
            <a:spLocks noChangeArrowheads="1"/>
          </p:cNvSpPr>
          <p:nvPr/>
        </p:nvSpPr>
        <p:spPr bwMode="auto">
          <a:xfrm rot="5400000">
            <a:off x="734158" y="5311791"/>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7" name="AutoShape 1197"/>
          <p:cNvSpPr>
            <a:spLocks noChangeArrowheads="1"/>
          </p:cNvSpPr>
          <p:nvPr/>
        </p:nvSpPr>
        <p:spPr bwMode="auto">
          <a:xfrm rot="5400000">
            <a:off x="1129662" y="5319517"/>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8" name="AutoShape 1198"/>
          <p:cNvSpPr>
            <a:spLocks noChangeArrowheads="1"/>
          </p:cNvSpPr>
          <p:nvPr/>
        </p:nvSpPr>
        <p:spPr bwMode="auto">
          <a:xfrm rot="5400000">
            <a:off x="2361876" y="5313907"/>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9" name="AutoShape 1199"/>
          <p:cNvSpPr>
            <a:spLocks noChangeArrowheads="1"/>
          </p:cNvSpPr>
          <p:nvPr/>
        </p:nvSpPr>
        <p:spPr bwMode="auto">
          <a:xfrm rot="5400000">
            <a:off x="1952300" y="5503349"/>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0" name="AutoShape 1200"/>
          <p:cNvSpPr>
            <a:spLocks noChangeArrowheads="1"/>
          </p:cNvSpPr>
          <p:nvPr/>
        </p:nvSpPr>
        <p:spPr bwMode="auto">
          <a:xfrm rot="5400000">
            <a:off x="1545900" y="5503349"/>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1" name="AutoShape 1201"/>
          <p:cNvSpPr>
            <a:spLocks noChangeArrowheads="1"/>
          </p:cNvSpPr>
          <p:nvPr/>
        </p:nvSpPr>
        <p:spPr bwMode="auto">
          <a:xfrm rot="5400000">
            <a:off x="320204" y="5505466"/>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2" name="AutoShape 1202"/>
          <p:cNvSpPr>
            <a:spLocks noChangeArrowheads="1"/>
          </p:cNvSpPr>
          <p:nvPr/>
        </p:nvSpPr>
        <p:spPr bwMode="auto">
          <a:xfrm rot="5400000">
            <a:off x="733100" y="5503349"/>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3" name="AutoShape 1203"/>
          <p:cNvSpPr>
            <a:spLocks noChangeArrowheads="1"/>
          </p:cNvSpPr>
          <p:nvPr/>
        </p:nvSpPr>
        <p:spPr bwMode="auto">
          <a:xfrm rot="5400000">
            <a:off x="1128604" y="5511076"/>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4" name="AutoShape 1204"/>
          <p:cNvSpPr>
            <a:spLocks noChangeArrowheads="1"/>
          </p:cNvSpPr>
          <p:nvPr/>
        </p:nvSpPr>
        <p:spPr bwMode="auto">
          <a:xfrm rot="5400000">
            <a:off x="2360817" y="5505466"/>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5" name="AutoShape 1205"/>
          <p:cNvSpPr>
            <a:spLocks noChangeArrowheads="1"/>
          </p:cNvSpPr>
          <p:nvPr/>
        </p:nvSpPr>
        <p:spPr bwMode="auto">
          <a:xfrm rot="5400000">
            <a:off x="1952300" y="5698083"/>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6" name="AutoShape 1206"/>
          <p:cNvSpPr>
            <a:spLocks noChangeArrowheads="1"/>
          </p:cNvSpPr>
          <p:nvPr/>
        </p:nvSpPr>
        <p:spPr bwMode="auto">
          <a:xfrm rot="5400000">
            <a:off x="1545900" y="5698083"/>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7" name="AutoShape 1207"/>
          <p:cNvSpPr>
            <a:spLocks noChangeArrowheads="1"/>
          </p:cNvSpPr>
          <p:nvPr/>
        </p:nvSpPr>
        <p:spPr bwMode="auto">
          <a:xfrm rot="5400000">
            <a:off x="320204" y="570019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8" name="AutoShape 1208"/>
          <p:cNvSpPr>
            <a:spLocks noChangeArrowheads="1"/>
          </p:cNvSpPr>
          <p:nvPr/>
        </p:nvSpPr>
        <p:spPr bwMode="auto">
          <a:xfrm rot="5400000">
            <a:off x="733100" y="5698083"/>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9" name="AutoShape 1209"/>
          <p:cNvSpPr>
            <a:spLocks noChangeArrowheads="1"/>
          </p:cNvSpPr>
          <p:nvPr/>
        </p:nvSpPr>
        <p:spPr bwMode="auto">
          <a:xfrm rot="5400000">
            <a:off x="1128604" y="5705809"/>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00" name="AutoShape 1210"/>
          <p:cNvSpPr>
            <a:spLocks noChangeArrowheads="1"/>
          </p:cNvSpPr>
          <p:nvPr/>
        </p:nvSpPr>
        <p:spPr bwMode="auto">
          <a:xfrm rot="5400000">
            <a:off x="2360817" y="5700199"/>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cxnSp>
        <p:nvCxnSpPr>
          <p:cNvPr id="401" name="AutoShape 1211"/>
          <p:cNvCxnSpPr>
            <a:cxnSpLocks noChangeShapeType="1"/>
            <a:stCxn id="450" idx="2"/>
            <a:endCxn id="393" idx="0"/>
          </p:cNvCxnSpPr>
          <p:nvPr/>
        </p:nvCxnSpPr>
        <p:spPr bwMode="auto">
          <a:xfrm flipH="1">
            <a:off x="1224913" y="5220034"/>
            <a:ext cx="93133" cy="3344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2" name="AutoShape 1212"/>
          <p:cNvCxnSpPr>
            <a:cxnSpLocks noChangeShapeType="1"/>
            <a:stCxn id="426" idx="2"/>
            <a:endCxn id="393" idx="0"/>
          </p:cNvCxnSpPr>
          <p:nvPr/>
        </p:nvCxnSpPr>
        <p:spPr bwMode="auto">
          <a:xfrm flipH="1">
            <a:off x="1224913" y="5399951"/>
            <a:ext cx="95249" cy="1545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3" name="AutoShape 1213"/>
          <p:cNvCxnSpPr>
            <a:cxnSpLocks noChangeShapeType="1"/>
            <a:stCxn id="427" idx="2"/>
            <a:endCxn id="393" idx="0"/>
          </p:cNvCxnSpPr>
          <p:nvPr/>
        </p:nvCxnSpPr>
        <p:spPr bwMode="auto">
          <a:xfrm flipH="1" flipV="1">
            <a:off x="1224913" y="5554467"/>
            <a:ext cx="97367"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4" name="AutoShape 1214"/>
          <p:cNvCxnSpPr>
            <a:cxnSpLocks noChangeShapeType="1"/>
            <a:stCxn id="428" idx="2"/>
            <a:endCxn id="393" idx="0"/>
          </p:cNvCxnSpPr>
          <p:nvPr/>
        </p:nvCxnSpPr>
        <p:spPr bwMode="auto">
          <a:xfrm flipH="1" flipV="1">
            <a:off x="1224913" y="5554467"/>
            <a:ext cx="93133" cy="220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5" name="AutoShape 1215"/>
          <p:cNvCxnSpPr>
            <a:cxnSpLocks noChangeShapeType="1"/>
            <a:stCxn id="454" idx="2"/>
            <a:endCxn id="392" idx="0"/>
          </p:cNvCxnSpPr>
          <p:nvPr/>
        </p:nvCxnSpPr>
        <p:spPr bwMode="auto">
          <a:xfrm flipH="1">
            <a:off x="829409" y="5205958"/>
            <a:ext cx="95249" cy="3407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6" name="AutoShape 1216"/>
          <p:cNvCxnSpPr>
            <a:cxnSpLocks noChangeShapeType="1"/>
            <a:stCxn id="451" idx="2"/>
            <a:endCxn id="392" idx="0"/>
          </p:cNvCxnSpPr>
          <p:nvPr/>
        </p:nvCxnSpPr>
        <p:spPr bwMode="auto">
          <a:xfrm flipH="1">
            <a:off x="829409" y="5385873"/>
            <a:ext cx="97367" cy="1608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7" name="AutoShape 1217"/>
          <p:cNvCxnSpPr>
            <a:cxnSpLocks noChangeShapeType="1"/>
            <a:stCxn id="452" idx="2"/>
            <a:endCxn id="392" idx="0"/>
          </p:cNvCxnSpPr>
          <p:nvPr/>
        </p:nvCxnSpPr>
        <p:spPr bwMode="auto">
          <a:xfrm flipH="1" flipV="1">
            <a:off x="829408" y="5546740"/>
            <a:ext cx="99483" cy="23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8" name="AutoShape 1218"/>
          <p:cNvCxnSpPr>
            <a:cxnSpLocks noChangeShapeType="1"/>
            <a:stCxn id="453" idx="2"/>
            <a:endCxn id="392" idx="0"/>
          </p:cNvCxnSpPr>
          <p:nvPr/>
        </p:nvCxnSpPr>
        <p:spPr bwMode="auto">
          <a:xfrm flipH="1" flipV="1">
            <a:off x="829409" y="5546740"/>
            <a:ext cx="95249"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 name="AutoShape 1219"/>
          <p:cNvCxnSpPr>
            <a:cxnSpLocks noChangeShapeType="1"/>
            <a:stCxn id="431" idx="2"/>
            <a:endCxn id="385" idx="0"/>
          </p:cNvCxnSpPr>
          <p:nvPr/>
        </p:nvCxnSpPr>
        <p:spPr bwMode="auto">
          <a:xfrm flipH="1">
            <a:off x="418629" y="5205957"/>
            <a:ext cx="93133" cy="1502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 name="AutoShape 1220"/>
          <p:cNvCxnSpPr>
            <a:cxnSpLocks noChangeShapeType="1"/>
            <a:stCxn id="432" idx="2"/>
            <a:endCxn id="385" idx="0"/>
          </p:cNvCxnSpPr>
          <p:nvPr/>
        </p:nvCxnSpPr>
        <p:spPr bwMode="auto">
          <a:xfrm flipH="1" flipV="1">
            <a:off x="418629" y="5356241"/>
            <a:ext cx="95249"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1" name="AutoShape 1221"/>
          <p:cNvCxnSpPr>
            <a:cxnSpLocks noChangeShapeType="1"/>
            <a:stCxn id="433" idx="2"/>
            <a:endCxn id="385" idx="0"/>
          </p:cNvCxnSpPr>
          <p:nvPr/>
        </p:nvCxnSpPr>
        <p:spPr bwMode="auto">
          <a:xfrm flipH="1" flipV="1">
            <a:off x="418629" y="5356240"/>
            <a:ext cx="97367"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2" name="AutoShape 1222"/>
          <p:cNvCxnSpPr>
            <a:cxnSpLocks noChangeShapeType="1"/>
            <a:stCxn id="434" idx="2"/>
            <a:endCxn id="385" idx="0"/>
          </p:cNvCxnSpPr>
          <p:nvPr/>
        </p:nvCxnSpPr>
        <p:spPr bwMode="auto">
          <a:xfrm flipH="1" flipV="1">
            <a:off x="418629" y="5356240"/>
            <a:ext cx="93133" cy="404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3" name="AutoShape 1223"/>
          <p:cNvCxnSpPr>
            <a:cxnSpLocks noChangeShapeType="1"/>
            <a:stCxn id="436" idx="2"/>
            <a:endCxn id="378" idx="0"/>
          </p:cNvCxnSpPr>
          <p:nvPr/>
        </p:nvCxnSpPr>
        <p:spPr bwMode="auto">
          <a:xfrm flipH="1" flipV="1">
            <a:off x="1644325" y="5159391"/>
            <a:ext cx="93133" cy="529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4" name="AutoShape 1224"/>
          <p:cNvCxnSpPr>
            <a:cxnSpLocks noChangeShapeType="1"/>
            <a:stCxn id="437" idx="2"/>
            <a:endCxn id="378" idx="0"/>
          </p:cNvCxnSpPr>
          <p:nvPr/>
        </p:nvCxnSpPr>
        <p:spPr bwMode="auto">
          <a:xfrm flipH="1" flipV="1">
            <a:off x="1644324" y="5159391"/>
            <a:ext cx="95251" cy="2328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5" name="AutoShape 1225"/>
          <p:cNvCxnSpPr>
            <a:cxnSpLocks noChangeShapeType="1"/>
            <a:stCxn id="438" idx="2"/>
            <a:endCxn id="378" idx="0"/>
          </p:cNvCxnSpPr>
          <p:nvPr/>
        </p:nvCxnSpPr>
        <p:spPr bwMode="auto">
          <a:xfrm flipH="1" flipV="1">
            <a:off x="1644325" y="5159391"/>
            <a:ext cx="97367" cy="416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6" name="AutoShape 1226"/>
          <p:cNvCxnSpPr>
            <a:cxnSpLocks noChangeShapeType="1"/>
            <a:stCxn id="439" idx="2"/>
            <a:endCxn id="378" idx="0"/>
          </p:cNvCxnSpPr>
          <p:nvPr/>
        </p:nvCxnSpPr>
        <p:spPr bwMode="auto">
          <a:xfrm flipH="1" flipV="1">
            <a:off x="1644325" y="5159390"/>
            <a:ext cx="93133" cy="6074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7" name="AutoShape 1227"/>
          <p:cNvCxnSpPr>
            <a:cxnSpLocks noChangeShapeType="1"/>
            <a:stCxn id="444" idx="2"/>
            <a:endCxn id="395" idx="0"/>
          </p:cNvCxnSpPr>
          <p:nvPr/>
        </p:nvCxnSpPr>
        <p:spPr bwMode="auto">
          <a:xfrm flipH="1" flipV="1">
            <a:off x="2048609" y="5741473"/>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8" name="AutoShape 1228"/>
          <p:cNvCxnSpPr>
            <a:cxnSpLocks noChangeShapeType="1"/>
            <a:stCxn id="443" idx="2"/>
            <a:endCxn id="395" idx="0"/>
          </p:cNvCxnSpPr>
          <p:nvPr/>
        </p:nvCxnSpPr>
        <p:spPr bwMode="auto">
          <a:xfrm flipH="1">
            <a:off x="2048608" y="5578491"/>
            <a:ext cx="99483" cy="162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9" name="AutoShape 1229"/>
          <p:cNvCxnSpPr>
            <a:cxnSpLocks noChangeShapeType="1"/>
            <a:stCxn id="442" idx="2"/>
            <a:endCxn id="395" idx="0"/>
          </p:cNvCxnSpPr>
          <p:nvPr/>
        </p:nvCxnSpPr>
        <p:spPr bwMode="auto">
          <a:xfrm flipH="1">
            <a:off x="2048609" y="5394340"/>
            <a:ext cx="97367" cy="347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0" name="AutoShape 1230"/>
          <p:cNvCxnSpPr>
            <a:cxnSpLocks noChangeShapeType="1"/>
            <a:stCxn id="441" idx="2"/>
            <a:endCxn id="395" idx="0"/>
          </p:cNvCxnSpPr>
          <p:nvPr/>
        </p:nvCxnSpPr>
        <p:spPr bwMode="auto">
          <a:xfrm flipH="1">
            <a:off x="2048609" y="5214425"/>
            <a:ext cx="95249" cy="527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1" name="AutoShape 1231"/>
          <p:cNvCxnSpPr>
            <a:cxnSpLocks noChangeShapeType="1"/>
            <a:stCxn id="449" idx="2"/>
            <a:endCxn id="400" idx="0"/>
          </p:cNvCxnSpPr>
          <p:nvPr/>
        </p:nvCxnSpPr>
        <p:spPr bwMode="auto">
          <a:xfrm flipH="1" flipV="1">
            <a:off x="2457125" y="5743591"/>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2" name="AutoShape 1232"/>
          <p:cNvCxnSpPr>
            <a:cxnSpLocks noChangeShapeType="1"/>
            <a:stCxn id="448" idx="2"/>
            <a:endCxn id="400" idx="0"/>
          </p:cNvCxnSpPr>
          <p:nvPr/>
        </p:nvCxnSpPr>
        <p:spPr bwMode="auto">
          <a:xfrm flipH="1">
            <a:off x="2457125" y="5572140"/>
            <a:ext cx="93133" cy="17145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3" name="AutoShape 1233"/>
          <p:cNvCxnSpPr>
            <a:cxnSpLocks noChangeShapeType="1"/>
            <a:stCxn id="447" idx="2"/>
            <a:endCxn id="400" idx="0"/>
          </p:cNvCxnSpPr>
          <p:nvPr/>
        </p:nvCxnSpPr>
        <p:spPr bwMode="auto">
          <a:xfrm flipH="1">
            <a:off x="2457125" y="5387990"/>
            <a:ext cx="91017" cy="3556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4" name="AutoShape 1234"/>
          <p:cNvCxnSpPr>
            <a:cxnSpLocks noChangeShapeType="1"/>
            <a:stCxn id="446" idx="2"/>
            <a:endCxn id="400" idx="0"/>
          </p:cNvCxnSpPr>
          <p:nvPr/>
        </p:nvCxnSpPr>
        <p:spPr bwMode="auto">
          <a:xfrm flipH="1">
            <a:off x="2457125" y="5208073"/>
            <a:ext cx="88900" cy="535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5" name="Rectangle 1236"/>
          <p:cNvSpPr>
            <a:spLocks noChangeArrowheads="1"/>
          </p:cNvSpPr>
          <p:nvPr/>
        </p:nvSpPr>
        <p:spPr bwMode="auto">
          <a:xfrm>
            <a:off x="1318046" y="5124784"/>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26" name="AutoShape 1238"/>
          <p:cNvSpPr>
            <a:spLocks noChangeArrowheads="1"/>
          </p:cNvSpPr>
          <p:nvPr/>
        </p:nvSpPr>
        <p:spPr bwMode="auto">
          <a:xfrm>
            <a:off x="1320162" y="5302584"/>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27" name="AutoShape 1239"/>
          <p:cNvSpPr>
            <a:spLocks noChangeArrowheads="1"/>
          </p:cNvSpPr>
          <p:nvPr/>
        </p:nvSpPr>
        <p:spPr bwMode="auto">
          <a:xfrm>
            <a:off x="1322280" y="5486734"/>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28" name="AutoShape 1240"/>
          <p:cNvSpPr>
            <a:spLocks noChangeArrowheads="1"/>
          </p:cNvSpPr>
          <p:nvPr/>
        </p:nvSpPr>
        <p:spPr bwMode="auto">
          <a:xfrm>
            <a:off x="1318046" y="5677234"/>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29" name="Rectangle 1242"/>
          <p:cNvSpPr>
            <a:spLocks noChangeArrowheads="1"/>
          </p:cNvSpPr>
          <p:nvPr/>
        </p:nvSpPr>
        <p:spPr bwMode="auto">
          <a:xfrm>
            <a:off x="924658" y="5110706"/>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30" name="Rectangle 1248"/>
          <p:cNvSpPr>
            <a:spLocks noChangeArrowheads="1"/>
          </p:cNvSpPr>
          <p:nvPr/>
        </p:nvSpPr>
        <p:spPr bwMode="auto">
          <a:xfrm>
            <a:off x="511762" y="5110706"/>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31" name="AutoShape 1249"/>
          <p:cNvSpPr>
            <a:spLocks noChangeArrowheads="1"/>
          </p:cNvSpPr>
          <p:nvPr/>
        </p:nvSpPr>
        <p:spPr bwMode="auto">
          <a:xfrm>
            <a:off x="511762" y="510859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2" name="AutoShape 1250"/>
          <p:cNvSpPr>
            <a:spLocks noChangeArrowheads="1"/>
          </p:cNvSpPr>
          <p:nvPr/>
        </p:nvSpPr>
        <p:spPr bwMode="auto">
          <a:xfrm>
            <a:off x="513878" y="52885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3" name="AutoShape 1251"/>
          <p:cNvSpPr>
            <a:spLocks noChangeArrowheads="1"/>
          </p:cNvSpPr>
          <p:nvPr/>
        </p:nvSpPr>
        <p:spPr bwMode="auto">
          <a:xfrm>
            <a:off x="515996" y="5472658"/>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4" name="AutoShape 1252"/>
          <p:cNvSpPr>
            <a:spLocks noChangeArrowheads="1"/>
          </p:cNvSpPr>
          <p:nvPr/>
        </p:nvSpPr>
        <p:spPr bwMode="auto">
          <a:xfrm>
            <a:off x="511762" y="5663158"/>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5" name="Rectangle 1254"/>
          <p:cNvSpPr>
            <a:spLocks noChangeArrowheads="1"/>
          </p:cNvSpPr>
          <p:nvPr/>
        </p:nvSpPr>
        <p:spPr bwMode="auto">
          <a:xfrm>
            <a:off x="1737458" y="5117057"/>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36" name="AutoShape 1255"/>
          <p:cNvSpPr>
            <a:spLocks noChangeArrowheads="1"/>
          </p:cNvSpPr>
          <p:nvPr/>
        </p:nvSpPr>
        <p:spPr bwMode="auto">
          <a:xfrm>
            <a:off x="1737458" y="5114940"/>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7" name="AutoShape 1256"/>
          <p:cNvSpPr>
            <a:spLocks noChangeArrowheads="1"/>
          </p:cNvSpPr>
          <p:nvPr/>
        </p:nvSpPr>
        <p:spPr bwMode="auto">
          <a:xfrm>
            <a:off x="1739576" y="5294858"/>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8" name="AutoShape 1257"/>
          <p:cNvSpPr>
            <a:spLocks noChangeArrowheads="1"/>
          </p:cNvSpPr>
          <p:nvPr/>
        </p:nvSpPr>
        <p:spPr bwMode="auto">
          <a:xfrm>
            <a:off x="1741692" y="54790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9" name="AutoShape 1258"/>
          <p:cNvSpPr>
            <a:spLocks noChangeArrowheads="1"/>
          </p:cNvSpPr>
          <p:nvPr/>
        </p:nvSpPr>
        <p:spPr bwMode="auto">
          <a:xfrm>
            <a:off x="1737458" y="56695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0" name="Rectangle 1260"/>
          <p:cNvSpPr>
            <a:spLocks noChangeArrowheads="1"/>
          </p:cNvSpPr>
          <p:nvPr/>
        </p:nvSpPr>
        <p:spPr bwMode="auto">
          <a:xfrm>
            <a:off x="2143858" y="5119173"/>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41" name="AutoShape 1261"/>
          <p:cNvSpPr>
            <a:spLocks noChangeArrowheads="1"/>
          </p:cNvSpPr>
          <p:nvPr/>
        </p:nvSpPr>
        <p:spPr bwMode="auto">
          <a:xfrm>
            <a:off x="2143858" y="5117058"/>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2" name="AutoShape 1262"/>
          <p:cNvSpPr>
            <a:spLocks noChangeArrowheads="1"/>
          </p:cNvSpPr>
          <p:nvPr/>
        </p:nvSpPr>
        <p:spPr bwMode="auto">
          <a:xfrm>
            <a:off x="2145976" y="529697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3" name="AutoShape 1263"/>
          <p:cNvSpPr>
            <a:spLocks noChangeArrowheads="1"/>
          </p:cNvSpPr>
          <p:nvPr/>
        </p:nvSpPr>
        <p:spPr bwMode="auto">
          <a:xfrm>
            <a:off x="2148092" y="548112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4" name="AutoShape 1264"/>
          <p:cNvSpPr>
            <a:spLocks noChangeArrowheads="1"/>
          </p:cNvSpPr>
          <p:nvPr/>
        </p:nvSpPr>
        <p:spPr bwMode="auto">
          <a:xfrm>
            <a:off x="2143858" y="567162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5" name="Rectangle 1265"/>
          <p:cNvSpPr>
            <a:spLocks noChangeArrowheads="1"/>
          </p:cNvSpPr>
          <p:nvPr/>
        </p:nvSpPr>
        <p:spPr bwMode="auto">
          <a:xfrm>
            <a:off x="2546025" y="5112824"/>
            <a:ext cx="103717" cy="66886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46" name="AutoShape 1266"/>
          <p:cNvSpPr>
            <a:spLocks noChangeArrowheads="1"/>
          </p:cNvSpPr>
          <p:nvPr/>
        </p:nvSpPr>
        <p:spPr bwMode="auto">
          <a:xfrm>
            <a:off x="2546025" y="51107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7" name="AutoShape 1267"/>
          <p:cNvSpPr>
            <a:spLocks noChangeArrowheads="1"/>
          </p:cNvSpPr>
          <p:nvPr/>
        </p:nvSpPr>
        <p:spPr bwMode="auto">
          <a:xfrm>
            <a:off x="2548142" y="529062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8" name="AutoShape 1268"/>
          <p:cNvSpPr>
            <a:spLocks noChangeArrowheads="1"/>
          </p:cNvSpPr>
          <p:nvPr/>
        </p:nvSpPr>
        <p:spPr bwMode="auto">
          <a:xfrm>
            <a:off x="2550258" y="547477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9" name="AutoShape 1269"/>
          <p:cNvSpPr>
            <a:spLocks noChangeArrowheads="1"/>
          </p:cNvSpPr>
          <p:nvPr/>
        </p:nvSpPr>
        <p:spPr bwMode="auto">
          <a:xfrm>
            <a:off x="2546025" y="5665274"/>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0" name="AutoShape 1237"/>
          <p:cNvSpPr>
            <a:spLocks noChangeArrowheads="1"/>
          </p:cNvSpPr>
          <p:nvPr/>
        </p:nvSpPr>
        <p:spPr bwMode="auto">
          <a:xfrm>
            <a:off x="1318046" y="5122667"/>
            <a:ext cx="97367" cy="97367"/>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1" name="AutoShape 1244"/>
          <p:cNvSpPr>
            <a:spLocks noChangeArrowheads="1"/>
          </p:cNvSpPr>
          <p:nvPr/>
        </p:nvSpPr>
        <p:spPr bwMode="auto">
          <a:xfrm>
            <a:off x="926776" y="5288507"/>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2" name="AutoShape 1245"/>
          <p:cNvSpPr>
            <a:spLocks noChangeArrowheads="1"/>
          </p:cNvSpPr>
          <p:nvPr/>
        </p:nvSpPr>
        <p:spPr bwMode="auto">
          <a:xfrm>
            <a:off x="928892" y="5472658"/>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3" name="AutoShape 1246"/>
          <p:cNvSpPr>
            <a:spLocks noChangeArrowheads="1"/>
          </p:cNvSpPr>
          <p:nvPr/>
        </p:nvSpPr>
        <p:spPr bwMode="auto">
          <a:xfrm>
            <a:off x="924658" y="5663158"/>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4" name="AutoShape 1243"/>
          <p:cNvSpPr>
            <a:spLocks noChangeArrowheads="1"/>
          </p:cNvSpPr>
          <p:nvPr/>
        </p:nvSpPr>
        <p:spPr bwMode="auto">
          <a:xfrm>
            <a:off x="924658" y="5108591"/>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cxnSp>
        <p:nvCxnSpPr>
          <p:cNvPr id="455" name="Gerade Verbindung 454"/>
          <p:cNvCxnSpPr>
            <a:stCxn id="278" idx="1"/>
          </p:cNvCxnSpPr>
          <p:nvPr/>
        </p:nvCxnSpPr>
        <p:spPr>
          <a:xfrm>
            <a:off x="1471001" y="4847052"/>
            <a:ext cx="21321" cy="1768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57" name="AutoShape 863"/>
          <p:cNvSpPr>
            <a:spLocks noChangeArrowheads="1"/>
          </p:cNvSpPr>
          <p:nvPr/>
        </p:nvSpPr>
        <p:spPr bwMode="auto">
          <a:xfrm rot="16200000">
            <a:off x="3899326" y="3678650"/>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8" name="AutoShape 865"/>
          <p:cNvSpPr>
            <a:spLocks noChangeArrowheads="1"/>
          </p:cNvSpPr>
          <p:nvPr/>
        </p:nvSpPr>
        <p:spPr bwMode="auto">
          <a:xfrm rot="16200000">
            <a:off x="4300434" y="3677592"/>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9" name="AutoShape 867"/>
          <p:cNvSpPr>
            <a:spLocks noChangeArrowheads="1"/>
          </p:cNvSpPr>
          <p:nvPr/>
        </p:nvSpPr>
        <p:spPr bwMode="auto">
          <a:xfrm rot="16200000">
            <a:off x="4699426" y="3678650"/>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0" name="AutoShape 909"/>
          <p:cNvSpPr>
            <a:spLocks/>
          </p:cNvSpPr>
          <p:nvPr/>
        </p:nvSpPr>
        <p:spPr bwMode="auto">
          <a:xfrm rot="5400000">
            <a:off x="4263392" y="4243801"/>
            <a:ext cx="133351" cy="1073149"/>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1" name="Rectangle 936"/>
          <p:cNvSpPr>
            <a:spLocks noChangeArrowheads="1"/>
          </p:cNvSpPr>
          <p:nvPr/>
        </p:nvSpPr>
        <p:spPr bwMode="auto">
          <a:xfrm>
            <a:off x="3804075" y="3807766"/>
            <a:ext cx="1066800"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462" name="AutoShape 1056"/>
          <p:cNvCxnSpPr>
            <a:cxnSpLocks noChangeShapeType="1"/>
            <a:endCxn id="471" idx="0"/>
          </p:cNvCxnSpPr>
          <p:nvPr/>
        </p:nvCxnSpPr>
        <p:spPr bwMode="auto">
          <a:xfrm flipH="1">
            <a:off x="3410375" y="1638184"/>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3" name="AutoShape 1057"/>
          <p:cNvCxnSpPr>
            <a:cxnSpLocks noChangeShapeType="1"/>
            <a:endCxn id="472" idx="0"/>
          </p:cNvCxnSpPr>
          <p:nvPr/>
        </p:nvCxnSpPr>
        <p:spPr bwMode="auto">
          <a:xfrm flipH="1">
            <a:off x="3821008" y="1633951"/>
            <a:ext cx="86784"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4" name="AutoShape 1058"/>
          <p:cNvCxnSpPr>
            <a:cxnSpLocks noChangeShapeType="1"/>
            <a:endCxn id="473" idx="0"/>
          </p:cNvCxnSpPr>
          <p:nvPr/>
        </p:nvCxnSpPr>
        <p:spPr bwMode="auto">
          <a:xfrm flipH="1">
            <a:off x="4227409" y="1633951"/>
            <a:ext cx="88900"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5" name="AutoShape 1059"/>
          <p:cNvCxnSpPr>
            <a:cxnSpLocks noChangeShapeType="1"/>
            <a:endCxn id="474" idx="0"/>
          </p:cNvCxnSpPr>
          <p:nvPr/>
        </p:nvCxnSpPr>
        <p:spPr bwMode="auto">
          <a:xfrm flipH="1">
            <a:off x="4659209" y="1633950"/>
            <a:ext cx="65617" cy="7620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6" name="AutoShape 1060"/>
          <p:cNvCxnSpPr>
            <a:cxnSpLocks noChangeShapeType="1"/>
            <a:endCxn id="475" idx="0"/>
          </p:cNvCxnSpPr>
          <p:nvPr/>
        </p:nvCxnSpPr>
        <p:spPr bwMode="auto">
          <a:xfrm flipH="1">
            <a:off x="5078309" y="1638184"/>
            <a:ext cx="52917"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7" name="AutoShape 1061"/>
          <p:cNvCxnSpPr>
            <a:cxnSpLocks noChangeShapeType="1"/>
          </p:cNvCxnSpPr>
          <p:nvPr/>
        </p:nvCxnSpPr>
        <p:spPr bwMode="auto">
          <a:xfrm flipH="1">
            <a:off x="5505875" y="1633951"/>
            <a:ext cx="27517" cy="7662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8" name="AutoShape 1078"/>
          <p:cNvCxnSpPr>
            <a:cxnSpLocks noChangeShapeType="1"/>
            <a:endCxn id="457" idx="3"/>
          </p:cNvCxnSpPr>
          <p:nvPr/>
        </p:nvCxnSpPr>
        <p:spPr bwMode="auto">
          <a:xfrm>
            <a:off x="3249508" y="1399000"/>
            <a:ext cx="696384" cy="22606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9" name="AutoShape 1080"/>
          <p:cNvCxnSpPr>
            <a:cxnSpLocks noChangeShapeType="1"/>
            <a:endCxn id="458" idx="3"/>
          </p:cNvCxnSpPr>
          <p:nvPr/>
        </p:nvCxnSpPr>
        <p:spPr bwMode="auto">
          <a:xfrm>
            <a:off x="3655909" y="1399000"/>
            <a:ext cx="690033" cy="226271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0" name="AutoShape 1081"/>
          <p:cNvCxnSpPr>
            <a:cxnSpLocks noChangeShapeType="1"/>
            <a:endCxn id="459" idx="3"/>
          </p:cNvCxnSpPr>
          <p:nvPr/>
        </p:nvCxnSpPr>
        <p:spPr bwMode="auto">
          <a:xfrm flipH="1">
            <a:off x="4745993" y="1593733"/>
            <a:ext cx="129116" cy="20658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1" name="Rectangle 1173"/>
          <p:cNvSpPr>
            <a:spLocks noChangeArrowheads="1"/>
          </p:cNvSpPr>
          <p:nvPr/>
        </p:nvSpPr>
        <p:spPr bwMode="auto">
          <a:xfrm>
            <a:off x="3338409" y="2391717"/>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2" name="Rectangle 1175"/>
          <p:cNvSpPr>
            <a:spLocks noChangeArrowheads="1"/>
          </p:cNvSpPr>
          <p:nvPr/>
        </p:nvSpPr>
        <p:spPr bwMode="auto">
          <a:xfrm>
            <a:off x="3749043" y="2391717"/>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3" name="Rectangle 1177"/>
          <p:cNvSpPr>
            <a:spLocks noChangeArrowheads="1"/>
          </p:cNvSpPr>
          <p:nvPr/>
        </p:nvSpPr>
        <p:spPr bwMode="auto">
          <a:xfrm>
            <a:off x="4155443" y="2391717"/>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4" name="Rectangle 1179"/>
          <p:cNvSpPr>
            <a:spLocks noChangeArrowheads="1"/>
          </p:cNvSpPr>
          <p:nvPr/>
        </p:nvSpPr>
        <p:spPr bwMode="auto">
          <a:xfrm>
            <a:off x="4587243" y="2395951"/>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5" name="Rectangle 1181"/>
          <p:cNvSpPr>
            <a:spLocks noChangeArrowheads="1"/>
          </p:cNvSpPr>
          <p:nvPr/>
        </p:nvSpPr>
        <p:spPr bwMode="auto">
          <a:xfrm>
            <a:off x="5006343" y="2395951"/>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6" name="Rectangle 1183"/>
          <p:cNvSpPr>
            <a:spLocks noChangeArrowheads="1"/>
          </p:cNvSpPr>
          <p:nvPr/>
        </p:nvSpPr>
        <p:spPr bwMode="auto">
          <a:xfrm>
            <a:off x="5433909" y="2400184"/>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6" name="Text Box 911"/>
          <p:cNvSpPr txBox="1">
            <a:spLocks noChangeArrowheads="1"/>
          </p:cNvSpPr>
          <p:nvPr/>
        </p:nvSpPr>
        <p:spPr bwMode="auto">
          <a:xfrm>
            <a:off x="3602335" y="3902418"/>
            <a:ext cx="1516352" cy="535531"/>
          </a:xfrm>
          <a:prstGeom prst="rect">
            <a:avLst/>
          </a:prstGeom>
          <a:noFill/>
          <a:ln w="19050">
            <a:noFill/>
            <a:miter lim="800000"/>
            <a:headEnd/>
            <a:tailEnd/>
          </a:ln>
          <a:effectLst/>
        </p:spPr>
        <p:txBody>
          <a:bodyPr wrap="square">
            <a:spAutoFit/>
          </a:bodyPr>
          <a:lstStyle/>
          <a:p>
            <a:pPr algn="ctr" defTabSz="1219170">
              <a:lnSpc>
                <a:spcPct val="80000"/>
              </a:lnSpc>
              <a:spcBef>
                <a:spcPct val="50000"/>
              </a:spcBef>
            </a:pPr>
            <a:r>
              <a:rPr lang="de-DE" altLang="en-US" dirty="0" err="1">
                <a:solidFill>
                  <a:srgbClr val="0000FF"/>
                </a:solidFill>
                <a:latin typeface="Arial"/>
              </a:rPr>
              <a:t>Recom</a:t>
            </a:r>
            <a:r>
              <a:rPr lang="de-DE" altLang="en-US" dirty="0">
                <a:solidFill>
                  <a:srgbClr val="0000FF"/>
                </a:solidFill>
                <a:latin typeface="Arial"/>
              </a:rPr>
              <a:t>-</a:t>
            </a:r>
            <a:br>
              <a:rPr lang="de-DE" altLang="en-US" dirty="0">
                <a:solidFill>
                  <a:srgbClr val="0000FF"/>
                </a:solidFill>
                <a:latin typeface="Arial"/>
              </a:rPr>
            </a:br>
            <a:r>
              <a:rPr lang="de-DE" altLang="en-US" dirty="0" err="1">
                <a:solidFill>
                  <a:srgbClr val="0000FF"/>
                </a:solidFill>
                <a:latin typeface="Arial"/>
              </a:rPr>
              <a:t>bine</a:t>
            </a:r>
            <a:endParaRPr lang="de-DE" altLang="en-US" b="1" dirty="0">
              <a:solidFill>
                <a:srgbClr val="0000FF"/>
              </a:solidFill>
              <a:latin typeface="Arial Narrow" pitchFamily="34" charset="0"/>
            </a:endParaRPr>
          </a:p>
        </p:txBody>
      </p:sp>
      <p:cxnSp>
        <p:nvCxnSpPr>
          <p:cNvPr id="637" name="Gerade Verbindung 636"/>
          <p:cNvCxnSpPr>
            <a:stCxn id="460" idx="1"/>
          </p:cNvCxnSpPr>
          <p:nvPr/>
        </p:nvCxnSpPr>
        <p:spPr>
          <a:xfrm>
            <a:off x="4318241" y="4847052"/>
            <a:ext cx="21321" cy="1768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49" name="Gruppieren 948"/>
          <p:cNvGrpSpPr/>
          <p:nvPr/>
        </p:nvGrpSpPr>
        <p:grpSpPr>
          <a:xfrm>
            <a:off x="3110602" y="874630"/>
            <a:ext cx="2540000" cy="872067"/>
            <a:chOff x="2421320" y="765550"/>
            <a:chExt cx="1905000" cy="654050"/>
          </a:xfrm>
        </p:grpSpPr>
        <p:sp>
          <p:nvSpPr>
            <p:cNvPr id="718" name="Rectangle 1186"/>
            <p:cNvSpPr>
              <a:spLocks noChangeArrowheads="1"/>
            </p:cNvSpPr>
            <p:nvPr/>
          </p:nvSpPr>
          <p:spPr bwMode="auto">
            <a:xfrm>
              <a:off x="2421320" y="765550"/>
              <a:ext cx="1905000" cy="6540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743" name="AutoShape 1211"/>
            <p:cNvCxnSpPr>
              <a:cxnSpLocks noChangeShapeType="1"/>
            </p:cNvCxnSpPr>
            <p:nvPr/>
          </p:nvCxnSpPr>
          <p:spPr bwMode="auto">
            <a:xfrm flipH="1">
              <a:off x="2568958" y="906837"/>
              <a:ext cx="69850" cy="2508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4" name="AutoShape 1212"/>
            <p:cNvCxnSpPr>
              <a:cxnSpLocks noChangeShapeType="1"/>
            </p:cNvCxnSpPr>
            <p:nvPr/>
          </p:nvCxnSpPr>
          <p:spPr bwMode="auto">
            <a:xfrm flipH="1">
              <a:off x="2568958" y="1041775"/>
              <a:ext cx="71437" cy="1158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5" name="AutoShape 1213"/>
            <p:cNvCxnSpPr>
              <a:cxnSpLocks noChangeShapeType="1"/>
            </p:cNvCxnSpPr>
            <p:nvPr/>
          </p:nvCxnSpPr>
          <p:spPr bwMode="auto">
            <a:xfrm flipH="1" flipV="1">
              <a:off x="2568958" y="1157662"/>
              <a:ext cx="73025" cy="222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6" name="AutoShape 1214"/>
            <p:cNvCxnSpPr>
              <a:cxnSpLocks noChangeShapeType="1"/>
            </p:cNvCxnSpPr>
            <p:nvPr/>
          </p:nvCxnSpPr>
          <p:spPr bwMode="auto">
            <a:xfrm flipH="1" flipV="1">
              <a:off x="2568958" y="1157662"/>
              <a:ext cx="69850" cy="16510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7" name="AutoShape 1215"/>
            <p:cNvCxnSpPr>
              <a:cxnSpLocks noChangeShapeType="1"/>
            </p:cNvCxnSpPr>
            <p:nvPr/>
          </p:nvCxnSpPr>
          <p:spPr bwMode="auto">
            <a:xfrm flipH="1">
              <a:off x="2873758" y="902075"/>
              <a:ext cx="71437" cy="2555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8" name="AutoShape 1216"/>
            <p:cNvCxnSpPr>
              <a:cxnSpLocks noChangeShapeType="1"/>
            </p:cNvCxnSpPr>
            <p:nvPr/>
          </p:nvCxnSpPr>
          <p:spPr bwMode="auto">
            <a:xfrm flipH="1">
              <a:off x="2873758" y="1037012"/>
              <a:ext cx="73025" cy="12065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9" name="AutoShape 1217"/>
            <p:cNvCxnSpPr>
              <a:cxnSpLocks noChangeShapeType="1"/>
            </p:cNvCxnSpPr>
            <p:nvPr/>
          </p:nvCxnSpPr>
          <p:spPr bwMode="auto">
            <a:xfrm flipH="1" flipV="1">
              <a:off x="2873758" y="1157662"/>
              <a:ext cx="74612" cy="17463"/>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0" name="AutoShape 1218"/>
            <p:cNvCxnSpPr>
              <a:cxnSpLocks noChangeShapeType="1"/>
            </p:cNvCxnSpPr>
            <p:nvPr/>
          </p:nvCxnSpPr>
          <p:spPr bwMode="auto">
            <a:xfrm flipH="1" flipV="1">
              <a:off x="2873758" y="1157662"/>
              <a:ext cx="71437" cy="1603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1" name="AutoShape 1219"/>
            <p:cNvCxnSpPr>
              <a:cxnSpLocks noChangeShapeType="1"/>
            </p:cNvCxnSpPr>
            <p:nvPr/>
          </p:nvCxnSpPr>
          <p:spPr bwMode="auto">
            <a:xfrm flipH="1">
              <a:off x="3181733" y="902075"/>
              <a:ext cx="69850" cy="112712"/>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2" name="AutoShape 1220"/>
            <p:cNvCxnSpPr>
              <a:cxnSpLocks noChangeShapeType="1"/>
            </p:cNvCxnSpPr>
            <p:nvPr/>
          </p:nvCxnSpPr>
          <p:spPr bwMode="auto">
            <a:xfrm flipH="1" flipV="1">
              <a:off x="3181733" y="1014787"/>
              <a:ext cx="71437" cy="222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3" name="AutoShape 1221"/>
            <p:cNvCxnSpPr>
              <a:cxnSpLocks noChangeShapeType="1"/>
            </p:cNvCxnSpPr>
            <p:nvPr/>
          </p:nvCxnSpPr>
          <p:spPr bwMode="auto">
            <a:xfrm flipH="1" flipV="1">
              <a:off x="3181733" y="1014787"/>
              <a:ext cx="73025" cy="1603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4" name="AutoShape 1222"/>
            <p:cNvCxnSpPr>
              <a:cxnSpLocks noChangeShapeType="1"/>
            </p:cNvCxnSpPr>
            <p:nvPr/>
          </p:nvCxnSpPr>
          <p:spPr bwMode="auto">
            <a:xfrm flipH="1" flipV="1">
              <a:off x="3181733" y="1014787"/>
              <a:ext cx="69850" cy="303213"/>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5" name="AutoShape 1223"/>
            <p:cNvCxnSpPr>
              <a:cxnSpLocks noChangeShapeType="1"/>
            </p:cNvCxnSpPr>
            <p:nvPr/>
          </p:nvCxnSpPr>
          <p:spPr bwMode="auto">
            <a:xfrm flipH="1" flipV="1">
              <a:off x="3484945" y="867150"/>
              <a:ext cx="69850" cy="396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6" name="AutoShape 1224"/>
            <p:cNvCxnSpPr>
              <a:cxnSpLocks noChangeShapeType="1"/>
            </p:cNvCxnSpPr>
            <p:nvPr/>
          </p:nvCxnSpPr>
          <p:spPr bwMode="auto">
            <a:xfrm flipH="1" flipV="1">
              <a:off x="3484945" y="867150"/>
              <a:ext cx="71438" cy="1746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7" name="AutoShape 1225"/>
            <p:cNvCxnSpPr>
              <a:cxnSpLocks noChangeShapeType="1"/>
            </p:cNvCxnSpPr>
            <p:nvPr/>
          </p:nvCxnSpPr>
          <p:spPr bwMode="auto">
            <a:xfrm flipH="1" flipV="1">
              <a:off x="3484945" y="867150"/>
              <a:ext cx="73025" cy="31273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8" name="AutoShape 1226"/>
            <p:cNvCxnSpPr>
              <a:cxnSpLocks noChangeShapeType="1"/>
            </p:cNvCxnSpPr>
            <p:nvPr/>
          </p:nvCxnSpPr>
          <p:spPr bwMode="auto">
            <a:xfrm flipH="1" flipV="1">
              <a:off x="3484945" y="867150"/>
              <a:ext cx="69850" cy="455612"/>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9" name="AutoShape 1227"/>
            <p:cNvCxnSpPr>
              <a:cxnSpLocks noChangeShapeType="1"/>
            </p:cNvCxnSpPr>
            <p:nvPr/>
          </p:nvCxnSpPr>
          <p:spPr bwMode="auto">
            <a:xfrm flipH="1" flipV="1">
              <a:off x="3788158" y="1303712"/>
              <a:ext cx="71437" cy="206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0" name="AutoShape 1228"/>
            <p:cNvCxnSpPr>
              <a:cxnSpLocks noChangeShapeType="1"/>
            </p:cNvCxnSpPr>
            <p:nvPr/>
          </p:nvCxnSpPr>
          <p:spPr bwMode="auto">
            <a:xfrm flipH="1">
              <a:off x="3788158" y="1181475"/>
              <a:ext cx="74612" cy="12223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1" name="AutoShape 1229"/>
            <p:cNvCxnSpPr>
              <a:cxnSpLocks noChangeShapeType="1"/>
            </p:cNvCxnSpPr>
            <p:nvPr/>
          </p:nvCxnSpPr>
          <p:spPr bwMode="auto">
            <a:xfrm flipH="1">
              <a:off x="3788158" y="1043362"/>
              <a:ext cx="73025" cy="26035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2" name="AutoShape 1230"/>
            <p:cNvCxnSpPr>
              <a:cxnSpLocks noChangeShapeType="1"/>
            </p:cNvCxnSpPr>
            <p:nvPr/>
          </p:nvCxnSpPr>
          <p:spPr bwMode="auto">
            <a:xfrm flipH="1">
              <a:off x="3788158" y="908425"/>
              <a:ext cx="71437" cy="3952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3" name="AutoShape 1231"/>
            <p:cNvCxnSpPr>
              <a:cxnSpLocks noChangeShapeType="1"/>
            </p:cNvCxnSpPr>
            <p:nvPr/>
          </p:nvCxnSpPr>
          <p:spPr bwMode="auto">
            <a:xfrm flipH="1" flipV="1">
              <a:off x="4094545" y="1305300"/>
              <a:ext cx="66675" cy="142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4" name="AutoShape 1232"/>
            <p:cNvCxnSpPr>
              <a:cxnSpLocks noChangeShapeType="1"/>
            </p:cNvCxnSpPr>
            <p:nvPr/>
          </p:nvCxnSpPr>
          <p:spPr bwMode="auto">
            <a:xfrm flipH="1">
              <a:off x="4094545" y="1176712"/>
              <a:ext cx="69850" cy="12858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5" name="AutoShape 1233"/>
            <p:cNvCxnSpPr>
              <a:cxnSpLocks noChangeShapeType="1"/>
            </p:cNvCxnSpPr>
            <p:nvPr/>
          </p:nvCxnSpPr>
          <p:spPr bwMode="auto">
            <a:xfrm flipH="1">
              <a:off x="4094545" y="1038600"/>
              <a:ext cx="68263" cy="26670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6" name="AutoShape 1234"/>
            <p:cNvCxnSpPr>
              <a:cxnSpLocks noChangeShapeType="1"/>
            </p:cNvCxnSpPr>
            <p:nvPr/>
          </p:nvCxnSpPr>
          <p:spPr bwMode="auto">
            <a:xfrm flipH="1">
              <a:off x="4094545" y="903662"/>
              <a:ext cx="66675" cy="4016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811" name="Gruppieren 810"/>
            <p:cNvGrpSpPr/>
            <p:nvPr/>
          </p:nvGrpSpPr>
          <p:grpSpPr>
            <a:xfrm>
              <a:off x="2636500" y="843525"/>
              <a:ext cx="98045" cy="501650"/>
              <a:chOff x="5165245" y="1421188"/>
              <a:chExt cx="98045" cy="501650"/>
            </a:xfrm>
          </p:grpSpPr>
          <p:sp>
            <p:nvSpPr>
              <p:cNvPr id="801"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rgbClr val="FF0000"/>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797"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rgbClr val="FF0000"/>
                </a:solidFill>
                <a:miter lim="800000"/>
                <a:headEnd/>
                <a:tailEnd/>
              </a:ln>
              <a:effectLst/>
            </p:spPr>
            <p:txBody>
              <a:bodyPr wrap="none" anchor="ctr"/>
              <a:lstStyle/>
              <a:p>
                <a:pPr defTabSz="1219170"/>
                <a:endParaRPr lang="en-GB">
                  <a:solidFill>
                    <a:prstClr val="black"/>
                  </a:solidFill>
                  <a:latin typeface="Arial"/>
                </a:endParaRPr>
              </a:p>
            </p:txBody>
          </p:sp>
          <p:sp>
            <p:nvSpPr>
              <p:cNvPr id="798"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rgbClr val="FF0000"/>
                </a:solidFill>
                <a:miter lim="800000"/>
                <a:headEnd/>
                <a:tailEnd/>
              </a:ln>
              <a:effectLst/>
            </p:spPr>
            <p:txBody>
              <a:bodyPr wrap="none" anchor="ctr"/>
              <a:lstStyle/>
              <a:p>
                <a:pPr defTabSz="1219170"/>
                <a:endParaRPr lang="en-GB">
                  <a:solidFill>
                    <a:prstClr val="black"/>
                  </a:solidFill>
                  <a:latin typeface="Arial"/>
                </a:endParaRPr>
              </a:p>
            </p:txBody>
          </p:sp>
          <p:sp>
            <p:nvSpPr>
              <p:cNvPr id="799"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rgbClr val="FF0000"/>
                </a:solidFill>
                <a:miter lim="800000"/>
                <a:headEnd/>
                <a:tailEnd/>
              </a:ln>
              <a:effectLst/>
            </p:spPr>
            <p:txBody>
              <a:bodyPr wrap="none" anchor="ctr"/>
              <a:lstStyle/>
              <a:p>
                <a:pPr defTabSz="1219170"/>
                <a:endParaRPr lang="en-GB">
                  <a:solidFill>
                    <a:prstClr val="black"/>
                  </a:solidFill>
                  <a:latin typeface="Arial"/>
                </a:endParaRPr>
              </a:p>
            </p:txBody>
          </p:sp>
          <p:sp>
            <p:nvSpPr>
              <p:cNvPr id="800"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rgbClr val="FF0000"/>
                </a:solidFill>
                <a:miter lim="800000"/>
                <a:headEnd/>
                <a:tailEnd/>
              </a:ln>
              <a:effectLst/>
            </p:spPr>
            <p:txBody>
              <a:bodyPr wrap="none" anchor="ctr"/>
              <a:lstStyle/>
              <a:p>
                <a:pPr defTabSz="1219170"/>
                <a:endParaRPr lang="en-GB">
                  <a:solidFill>
                    <a:prstClr val="black"/>
                  </a:solidFill>
                  <a:latin typeface="Arial"/>
                </a:endParaRPr>
              </a:p>
            </p:txBody>
          </p:sp>
        </p:grpSp>
        <p:sp>
          <p:nvSpPr>
            <p:cNvPr id="807" name="AutoShape 1238"/>
            <p:cNvSpPr>
              <a:spLocks noChangeArrowheads="1"/>
            </p:cNvSpPr>
            <p:nvPr/>
          </p:nvSpPr>
          <p:spPr bwMode="auto">
            <a:xfrm>
              <a:off x="2484467" y="978463"/>
              <a:ext cx="73025" cy="73025"/>
            </a:xfrm>
            <a:prstGeom prst="triangle">
              <a:avLst>
                <a:gd name="adj" fmla="val 50000"/>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08" name="AutoShape 1239"/>
            <p:cNvSpPr>
              <a:spLocks noChangeArrowheads="1"/>
            </p:cNvSpPr>
            <p:nvPr/>
          </p:nvSpPr>
          <p:spPr bwMode="auto">
            <a:xfrm>
              <a:off x="2486055" y="1116575"/>
              <a:ext cx="73025" cy="73025"/>
            </a:xfrm>
            <a:prstGeom prst="triangle">
              <a:avLst>
                <a:gd name="adj" fmla="val 50000"/>
              </a:avLst>
            </a:prstGeom>
            <a:solidFill>
              <a:srgbClr val="0000FF"/>
            </a:solidFill>
            <a:ln w="9525" algn="ctr">
              <a:solidFill>
                <a:srgbClr val="0000FF"/>
              </a:solidFill>
              <a:miter lim="800000"/>
              <a:headEnd/>
              <a:tailEnd/>
            </a:ln>
            <a:effectLst/>
          </p:spPr>
          <p:txBody>
            <a:bodyPr wrap="none" anchor="ctr"/>
            <a:lstStyle/>
            <a:p>
              <a:pPr defTabSz="1219170"/>
              <a:endParaRPr lang="en-GB">
                <a:solidFill>
                  <a:prstClr val="black"/>
                </a:solidFill>
                <a:latin typeface="Arial"/>
              </a:endParaRPr>
            </a:p>
          </p:txBody>
        </p:sp>
        <p:sp>
          <p:nvSpPr>
            <p:cNvPr id="809" name="AutoShape 1240"/>
            <p:cNvSpPr>
              <a:spLocks noChangeArrowheads="1"/>
            </p:cNvSpPr>
            <p:nvPr/>
          </p:nvSpPr>
          <p:spPr bwMode="auto">
            <a:xfrm>
              <a:off x="2482880" y="1259450"/>
              <a:ext cx="73025" cy="73025"/>
            </a:xfrm>
            <a:prstGeom prst="triangle">
              <a:avLst>
                <a:gd name="adj" fmla="val 50000"/>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10" name="AutoShape 1237"/>
            <p:cNvSpPr>
              <a:spLocks noChangeArrowheads="1"/>
            </p:cNvSpPr>
            <p:nvPr/>
          </p:nvSpPr>
          <p:spPr bwMode="auto">
            <a:xfrm>
              <a:off x="2482880" y="843525"/>
              <a:ext cx="73025" cy="73025"/>
            </a:xfrm>
            <a:prstGeom prst="triangle">
              <a:avLst>
                <a:gd name="adj" fmla="val 50000"/>
              </a:avLst>
            </a:prstGeom>
            <a:solidFill>
              <a:srgbClr val="FFFFFF"/>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nvGrpSpPr>
            <p:cNvPr id="812" name="Gruppieren 811"/>
            <p:cNvGrpSpPr/>
            <p:nvPr/>
          </p:nvGrpSpPr>
          <p:grpSpPr>
            <a:xfrm>
              <a:off x="2943740" y="843525"/>
              <a:ext cx="98045" cy="501650"/>
              <a:chOff x="5165245" y="1421188"/>
              <a:chExt cx="98045" cy="501650"/>
            </a:xfrm>
          </p:grpSpPr>
          <p:sp>
            <p:nvSpPr>
              <p:cNvPr id="813"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814"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15"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16"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17"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18" name="Gruppieren 817"/>
            <p:cNvGrpSpPr/>
            <p:nvPr/>
          </p:nvGrpSpPr>
          <p:grpSpPr>
            <a:xfrm>
              <a:off x="3250980" y="843525"/>
              <a:ext cx="98045" cy="501650"/>
              <a:chOff x="5165245" y="1421188"/>
              <a:chExt cx="98045" cy="501650"/>
            </a:xfrm>
          </p:grpSpPr>
          <p:sp>
            <p:nvSpPr>
              <p:cNvPr id="819"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820"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21"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22"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23"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24" name="Gruppieren 823"/>
            <p:cNvGrpSpPr/>
            <p:nvPr/>
          </p:nvGrpSpPr>
          <p:grpSpPr>
            <a:xfrm>
              <a:off x="3536985" y="843525"/>
              <a:ext cx="98045" cy="501650"/>
              <a:chOff x="5165245" y="1421188"/>
              <a:chExt cx="98045" cy="501650"/>
            </a:xfrm>
          </p:grpSpPr>
          <p:sp>
            <p:nvSpPr>
              <p:cNvPr id="825"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826"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27"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28"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29"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30" name="Gruppieren 829"/>
            <p:cNvGrpSpPr/>
            <p:nvPr/>
          </p:nvGrpSpPr>
          <p:grpSpPr>
            <a:xfrm>
              <a:off x="3844225" y="843525"/>
              <a:ext cx="98045" cy="501650"/>
              <a:chOff x="5165245" y="1421188"/>
              <a:chExt cx="98045" cy="501650"/>
            </a:xfrm>
          </p:grpSpPr>
          <p:sp>
            <p:nvSpPr>
              <p:cNvPr id="831"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832"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33"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34"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35"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36" name="Gruppieren 835"/>
            <p:cNvGrpSpPr/>
            <p:nvPr/>
          </p:nvGrpSpPr>
          <p:grpSpPr>
            <a:xfrm>
              <a:off x="4151465" y="843525"/>
              <a:ext cx="98045" cy="501650"/>
              <a:chOff x="5165245" y="1421188"/>
              <a:chExt cx="98045" cy="501650"/>
            </a:xfrm>
          </p:grpSpPr>
          <p:sp>
            <p:nvSpPr>
              <p:cNvPr id="837"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838"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39"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40"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41"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sp>
          <p:nvSpPr>
            <p:cNvPr id="842" name="AutoShape 1238"/>
            <p:cNvSpPr>
              <a:spLocks noChangeArrowheads="1"/>
            </p:cNvSpPr>
            <p:nvPr/>
          </p:nvSpPr>
          <p:spPr bwMode="auto">
            <a:xfrm>
              <a:off x="279170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43" name="AutoShape 1239"/>
            <p:cNvSpPr>
              <a:spLocks noChangeArrowheads="1"/>
            </p:cNvSpPr>
            <p:nvPr/>
          </p:nvSpPr>
          <p:spPr bwMode="auto">
            <a:xfrm>
              <a:off x="2793295" y="1116575"/>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44" name="AutoShape 1240"/>
            <p:cNvSpPr>
              <a:spLocks noChangeArrowheads="1"/>
            </p:cNvSpPr>
            <p:nvPr/>
          </p:nvSpPr>
          <p:spPr bwMode="auto">
            <a:xfrm>
              <a:off x="279012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45" name="AutoShape 1237"/>
            <p:cNvSpPr>
              <a:spLocks noChangeArrowheads="1"/>
            </p:cNvSpPr>
            <p:nvPr/>
          </p:nvSpPr>
          <p:spPr bwMode="auto">
            <a:xfrm>
              <a:off x="279012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46" name="AutoShape 1238"/>
            <p:cNvSpPr>
              <a:spLocks noChangeArrowheads="1"/>
            </p:cNvSpPr>
            <p:nvPr/>
          </p:nvSpPr>
          <p:spPr bwMode="auto">
            <a:xfrm>
              <a:off x="3099557" y="988778"/>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47" name="AutoShape 1239"/>
            <p:cNvSpPr>
              <a:spLocks noChangeArrowheads="1"/>
            </p:cNvSpPr>
            <p:nvPr/>
          </p:nvSpPr>
          <p:spPr bwMode="auto">
            <a:xfrm>
              <a:off x="3101145" y="1126890"/>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48" name="AutoShape 1240"/>
            <p:cNvSpPr>
              <a:spLocks noChangeArrowheads="1"/>
            </p:cNvSpPr>
            <p:nvPr/>
          </p:nvSpPr>
          <p:spPr bwMode="auto">
            <a:xfrm>
              <a:off x="3097970" y="1269765"/>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49" name="AutoShape 1237"/>
            <p:cNvSpPr>
              <a:spLocks noChangeArrowheads="1"/>
            </p:cNvSpPr>
            <p:nvPr/>
          </p:nvSpPr>
          <p:spPr bwMode="auto">
            <a:xfrm>
              <a:off x="3097970" y="853840"/>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50" name="AutoShape 1238"/>
            <p:cNvSpPr>
              <a:spLocks noChangeArrowheads="1"/>
            </p:cNvSpPr>
            <p:nvPr/>
          </p:nvSpPr>
          <p:spPr bwMode="auto">
            <a:xfrm>
              <a:off x="340679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51" name="AutoShape 1239"/>
            <p:cNvSpPr>
              <a:spLocks noChangeArrowheads="1"/>
            </p:cNvSpPr>
            <p:nvPr/>
          </p:nvSpPr>
          <p:spPr bwMode="auto">
            <a:xfrm>
              <a:off x="3408385" y="1116575"/>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52" name="AutoShape 1240"/>
            <p:cNvSpPr>
              <a:spLocks noChangeArrowheads="1"/>
            </p:cNvSpPr>
            <p:nvPr/>
          </p:nvSpPr>
          <p:spPr bwMode="auto">
            <a:xfrm>
              <a:off x="340521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53" name="AutoShape 1237"/>
            <p:cNvSpPr>
              <a:spLocks noChangeArrowheads="1"/>
            </p:cNvSpPr>
            <p:nvPr/>
          </p:nvSpPr>
          <p:spPr bwMode="auto">
            <a:xfrm>
              <a:off x="340521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54" name="AutoShape 1238"/>
            <p:cNvSpPr>
              <a:spLocks noChangeArrowheads="1"/>
            </p:cNvSpPr>
            <p:nvPr/>
          </p:nvSpPr>
          <p:spPr bwMode="auto">
            <a:xfrm>
              <a:off x="371403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55" name="AutoShape 1239"/>
            <p:cNvSpPr>
              <a:spLocks noChangeArrowheads="1"/>
            </p:cNvSpPr>
            <p:nvPr/>
          </p:nvSpPr>
          <p:spPr bwMode="auto">
            <a:xfrm>
              <a:off x="3715625" y="1116575"/>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56" name="AutoShape 1240"/>
            <p:cNvSpPr>
              <a:spLocks noChangeArrowheads="1"/>
            </p:cNvSpPr>
            <p:nvPr/>
          </p:nvSpPr>
          <p:spPr bwMode="auto">
            <a:xfrm>
              <a:off x="3712450" y="1259450"/>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57" name="AutoShape 1237"/>
            <p:cNvSpPr>
              <a:spLocks noChangeArrowheads="1"/>
            </p:cNvSpPr>
            <p:nvPr/>
          </p:nvSpPr>
          <p:spPr bwMode="auto">
            <a:xfrm>
              <a:off x="371245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58" name="AutoShape 1238"/>
            <p:cNvSpPr>
              <a:spLocks noChangeArrowheads="1"/>
            </p:cNvSpPr>
            <p:nvPr/>
          </p:nvSpPr>
          <p:spPr bwMode="auto">
            <a:xfrm>
              <a:off x="4021277" y="988778"/>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59" name="AutoShape 1239"/>
            <p:cNvSpPr>
              <a:spLocks noChangeArrowheads="1"/>
            </p:cNvSpPr>
            <p:nvPr/>
          </p:nvSpPr>
          <p:spPr bwMode="auto">
            <a:xfrm>
              <a:off x="4022865" y="1126890"/>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60" name="AutoShape 1240"/>
            <p:cNvSpPr>
              <a:spLocks noChangeArrowheads="1"/>
            </p:cNvSpPr>
            <p:nvPr/>
          </p:nvSpPr>
          <p:spPr bwMode="auto">
            <a:xfrm>
              <a:off x="4019690" y="1269765"/>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61" name="AutoShape 1237"/>
            <p:cNvSpPr>
              <a:spLocks noChangeArrowheads="1"/>
            </p:cNvSpPr>
            <p:nvPr/>
          </p:nvSpPr>
          <p:spPr bwMode="auto">
            <a:xfrm>
              <a:off x="4019690" y="853840"/>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grpSp>
        <p:nvGrpSpPr>
          <p:cNvPr id="863" name="Gruppieren 862"/>
          <p:cNvGrpSpPr/>
          <p:nvPr/>
        </p:nvGrpSpPr>
        <p:grpSpPr>
          <a:xfrm>
            <a:off x="3182142" y="5022370"/>
            <a:ext cx="2540000" cy="872067"/>
            <a:chOff x="4817680" y="765550"/>
            <a:chExt cx="1905000" cy="654050"/>
          </a:xfrm>
        </p:grpSpPr>
        <p:sp>
          <p:nvSpPr>
            <p:cNvPr id="864" name="Rectangle 1186"/>
            <p:cNvSpPr>
              <a:spLocks noChangeArrowheads="1"/>
            </p:cNvSpPr>
            <p:nvPr/>
          </p:nvSpPr>
          <p:spPr bwMode="auto">
            <a:xfrm>
              <a:off x="4817680" y="765550"/>
              <a:ext cx="1905000" cy="6540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865" name="AutoShape 1211"/>
            <p:cNvCxnSpPr>
              <a:cxnSpLocks noChangeShapeType="1"/>
            </p:cNvCxnSpPr>
            <p:nvPr/>
          </p:nvCxnSpPr>
          <p:spPr bwMode="auto">
            <a:xfrm flipH="1">
              <a:off x="4965318" y="906837"/>
              <a:ext cx="69850" cy="2508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6" name="AutoShape 1212"/>
            <p:cNvCxnSpPr>
              <a:cxnSpLocks noChangeShapeType="1"/>
            </p:cNvCxnSpPr>
            <p:nvPr/>
          </p:nvCxnSpPr>
          <p:spPr bwMode="auto">
            <a:xfrm flipH="1">
              <a:off x="4965318" y="1041775"/>
              <a:ext cx="71437" cy="1158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7" name="AutoShape 1213"/>
            <p:cNvCxnSpPr>
              <a:cxnSpLocks noChangeShapeType="1"/>
            </p:cNvCxnSpPr>
            <p:nvPr/>
          </p:nvCxnSpPr>
          <p:spPr bwMode="auto">
            <a:xfrm flipH="1" flipV="1">
              <a:off x="4965318" y="1157662"/>
              <a:ext cx="73025" cy="222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8" name="AutoShape 1214"/>
            <p:cNvCxnSpPr>
              <a:cxnSpLocks noChangeShapeType="1"/>
            </p:cNvCxnSpPr>
            <p:nvPr/>
          </p:nvCxnSpPr>
          <p:spPr bwMode="auto">
            <a:xfrm flipH="1" flipV="1">
              <a:off x="4965318" y="1157662"/>
              <a:ext cx="69850" cy="16510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9" name="AutoShape 1215"/>
            <p:cNvCxnSpPr>
              <a:cxnSpLocks noChangeShapeType="1"/>
            </p:cNvCxnSpPr>
            <p:nvPr/>
          </p:nvCxnSpPr>
          <p:spPr bwMode="auto">
            <a:xfrm flipH="1">
              <a:off x="5270118" y="902075"/>
              <a:ext cx="71437" cy="2555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0" name="AutoShape 1216"/>
            <p:cNvCxnSpPr>
              <a:cxnSpLocks noChangeShapeType="1"/>
            </p:cNvCxnSpPr>
            <p:nvPr/>
          </p:nvCxnSpPr>
          <p:spPr bwMode="auto">
            <a:xfrm flipH="1">
              <a:off x="5270118" y="1037012"/>
              <a:ext cx="73025" cy="12065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1" name="AutoShape 1217"/>
            <p:cNvCxnSpPr>
              <a:cxnSpLocks noChangeShapeType="1"/>
            </p:cNvCxnSpPr>
            <p:nvPr/>
          </p:nvCxnSpPr>
          <p:spPr bwMode="auto">
            <a:xfrm flipH="1" flipV="1">
              <a:off x="5270118" y="1157662"/>
              <a:ext cx="74612" cy="17463"/>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2" name="AutoShape 1218"/>
            <p:cNvCxnSpPr>
              <a:cxnSpLocks noChangeShapeType="1"/>
            </p:cNvCxnSpPr>
            <p:nvPr/>
          </p:nvCxnSpPr>
          <p:spPr bwMode="auto">
            <a:xfrm flipH="1" flipV="1">
              <a:off x="5270118" y="1157662"/>
              <a:ext cx="71437" cy="1603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3" name="AutoShape 1219"/>
            <p:cNvCxnSpPr>
              <a:cxnSpLocks noChangeShapeType="1"/>
            </p:cNvCxnSpPr>
            <p:nvPr/>
          </p:nvCxnSpPr>
          <p:spPr bwMode="auto">
            <a:xfrm flipH="1">
              <a:off x="5578093" y="902075"/>
              <a:ext cx="69850" cy="112712"/>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4" name="AutoShape 1220"/>
            <p:cNvCxnSpPr>
              <a:cxnSpLocks noChangeShapeType="1"/>
            </p:cNvCxnSpPr>
            <p:nvPr/>
          </p:nvCxnSpPr>
          <p:spPr bwMode="auto">
            <a:xfrm flipH="1" flipV="1">
              <a:off x="5578093" y="1014787"/>
              <a:ext cx="71437" cy="222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5" name="AutoShape 1221"/>
            <p:cNvCxnSpPr>
              <a:cxnSpLocks noChangeShapeType="1"/>
            </p:cNvCxnSpPr>
            <p:nvPr/>
          </p:nvCxnSpPr>
          <p:spPr bwMode="auto">
            <a:xfrm flipH="1" flipV="1">
              <a:off x="5578093" y="1014787"/>
              <a:ext cx="73025" cy="1603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6" name="AutoShape 1222"/>
            <p:cNvCxnSpPr>
              <a:cxnSpLocks noChangeShapeType="1"/>
            </p:cNvCxnSpPr>
            <p:nvPr/>
          </p:nvCxnSpPr>
          <p:spPr bwMode="auto">
            <a:xfrm flipH="1" flipV="1">
              <a:off x="5578093" y="1014787"/>
              <a:ext cx="69850" cy="303213"/>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7" name="AutoShape 1223"/>
            <p:cNvCxnSpPr>
              <a:cxnSpLocks noChangeShapeType="1"/>
            </p:cNvCxnSpPr>
            <p:nvPr/>
          </p:nvCxnSpPr>
          <p:spPr bwMode="auto">
            <a:xfrm flipH="1" flipV="1">
              <a:off x="5881305" y="867150"/>
              <a:ext cx="69850" cy="396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8" name="AutoShape 1224"/>
            <p:cNvCxnSpPr>
              <a:cxnSpLocks noChangeShapeType="1"/>
            </p:cNvCxnSpPr>
            <p:nvPr/>
          </p:nvCxnSpPr>
          <p:spPr bwMode="auto">
            <a:xfrm flipH="1" flipV="1">
              <a:off x="5881305" y="867150"/>
              <a:ext cx="71438" cy="1746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9" name="AutoShape 1225"/>
            <p:cNvCxnSpPr>
              <a:cxnSpLocks noChangeShapeType="1"/>
            </p:cNvCxnSpPr>
            <p:nvPr/>
          </p:nvCxnSpPr>
          <p:spPr bwMode="auto">
            <a:xfrm flipH="1" flipV="1">
              <a:off x="5881305" y="867150"/>
              <a:ext cx="73025" cy="31273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0" name="AutoShape 1226"/>
            <p:cNvCxnSpPr>
              <a:cxnSpLocks noChangeShapeType="1"/>
            </p:cNvCxnSpPr>
            <p:nvPr/>
          </p:nvCxnSpPr>
          <p:spPr bwMode="auto">
            <a:xfrm flipH="1" flipV="1">
              <a:off x="5881305" y="867150"/>
              <a:ext cx="69850" cy="455612"/>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1" name="AutoShape 1227"/>
            <p:cNvCxnSpPr>
              <a:cxnSpLocks noChangeShapeType="1"/>
            </p:cNvCxnSpPr>
            <p:nvPr/>
          </p:nvCxnSpPr>
          <p:spPr bwMode="auto">
            <a:xfrm flipH="1" flipV="1">
              <a:off x="6184518" y="1303712"/>
              <a:ext cx="71437" cy="206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2" name="AutoShape 1228"/>
            <p:cNvCxnSpPr>
              <a:cxnSpLocks noChangeShapeType="1"/>
            </p:cNvCxnSpPr>
            <p:nvPr/>
          </p:nvCxnSpPr>
          <p:spPr bwMode="auto">
            <a:xfrm flipH="1">
              <a:off x="6184518" y="1181475"/>
              <a:ext cx="74612" cy="12223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3" name="AutoShape 1229"/>
            <p:cNvCxnSpPr>
              <a:cxnSpLocks noChangeShapeType="1"/>
            </p:cNvCxnSpPr>
            <p:nvPr/>
          </p:nvCxnSpPr>
          <p:spPr bwMode="auto">
            <a:xfrm flipH="1">
              <a:off x="6184518" y="1043362"/>
              <a:ext cx="73025" cy="26035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4" name="AutoShape 1230"/>
            <p:cNvCxnSpPr>
              <a:cxnSpLocks noChangeShapeType="1"/>
            </p:cNvCxnSpPr>
            <p:nvPr/>
          </p:nvCxnSpPr>
          <p:spPr bwMode="auto">
            <a:xfrm flipH="1">
              <a:off x="6184518" y="908425"/>
              <a:ext cx="71437" cy="3952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5" name="AutoShape 1231"/>
            <p:cNvCxnSpPr>
              <a:cxnSpLocks noChangeShapeType="1"/>
            </p:cNvCxnSpPr>
            <p:nvPr/>
          </p:nvCxnSpPr>
          <p:spPr bwMode="auto">
            <a:xfrm flipH="1" flipV="1">
              <a:off x="6490905" y="1305300"/>
              <a:ext cx="66675" cy="142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6" name="AutoShape 1232"/>
            <p:cNvCxnSpPr>
              <a:cxnSpLocks noChangeShapeType="1"/>
            </p:cNvCxnSpPr>
            <p:nvPr/>
          </p:nvCxnSpPr>
          <p:spPr bwMode="auto">
            <a:xfrm flipH="1">
              <a:off x="6490905" y="1176712"/>
              <a:ext cx="69850" cy="12858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7" name="AutoShape 1233"/>
            <p:cNvCxnSpPr>
              <a:cxnSpLocks noChangeShapeType="1"/>
            </p:cNvCxnSpPr>
            <p:nvPr/>
          </p:nvCxnSpPr>
          <p:spPr bwMode="auto">
            <a:xfrm flipH="1">
              <a:off x="6490905" y="1038600"/>
              <a:ext cx="68263" cy="26670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8" name="AutoShape 1234"/>
            <p:cNvCxnSpPr>
              <a:cxnSpLocks noChangeShapeType="1"/>
            </p:cNvCxnSpPr>
            <p:nvPr/>
          </p:nvCxnSpPr>
          <p:spPr bwMode="auto">
            <a:xfrm flipH="1">
              <a:off x="6490905" y="903662"/>
              <a:ext cx="66675" cy="4016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889" name="Gruppieren 888"/>
            <p:cNvGrpSpPr/>
            <p:nvPr/>
          </p:nvGrpSpPr>
          <p:grpSpPr>
            <a:xfrm>
              <a:off x="5032860" y="843525"/>
              <a:ext cx="98045" cy="501650"/>
              <a:chOff x="5165245" y="1421188"/>
              <a:chExt cx="98045" cy="501650"/>
            </a:xfrm>
          </p:grpSpPr>
          <p:sp>
            <p:nvSpPr>
              <p:cNvPr id="944"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45"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6"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7"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8"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sp>
          <p:nvSpPr>
            <p:cNvPr id="890" name="AutoShape 1238"/>
            <p:cNvSpPr>
              <a:spLocks noChangeArrowheads="1"/>
            </p:cNvSpPr>
            <p:nvPr/>
          </p:nvSpPr>
          <p:spPr bwMode="auto">
            <a:xfrm>
              <a:off x="488082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91" name="AutoShape 1239"/>
            <p:cNvSpPr>
              <a:spLocks noChangeArrowheads="1"/>
            </p:cNvSpPr>
            <p:nvPr/>
          </p:nvSpPr>
          <p:spPr bwMode="auto">
            <a:xfrm>
              <a:off x="4882415" y="1116575"/>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92" name="AutoShape 1240"/>
            <p:cNvSpPr>
              <a:spLocks noChangeArrowheads="1"/>
            </p:cNvSpPr>
            <p:nvPr/>
          </p:nvSpPr>
          <p:spPr bwMode="auto">
            <a:xfrm>
              <a:off x="487924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93" name="AutoShape 1237"/>
            <p:cNvSpPr>
              <a:spLocks noChangeArrowheads="1"/>
            </p:cNvSpPr>
            <p:nvPr/>
          </p:nvSpPr>
          <p:spPr bwMode="auto">
            <a:xfrm>
              <a:off x="487924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nvGrpSpPr>
            <p:cNvPr id="894" name="Gruppieren 893"/>
            <p:cNvGrpSpPr/>
            <p:nvPr/>
          </p:nvGrpSpPr>
          <p:grpSpPr>
            <a:xfrm>
              <a:off x="5340100" y="843525"/>
              <a:ext cx="98045" cy="501650"/>
              <a:chOff x="5165245" y="1421188"/>
              <a:chExt cx="98045" cy="501650"/>
            </a:xfrm>
          </p:grpSpPr>
          <p:sp>
            <p:nvSpPr>
              <p:cNvPr id="939"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40"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1"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2"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3"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95" name="Gruppieren 894"/>
            <p:cNvGrpSpPr/>
            <p:nvPr/>
          </p:nvGrpSpPr>
          <p:grpSpPr>
            <a:xfrm>
              <a:off x="5647340" y="843525"/>
              <a:ext cx="98045" cy="501650"/>
              <a:chOff x="5165245" y="1421188"/>
              <a:chExt cx="98045" cy="501650"/>
            </a:xfrm>
          </p:grpSpPr>
          <p:sp>
            <p:nvSpPr>
              <p:cNvPr id="934"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35"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6"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7"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8"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96" name="Gruppieren 895"/>
            <p:cNvGrpSpPr/>
            <p:nvPr/>
          </p:nvGrpSpPr>
          <p:grpSpPr>
            <a:xfrm>
              <a:off x="5933345" y="843525"/>
              <a:ext cx="98045" cy="501650"/>
              <a:chOff x="5165245" y="1421188"/>
              <a:chExt cx="98045" cy="501650"/>
            </a:xfrm>
          </p:grpSpPr>
          <p:sp>
            <p:nvSpPr>
              <p:cNvPr id="929"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30"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1"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2"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3"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97" name="Gruppieren 896"/>
            <p:cNvGrpSpPr/>
            <p:nvPr/>
          </p:nvGrpSpPr>
          <p:grpSpPr>
            <a:xfrm>
              <a:off x="6240585" y="843525"/>
              <a:ext cx="98045" cy="501650"/>
              <a:chOff x="5165245" y="1421188"/>
              <a:chExt cx="98045" cy="501650"/>
            </a:xfrm>
          </p:grpSpPr>
          <p:sp>
            <p:nvSpPr>
              <p:cNvPr id="924"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25"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6"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7"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8"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98" name="Gruppieren 897"/>
            <p:cNvGrpSpPr/>
            <p:nvPr/>
          </p:nvGrpSpPr>
          <p:grpSpPr>
            <a:xfrm>
              <a:off x="6547825" y="843525"/>
              <a:ext cx="98045" cy="501650"/>
              <a:chOff x="5165245" y="1421188"/>
              <a:chExt cx="98045" cy="501650"/>
            </a:xfrm>
          </p:grpSpPr>
          <p:sp>
            <p:nvSpPr>
              <p:cNvPr id="919"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20"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1"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2"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3"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sp>
          <p:nvSpPr>
            <p:cNvPr id="899" name="AutoShape 1238"/>
            <p:cNvSpPr>
              <a:spLocks noChangeArrowheads="1"/>
            </p:cNvSpPr>
            <p:nvPr/>
          </p:nvSpPr>
          <p:spPr bwMode="auto">
            <a:xfrm>
              <a:off x="518806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0" name="AutoShape 1239"/>
            <p:cNvSpPr>
              <a:spLocks noChangeArrowheads="1"/>
            </p:cNvSpPr>
            <p:nvPr/>
          </p:nvSpPr>
          <p:spPr bwMode="auto">
            <a:xfrm>
              <a:off x="5189655" y="1116575"/>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01" name="AutoShape 1240"/>
            <p:cNvSpPr>
              <a:spLocks noChangeArrowheads="1"/>
            </p:cNvSpPr>
            <p:nvPr/>
          </p:nvSpPr>
          <p:spPr bwMode="auto">
            <a:xfrm>
              <a:off x="518648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2" name="AutoShape 1237"/>
            <p:cNvSpPr>
              <a:spLocks noChangeArrowheads="1"/>
            </p:cNvSpPr>
            <p:nvPr/>
          </p:nvSpPr>
          <p:spPr bwMode="auto">
            <a:xfrm>
              <a:off x="518648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3" name="AutoShape 1238"/>
            <p:cNvSpPr>
              <a:spLocks noChangeArrowheads="1"/>
            </p:cNvSpPr>
            <p:nvPr/>
          </p:nvSpPr>
          <p:spPr bwMode="auto">
            <a:xfrm>
              <a:off x="5495917" y="988778"/>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4" name="AutoShape 1239"/>
            <p:cNvSpPr>
              <a:spLocks noChangeArrowheads="1"/>
            </p:cNvSpPr>
            <p:nvPr/>
          </p:nvSpPr>
          <p:spPr bwMode="auto">
            <a:xfrm>
              <a:off x="5497505" y="1126890"/>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05" name="AutoShape 1240"/>
            <p:cNvSpPr>
              <a:spLocks noChangeArrowheads="1"/>
            </p:cNvSpPr>
            <p:nvPr/>
          </p:nvSpPr>
          <p:spPr bwMode="auto">
            <a:xfrm>
              <a:off x="5494330" y="1269765"/>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6" name="AutoShape 1237"/>
            <p:cNvSpPr>
              <a:spLocks noChangeArrowheads="1"/>
            </p:cNvSpPr>
            <p:nvPr/>
          </p:nvSpPr>
          <p:spPr bwMode="auto">
            <a:xfrm>
              <a:off x="5494330" y="853840"/>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7" name="AutoShape 1238"/>
            <p:cNvSpPr>
              <a:spLocks noChangeArrowheads="1"/>
            </p:cNvSpPr>
            <p:nvPr/>
          </p:nvSpPr>
          <p:spPr bwMode="auto">
            <a:xfrm>
              <a:off x="580315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8" name="AutoShape 1239"/>
            <p:cNvSpPr>
              <a:spLocks noChangeArrowheads="1"/>
            </p:cNvSpPr>
            <p:nvPr/>
          </p:nvSpPr>
          <p:spPr bwMode="auto">
            <a:xfrm>
              <a:off x="5804745" y="1116575"/>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09" name="AutoShape 1240"/>
            <p:cNvSpPr>
              <a:spLocks noChangeArrowheads="1"/>
            </p:cNvSpPr>
            <p:nvPr/>
          </p:nvSpPr>
          <p:spPr bwMode="auto">
            <a:xfrm>
              <a:off x="580157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0" name="AutoShape 1237"/>
            <p:cNvSpPr>
              <a:spLocks noChangeArrowheads="1"/>
            </p:cNvSpPr>
            <p:nvPr/>
          </p:nvSpPr>
          <p:spPr bwMode="auto">
            <a:xfrm>
              <a:off x="580157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1" name="AutoShape 1238"/>
            <p:cNvSpPr>
              <a:spLocks noChangeArrowheads="1"/>
            </p:cNvSpPr>
            <p:nvPr/>
          </p:nvSpPr>
          <p:spPr bwMode="auto">
            <a:xfrm>
              <a:off x="611039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2" name="AutoShape 1239"/>
            <p:cNvSpPr>
              <a:spLocks noChangeArrowheads="1"/>
            </p:cNvSpPr>
            <p:nvPr/>
          </p:nvSpPr>
          <p:spPr bwMode="auto">
            <a:xfrm>
              <a:off x="6111985" y="1116575"/>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13" name="AutoShape 1240"/>
            <p:cNvSpPr>
              <a:spLocks noChangeArrowheads="1"/>
            </p:cNvSpPr>
            <p:nvPr/>
          </p:nvSpPr>
          <p:spPr bwMode="auto">
            <a:xfrm>
              <a:off x="6108810" y="1259450"/>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14" name="AutoShape 1237"/>
            <p:cNvSpPr>
              <a:spLocks noChangeArrowheads="1"/>
            </p:cNvSpPr>
            <p:nvPr/>
          </p:nvSpPr>
          <p:spPr bwMode="auto">
            <a:xfrm>
              <a:off x="610881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5" name="AutoShape 1238"/>
            <p:cNvSpPr>
              <a:spLocks noChangeArrowheads="1"/>
            </p:cNvSpPr>
            <p:nvPr/>
          </p:nvSpPr>
          <p:spPr bwMode="auto">
            <a:xfrm>
              <a:off x="6417637" y="988778"/>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6" name="AutoShape 1239"/>
            <p:cNvSpPr>
              <a:spLocks noChangeArrowheads="1"/>
            </p:cNvSpPr>
            <p:nvPr/>
          </p:nvSpPr>
          <p:spPr bwMode="auto">
            <a:xfrm>
              <a:off x="6419225" y="1126890"/>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17" name="AutoShape 1240"/>
            <p:cNvSpPr>
              <a:spLocks noChangeArrowheads="1"/>
            </p:cNvSpPr>
            <p:nvPr/>
          </p:nvSpPr>
          <p:spPr bwMode="auto">
            <a:xfrm>
              <a:off x="6416050" y="1269765"/>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8" name="AutoShape 1237"/>
            <p:cNvSpPr>
              <a:spLocks noChangeArrowheads="1"/>
            </p:cNvSpPr>
            <p:nvPr/>
          </p:nvSpPr>
          <p:spPr bwMode="auto">
            <a:xfrm>
              <a:off x="6416050" y="853840"/>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sp>
        <p:nvSpPr>
          <p:cNvPr id="951" name="Textfeld 950"/>
          <p:cNvSpPr txBox="1"/>
          <p:nvPr/>
        </p:nvSpPr>
        <p:spPr>
          <a:xfrm>
            <a:off x="53615" y="49361"/>
            <a:ext cx="1204989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[VII] </a:t>
            </a:r>
            <a:r>
              <a:rPr lang="en-GB" sz="2400" u="sng" dirty="0">
                <a:solidFill>
                  <a:prstClr val="black"/>
                </a:solidFill>
                <a:latin typeface="Arial"/>
              </a:rPr>
              <a:t>Reciprocal</a:t>
            </a:r>
            <a:r>
              <a:rPr lang="en-GB" sz="2400" dirty="0">
                <a:solidFill>
                  <a:prstClr val="black"/>
                </a:solidFill>
                <a:latin typeface="Arial"/>
              </a:rPr>
              <a:t> Recurrent Selection for General Combining Ability</a:t>
            </a:r>
          </a:p>
        </p:txBody>
      </p:sp>
      <p:cxnSp>
        <p:nvCxnSpPr>
          <p:cNvPr id="954" name="AutoShape 1056"/>
          <p:cNvCxnSpPr>
            <a:cxnSpLocks noChangeShapeType="1"/>
          </p:cNvCxnSpPr>
          <p:nvPr/>
        </p:nvCxnSpPr>
        <p:spPr bwMode="auto">
          <a:xfrm flipH="1">
            <a:off x="447855" y="5792024"/>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5" name="AutoShape 1056"/>
          <p:cNvCxnSpPr>
            <a:cxnSpLocks noChangeShapeType="1"/>
          </p:cNvCxnSpPr>
          <p:nvPr/>
        </p:nvCxnSpPr>
        <p:spPr bwMode="auto">
          <a:xfrm flipH="1">
            <a:off x="866789" y="5792024"/>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6" name="AutoShape 1056"/>
          <p:cNvCxnSpPr>
            <a:cxnSpLocks noChangeShapeType="1"/>
          </p:cNvCxnSpPr>
          <p:nvPr/>
        </p:nvCxnSpPr>
        <p:spPr bwMode="auto">
          <a:xfrm flipH="1">
            <a:off x="1267162" y="5792024"/>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7" name="AutoShape 1056"/>
          <p:cNvCxnSpPr>
            <a:cxnSpLocks noChangeShapeType="1"/>
          </p:cNvCxnSpPr>
          <p:nvPr/>
        </p:nvCxnSpPr>
        <p:spPr bwMode="auto">
          <a:xfrm flipH="1">
            <a:off x="1676815" y="5792024"/>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8" name="AutoShape 1056"/>
          <p:cNvCxnSpPr>
            <a:cxnSpLocks noChangeShapeType="1"/>
          </p:cNvCxnSpPr>
          <p:nvPr/>
        </p:nvCxnSpPr>
        <p:spPr bwMode="auto">
          <a:xfrm flipH="1">
            <a:off x="2095749" y="5792024"/>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9" name="AutoShape 1056"/>
          <p:cNvCxnSpPr>
            <a:cxnSpLocks noChangeShapeType="1"/>
          </p:cNvCxnSpPr>
          <p:nvPr/>
        </p:nvCxnSpPr>
        <p:spPr bwMode="auto">
          <a:xfrm flipH="1">
            <a:off x="2505402" y="5792024"/>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5" name="Textfeld 374"/>
          <p:cNvSpPr txBox="1"/>
          <p:nvPr/>
        </p:nvSpPr>
        <p:spPr>
          <a:xfrm>
            <a:off x="601475" y="6002201"/>
            <a:ext cx="1850989" cy="341632"/>
          </a:xfrm>
          <a:prstGeom prst="rect">
            <a:avLst/>
          </a:prstGeom>
          <a:solidFill>
            <a:schemeClr val="bg1"/>
          </a:solidFill>
        </p:spPr>
        <p:txBody>
          <a:bodyPr wrap="square" rtlCol="0">
            <a:spAutoFit/>
          </a:bodyPr>
          <a:lstStyle/>
          <a:p>
            <a:pPr defTabSz="1219170">
              <a:lnSpc>
                <a:spcPct val="90000"/>
              </a:lnSpc>
            </a:pPr>
            <a:r>
              <a:rPr lang="en-GB" dirty="0">
                <a:solidFill>
                  <a:srgbClr val="FF0000"/>
                </a:solidFill>
                <a:latin typeface="Arial"/>
              </a:rPr>
              <a:t>Genepool A</a:t>
            </a:r>
          </a:p>
        </p:txBody>
      </p:sp>
      <p:cxnSp>
        <p:nvCxnSpPr>
          <p:cNvPr id="960" name="AutoShape 1227"/>
          <p:cNvCxnSpPr>
            <a:cxnSpLocks noChangeShapeType="1"/>
          </p:cNvCxnSpPr>
          <p:nvPr/>
        </p:nvCxnSpPr>
        <p:spPr bwMode="auto">
          <a:xfrm flipH="1" flipV="1">
            <a:off x="5018596" y="5740817"/>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1" name="AutoShape 1231"/>
          <p:cNvCxnSpPr>
            <a:cxnSpLocks noChangeShapeType="1"/>
          </p:cNvCxnSpPr>
          <p:nvPr/>
        </p:nvCxnSpPr>
        <p:spPr bwMode="auto">
          <a:xfrm flipH="1" flipV="1">
            <a:off x="5427112" y="5742935"/>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2" name="AutoShape 1056"/>
          <p:cNvCxnSpPr>
            <a:cxnSpLocks noChangeShapeType="1"/>
          </p:cNvCxnSpPr>
          <p:nvPr/>
        </p:nvCxnSpPr>
        <p:spPr bwMode="auto">
          <a:xfrm flipH="1">
            <a:off x="3417842" y="5791368"/>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3" name="AutoShape 1056"/>
          <p:cNvCxnSpPr>
            <a:cxnSpLocks noChangeShapeType="1"/>
          </p:cNvCxnSpPr>
          <p:nvPr/>
        </p:nvCxnSpPr>
        <p:spPr bwMode="auto">
          <a:xfrm flipH="1">
            <a:off x="3836775" y="5791368"/>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4" name="AutoShape 1056"/>
          <p:cNvCxnSpPr>
            <a:cxnSpLocks noChangeShapeType="1"/>
          </p:cNvCxnSpPr>
          <p:nvPr/>
        </p:nvCxnSpPr>
        <p:spPr bwMode="auto">
          <a:xfrm flipH="1">
            <a:off x="4237149" y="5791368"/>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5" name="AutoShape 1056"/>
          <p:cNvCxnSpPr>
            <a:cxnSpLocks noChangeShapeType="1"/>
          </p:cNvCxnSpPr>
          <p:nvPr/>
        </p:nvCxnSpPr>
        <p:spPr bwMode="auto">
          <a:xfrm flipH="1">
            <a:off x="4646802" y="5791368"/>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6" name="AutoShape 1056"/>
          <p:cNvCxnSpPr>
            <a:cxnSpLocks noChangeShapeType="1"/>
          </p:cNvCxnSpPr>
          <p:nvPr/>
        </p:nvCxnSpPr>
        <p:spPr bwMode="auto">
          <a:xfrm flipH="1">
            <a:off x="5065735" y="5791368"/>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7" name="AutoShape 1056"/>
          <p:cNvCxnSpPr>
            <a:cxnSpLocks noChangeShapeType="1"/>
          </p:cNvCxnSpPr>
          <p:nvPr/>
        </p:nvCxnSpPr>
        <p:spPr bwMode="auto">
          <a:xfrm flipH="1">
            <a:off x="5475389" y="5791368"/>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53" name="Textfeld 952"/>
          <p:cNvSpPr txBox="1"/>
          <p:nvPr/>
        </p:nvSpPr>
        <p:spPr>
          <a:xfrm>
            <a:off x="3569836" y="6002201"/>
            <a:ext cx="1998687" cy="341632"/>
          </a:xfrm>
          <a:prstGeom prst="rect">
            <a:avLst/>
          </a:prstGeom>
          <a:solidFill>
            <a:schemeClr val="bg1"/>
          </a:solidFill>
        </p:spPr>
        <p:txBody>
          <a:bodyPr wrap="square" rtlCol="0">
            <a:spAutoFit/>
          </a:bodyPr>
          <a:lstStyle/>
          <a:p>
            <a:pPr defTabSz="1219170">
              <a:lnSpc>
                <a:spcPct val="90000"/>
              </a:lnSpc>
            </a:pPr>
            <a:r>
              <a:rPr lang="en-GB" dirty="0">
                <a:solidFill>
                  <a:srgbClr val="0000FF"/>
                </a:solidFill>
                <a:latin typeface="Arial"/>
              </a:rPr>
              <a:t>Genepool B</a:t>
            </a:r>
          </a:p>
        </p:txBody>
      </p:sp>
      <p:sp>
        <p:nvSpPr>
          <p:cNvPr id="969" name="AutoShape 1203"/>
          <p:cNvSpPr>
            <a:spLocks noChangeArrowheads="1"/>
          </p:cNvSpPr>
          <p:nvPr/>
        </p:nvSpPr>
        <p:spPr bwMode="auto">
          <a:xfrm rot="5400000">
            <a:off x="776017" y="6405447"/>
            <a:ext cx="80433" cy="82549"/>
          </a:xfrm>
          <a:prstGeom prst="octagon">
            <a:avLst>
              <a:gd name="adj" fmla="val 29287"/>
            </a:avLst>
          </a:prstGeom>
          <a:solidFill>
            <a:srgbClr val="FF0000"/>
          </a:solidFill>
          <a:ln w="19050" algn="ctr">
            <a:solidFill>
              <a:srgbClr val="FF0000"/>
            </a:solidFill>
            <a:miter lim="800000"/>
            <a:headEnd/>
            <a:tailEnd/>
          </a:ln>
          <a:effectLst/>
        </p:spPr>
        <p:txBody>
          <a:bodyPr wrap="none" anchor="ctr"/>
          <a:lstStyle/>
          <a:p>
            <a:pPr defTabSz="1219170"/>
            <a:endParaRPr lang="en-GB">
              <a:solidFill>
                <a:srgbClr val="FF0000"/>
              </a:solidFill>
              <a:latin typeface="Arial"/>
            </a:endParaRPr>
          </a:p>
        </p:txBody>
      </p:sp>
      <p:sp>
        <p:nvSpPr>
          <p:cNvPr id="970" name="AutoShape 1203"/>
          <p:cNvSpPr>
            <a:spLocks noChangeArrowheads="1"/>
          </p:cNvSpPr>
          <p:nvPr/>
        </p:nvSpPr>
        <p:spPr bwMode="auto">
          <a:xfrm rot="5400000">
            <a:off x="960981" y="6405447"/>
            <a:ext cx="80433" cy="82549"/>
          </a:xfrm>
          <a:prstGeom prst="octagon">
            <a:avLst>
              <a:gd name="adj" fmla="val 29287"/>
            </a:avLst>
          </a:prstGeom>
          <a:solidFill>
            <a:schemeClr val="bg1"/>
          </a:solidFill>
          <a:ln w="19050" algn="ctr">
            <a:solidFill>
              <a:srgbClr val="FF0000"/>
            </a:solidFill>
            <a:miter lim="800000"/>
            <a:headEnd/>
            <a:tailEnd/>
          </a:ln>
          <a:effectLst/>
        </p:spPr>
        <p:txBody>
          <a:bodyPr wrap="none" anchor="ctr"/>
          <a:lstStyle/>
          <a:p>
            <a:pPr defTabSz="1219170"/>
            <a:endParaRPr lang="en-GB">
              <a:solidFill>
                <a:srgbClr val="FF0000"/>
              </a:solidFill>
              <a:latin typeface="Arial"/>
            </a:endParaRPr>
          </a:p>
        </p:txBody>
      </p:sp>
      <p:sp>
        <p:nvSpPr>
          <p:cNvPr id="971" name="AutoShape 1239"/>
          <p:cNvSpPr>
            <a:spLocks noChangeArrowheads="1"/>
          </p:cNvSpPr>
          <p:nvPr/>
        </p:nvSpPr>
        <p:spPr bwMode="auto">
          <a:xfrm>
            <a:off x="3781336" y="6406504"/>
            <a:ext cx="97367" cy="97367"/>
          </a:xfrm>
          <a:prstGeom prst="triangle">
            <a:avLst>
              <a:gd name="adj" fmla="val 50000"/>
            </a:avLst>
          </a:prstGeom>
          <a:solidFill>
            <a:srgbClr val="0000FF"/>
          </a:solidFill>
          <a:ln w="9525" algn="ctr">
            <a:solidFill>
              <a:srgbClr val="0000FF"/>
            </a:solidFill>
            <a:miter lim="800000"/>
            <a:headEnd/>
            <a:tailEnd/>
          </a:ln>
          <a:effectLst/>
        </p:spPr>
        <p:txBody>
          <a:bodyPr wrap="none" anchor="ctr"/>
          <a:lstStyle/>
          <a:p>
            <a:pPr defTabSz="1219170"/>
            <a:endParaRPr lang="en-GB">
              <a:solidFill>
                <a:prstClr val="black"/>
              </a:solidFill>
              <a:latin typeface="Arial"/>
            </a:endParaRPr>
          </a:p>
        </p:txBody>
      </p:sp>
      <p:sp>
        <p:nvSpPr>
          <p:cNvPr id="972" name="AutoShape 1239"/>
          <p:cNvSpPr>
            <a:spLocks noChangeArrowheads="1"/>
          </p:cNvSpPr>
          <p:nvPr/>
        </p:nvSpPr>
        <p:spPr bwMode="auto">
          <a:xfrm>
            <a:off x="3984536" y="6406504"/>
            <a:ext cx="97367" cy="97367"/>
          </a:xfrm>
          <a:prstGeom prst="triangle">
            <a:avLst>
              <a:gd name="adj" fmla="val 50000"/>
            </a:avLst>
          </a:prstGeom>
          <a:solidFill>
            <a:schemeClr val="bg1"/>
          </a:solidFill>
          <a:ln w="9525" algn="ctr">
            <a:solidFill>
              <a:srgbClr val="0000FF"/>
            </a:solidFill>
            <a:miter lim="800000"/>
            <a:headEnd/>
            <a:tailEnd/>
          </a:ln>
          <a:effectLst/>
        </p:spPr>
        <p:txBody>
          <a:bodyPr wrap="none" anchor="ctr"/>
          <a:lstStyle/>
          <a:p>
            <a:pPr defTabSz="1219170"/>
            <a:endParaRPr lang="en-GB">
              <a:solidFill>
                <a:prstClr val="black"/>
              </a:solidFill>
              <a:latin typeface="Arial"/>
            </a:endParaRPr>
          </a:p>
        </p:txBody>
      </p:sp>
      <p:pic>
        <p:nvPicPr>
          <p:cNvPr id="456" name="Picture 45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055576" y="3293117"/>
            <a:ext cx="3384842" cy="3449438"/>
          </a:xfrm>
          <a:prstGeom prst="rect">
            <a:avLst/>
          </a:prstGeom>
          <a:effectLst>
            <a:outerShdw blurRad="50800" dist="38100" dir="2700000" algn="tl" rotWithShape="0">
              <a:prstClr val="black">
                <a:alpha val="40000"/>
              </a:prstClr>
            </a:outerShdw>
          </a:effectLst>
        </p:spPr>
      </p:pic>
      <p:sp>
        <p:nvSpPr>
          <p:cNvPr id="477" name="TextBox 476"/>
          <p:cNvSpPr txBox="1"/>
          <p:nvPr/>
        </p:nvSpPr>
        <p:spPr>
          <a:xfrm>
            <a:off x="6469914" y="6225703"/>
            <a:ext cx="729803" cy="369332"/>
          </a:xfrm>
          <a:prstGeom prst="rect">
            <a:avLst/>
          </a:prstGeom>
          <a:noFill/>
        </p:spPr>
        <p:txBody>
          <a:bodyPr wrap="square" rtlCol="0">
            <a:spAutoFit/>
          </a:bodyPr>
          <a:lstStyle/>
          <a:p>
            <a:r>
              <a:rPr lang="de-DE" dirty="0">
                <a:solidFill>
                  <a:schemeClr val="bg1"/>
                </a:solidFill>
              </a:rPr>
              <a:t>© TB</a:t>
            </a:r>
            <a:endParaRPr lang="en-GB" dirty="0">
              <a:solidFill>
                <a:schemeClr val="bg1"/>
              </a:solidFill>
            </a:endParaRPr>
          </a:p>
        </p:txBody>
      </p:sp>
      <p:sp>
        <p:nvSpPr>
          <p:cNvPr id="478" name="Right Triangle 477"/>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9"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93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56"/>
                                        </p:tgtEl>
                                        <p:attrNameLst>
                                          <p:attrName>style.visibility</p:attrName>
                                        </p:attrNameLst>
                                      </p:cBhvr>
                                      <p:to>
                                        <p:strVal val="visible"/>
                                      </p:to>
                                    </p:set>
                                    <p:animEffect transition="in" filter="fade">
                                      <p:cBhvr>
                                        <p:cTn id="7" dur="2000"/>
                                        <p:tgtEl>
                                          <p:spTgt spid="456"/>
                                        </p:tgtEl>
                                      </p:cBhvr>
                                    </p:animEffect>
                                    <p:anim calcmode="lin" valueType="num">
                                      <p:cBhvr>
                                        <p:cTn id="8" dur="2000" fill="hold"/>
                                        <p:tgtEl>
                                          <p:spTgt spid="456"/>
                                        </p:tgtEl>
                                        <p:attrNameLst>
                                          <p:attrName>style.rotation</p:attrName>
                                        </p:attrNameLst>
                                      </p:cBhvr>
                                      <p:tavLst>
                                        <p:tav tm="0">
                                          <p:val>
                                            <p:fltVal val="720"/>
                                          </p:val>
                                        </p:tav>
                                        <p:tav tm="100000">
                                          <p:val>
                                            <p:fltVal val="0"/>
                                          </p:val>
                                        </p:tav>
                                      </p:tavLst>
                                    </p:anim>
                                    <p:anim calcmode="lin" valueType="num">
                                      <p:cBhvr>
                                        <p:cTn id="9" dur="2000" fill="hold"/>
                                        <p:tgtEl>
                                          <p:spTgt spid="456"/>
                                        </p:tgtEl>
                                        <p:attrNameLst>
                                          <p:attrName>ppt_h</p:attrName>
                                        </p:attrNameLst>
                                      </p:cBhvr>
                                      <p:tavLst>
                                        <p:tav tm="0">
                                          <p:val>
                                            <p:fltVal val="0"/>
                                          </p:val>
                                        </p:tav>
                                        <p:tav tm="100000">
                                          <p:val>
                                            <p:strVal val="#ppt_h"/>
                                          </p:val>
                                        </p:tav>
                                      </p:tavLst>
                                    </p:anim>
                                    <p:anim calcmode="lin" valueType="num">
                                      <p:cBhvr>
                                        <p:cTn id="10" dur="2000" fill="hold"/>
                                        <p:tgtEl>
                                          <p:spTgt spid="45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9408" y="587145"/>
            <a:ext cx="2918780" cy="6125176"/>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638" name="Rechteck 637"/>
          <p:cNvSpPr/>
          <p:nvPr/>
        </p:nvSpPr>
        <p:spPr>
          <a:xfrm>
            <a:off x="3059395" y="587145"/>
            <a:ext cx="2918780" cy="6125176"/>
          </a:xfrm>
          <a:prstGeom prst="rect">
            <a:avLst/>
          </a:prstGeom>
          <a:solidFill>
            <a:schemeClr val="bg1"/>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3" name="Textfeld 2"/>
          <p:cNvSpPr txBox="1"/>
          <p:nvPr/>
        </p:nvSpPr>
        <p:spPr>
          <a:xfrm>
            <a:off x="11370286" y="6310828"/>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29</a:t>
            </a:fld>
            <a:endParaRPr lang="en-US" sz="2400" dirty="0">
              <a:solidFill>
                <a:prstClr val="black"/>
              </a:solidFill>
              <a:latin typeface="Arial"/>
            </a:endParaRPr>
          </a:p>
        </p:txBody>
      </p:sp>
      <p:sp>
        <p:nvSpPr>
          <p:cNvPr id="275" name="AutoShape 863"/>
          <p:cNvSpPr>
            <a:spLocks noChangeArrowheads="1"/>
          </p:cNvSpPr>
          <p:nvPr/>
        </p:nvSpPr>
        <p:spPr bwMode="auto">
          <a:xfrm rot="16200000">
            <a:off x="1052085" y="3645645"/>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76" name="AutoShape 865"/>
          <p:cNvSpPr>
            <a:spLocks noChangeArrowheads="1"/>
          </p:cNvSpPr>
          <p:nvPr/>
        </p:nvSpPr>
        <p:spPr bwMode="auto">
          <a:xfrm rot="16200000">
            <a:off x="1453193" y="3644587"/>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77" name="AutoShape 867"/>
          <p:cNvSpPr>
            <a:spLocks noChangeArrowheads="1"/>
          </p:cNvSpPr>
          <p:nvPr/>
        </p:nvSpPr>
        <p:spPr bwMode="auto">
          <a:xfrm rot="16200000">
            <a:off x="1852185" y="3645645"/>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78" name="AutoShape 909"/>
          <p:cNvSpPr>
            <a:spLocks/>
          </p:cNvSpPr>
          <p:nvPr/>
        </p:nvSpPr>
        <p:spPr bwMode="auto">
          <a:xfrm rot="5400000">
            <a:off x="1416151" y="4210796"/>
            <a:ext cx="133351" cy="1073149"/>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279" name="Rectangle 936"/>
          <p:cNvSpPr>
            <a:spLocks noChangeArrowheads="1"/>
          </p:cNvSpPr>
          <p:nvPr/>
        </p:nvSpPr>
        <p:spPr bwMode="auto">
          <a:xfrm>
            <a:off x="956834" y="3774761"/>
            <a:ext cx="1066800" cy="897467"/>
          </a:xfrm>
          <a:prstGeom prst="rect">
            <a:avLst/>
          </a:prstGeom>
          <a:solidFill>
            <a:schemeClr val="bg1"/>
          </a:solidFill>
          <a:ln w="6350">
            <a:solidFill>
              <a:schemeClr val="tx1"/>
            </a:solidFill>
            <a:miter lim="800000"/>
            <a:headEnd/>
            <a:tailEnd/>
          </a:ln>
          <a:effectLst>
            <a:outerShdw blurRad="50800" dist="38100" dir="2700000" algn="ctr" rotWithShape="0">
              <a:schemeClr val="bg1">
                <a:lumMod val="65000"/>
                <a:alpha val="42000"/>
              </a:schemeClr>
            </a:outerShdw>
          </a:effectLst>
        </p:spPr>
        <p:txBody>
          <a:bodyPr wrap="none" anchor="ctr"/>
          <a:lstStyle/>
          <a:p>
            <a:pPr defTabSz="1219170"/>
            <a:endParaRPr lang="en-GB">
              <a:solidFill>
                <a:srgbClr val="FF0000"/>
              </a:solidFill>
              <a:latin typeface="Arial"/>
            </a:endParaRPr>
          </a:p>
        </p:txBody>
      </p:sp>
      <p:cxnSp>
        <p:nvCxnSpPr>
          <p:cNvPr id="280" name="AutoShape 1056"/>
          <p:cNvCxnSpPr>
            <a:cxnSpLocks noChangeShapeType="1"/>
            <a:endCxn id="289" idx="0"/>
          </p:cNvCxnSpPr>
          <p:nvPr/>
        </p:nvCxnSpPr>
        <p:spPr bwMode="auto">
          <a:xfrm flipH="1">
            <a:off x="563134" y="1605179"/>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1" name="AutoShape 1057"/>
          <p:cNvCxnSpPr>
            <a:cxnSpLocks noChangeShapeType="1"/>
            <a:endCxn id="290" idx="0"/>
          </p:cNvCxnSpPr>
          <p:nvPr/>
        </p:nvCxnSpPr>
        <p:spPr bwMode="auto">
          <a:xfrm flipH="1">
            <a:off x="973767" y="1600946"/>
            <a:ext cx="86784"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2" name="AutoShape 1058"/>
          <p:cNvCxnSpPr>
            <a:cxnSpLocks noChangeShapeType="1"/>
            <a:endCxn id="291" idx="0"/>
          </p:cNvCxnSpPr>
          <p:nvPr/>
        </p:nvCxnSpPr>
        <p:spPr bwMode="auto">
          <a:xfrm flipH="1">
            <a:off x="1380168" y="1600946"/>
            <a:ext cx="88900"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3" name="AutoShape 1059"/>
          <p:cNvCxnSpPr>
            <a:cxnSpLocks noChangeShapeType="1"/>
            <a:endCxn id="292" idx="0"/>
          </p:cNvCxnSpPr>
          <p:nvPr/>
        </p:nvCxnSpPr>
        <p:spPr bwMode="auto">
          <a:xfrm flipH="1">
            <a:off x="1811968" y="1600945"/>
            <a:ext cx="65617" cy="7620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4" name="AutoShape 1060"/>
          <p:cNvCxnSpPr>
            <a:cxnSpLocks noChangeShapeType="1"/>
            <a:endCxn id="293" idx="0"/>
          </p:cNvCxnSpPr>
          <p:nvPr/>
        </p:nvCxnSpPr>
        <p:spPr bwMode="auto">
          <a:xfrm flipH="1">
            <a:off x="2231068" y="1605179"/>
            <a:ext cx="52917"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5" name="AutoShape 1061"/>
          <p:cNvCxnSpPr>
            <a:cxnSpLocks noChangeShapeType="1"/>
          </p:cNvCxnSpPr>
          <p:nvPr/>
        </p:nvCxnSpPr>
        <p:spPr bwMode="auto">
          <a:xfrm flipH="1">
            <a:off x="2658634" y="1600946"/>
            <a:ext cx="27517" cy="7662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6" name="AutoShape 1078"/>
          <p:cNvCxnSpPr>
            <a:cxnSpLocks noChangeShapeType="1"/>
            <a:stCxn id="312" idx="2"/>
            <a:endCxn id="275" idx="3"/>
          </p:cNvCxnSpPr>
          <p:nvPr/>
        </p:nvCxnSpPr>
        <p:spPr bwMode="auto">
          <a:xfrm>
            <a:off x="402267" y="1365995"/>
            <a:ext cx="696384" cy="22606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7" name="AutoShape 1080"/>
          <p:cNvCxnSpPr>
            <a:cxnSpLocks noChangeShapeType="1"/>
            <a:stCxn id="311" idx="2"/>
            <a:endCxn id="276" idx="3"/>
          </p:cNvCxnSpPr>
          <p:nvPr/>
        </p:nvCxnSpPr>
        <p:spPr bwMode="auto">
          <a:xfrm>
            <a:off x="808668" y="1365995"/>
            <a:ext cx="690033" cy="226271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8" name="AutoShape 1081"/>
          <p:cNvCxnSpPr>
            <a:cxnSpLocks noChangeShapeType="1"/>
            <a:stCxn id="314" idx="2"/>
            <a:endCxn id="277" idx="3"/>
          </p:cNvCxnSpPr>
          <p:nvPr/>
        </p:nvCxnSpPr>
        <p:spPr bwMode="auto">
          <a:xfrm flipH="1">
            <a:off x="1898752" y="1560728"/>
            <a:ext cx="129116" cy="20658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9" name="Rectangle 1173"/>
          <p:cNvSpPr>
            <a:spLocks noChangeArrowheads="1"/>
          </p:cNvSpPr>
          <p:nvPr/>
        </p:nvSpPr>
        <p:spPr bwMode="auto">
          <a:xfrm>
            <a:off x="491168" y="2358712"/>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290" name="Rectangle 1175"/>
          <p:cNvSpPr>
            <a:spLocks noChangeArrowheads="1"/>
          </p:cNvSpPr>
          <p:nvPr/>
        </p:nvSpPr>
        <p:spPr bwMode="auto">
          <a:xfrm>
            <a:off x="901802" y="2358712"/>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291" name="Rectangle 1177"/>
          <p:cNvSpPr>
            <a:spLocks noChangeArrowheads="1"/>
          </p:cNvSpPr>
          <p:nvPr/>
        </p:nvSpPr>
        <p:spPr bwMode="auto">
          <a:xfrm>
            <a:off x="1308202" y="2358712"/>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292" name="Rectangle 1179"/>
          <p:cNvSpPr>
            <a:spLocks noChangeArrowheads="1"/>
          </p:cNvSpPr>
          <p:nvPr/>
        </p:nvSpPr>
        <p:spPr bwMode="auto">
          <a:xfrm>
            <a:off x="1740002" y="2362946"/>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293" name="Rectangle 1181"/>
          <p:cNvSpPr>
            <a:spLocks noChangeArrowheads="1"/>
          </p:cNvSpPr>
          <p:nvPr/>
        </p:nvSpPr>
        <p:spPr bwMode="auto">
          <a:xfrm>
            <a:off x="2159102" y="2362946"/>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294" name="Rectangle 1183"/>
          <p:cNvSpPr>
            <a:spLocks noChangeArrowheads="1"/>
          </p:cNvSpPr>
          <p:nvPr/>
        </p:nvSpPr>
        <p:spPr bwMode="auto">
          <a:xfrm>
            <a:off x="2586668" y="2367179"/>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grpSp>
        <p:nvGrpSpPr>
          <p:cNvPr id="950" name="Gruppieren 949"/>
          <p:cNvGrpSpPr/>
          <p:nvPr/>
        </p:nvGrpSpPr>
        <p:grpSpPr>
          <a:xfrm>
            <a:off x="313367" y="843179"/>
            <a:ext cx="2540000" cy="872067"/>
            <a:chOff x="323395" y="766715"/>
            <a:chExt cx="1905000" cy="654050"/>
          </a:xfrm>
        </p:grpSpPr>
        <p:sp>
          <p:nvSpPr>
            <p:cNvPr id="295" name="Rectangle 1186"/>
            <p:cNvSpPr>
              <a:spLocks noChangeArrowheads="1"/>
            </p:cNvSpPr>
            <p:nvPr/>
          </p:nvSpPr>
          <p:spPr bwMode="auto">
            <a:xfrm>
              <a:off x="323395" y="766715"/>
              <a:ext cx="1905000" cy="6540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296" name="AutoShape 1187"/>
            <p:cNvSpPr>
              <a:spLocks noChangeArrowheads="1"/>
            </p:cNvSpPr>
            <p:nvPr/>
          </p:nvSpPr>
          <p:spPr bwMode="auto">
            <a:xfrm rot="5400000">
              <a:off x="1618795" y="83656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297" name="AutoShape 1188"/>
            <p:cNvSpPr>
              <a:spLocks noChangeArrowheads="1"/>
            </p:cNvSpPr>
            <p:nvPr/>
          </p:nvSpPr>
          <p:spPr bwMode="auto">
            <a:xfrm rot="5400000">
              <a:off x="1313995" y="83656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298" name="AutoShape 1189"/>
            <p:cNvSpPr>
              <a:spLocks noChangeArrowheads="1"/>
            </p:cNvSpPr>
            <p:nvPr/>
          </p:nvSpPr>
          <p:spPr bwMode="auto">
            <a:xfrm rot="5400000">
              <a:off x="1010783" y="83815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299" name="AutoShape 1190"/>
            <p:cNvSpPr>
              <a:spLocks noChangeArrowheads="1"/>
            </p:cNvSpPr>
            <p:nvPr/>
          </p:nvSpPr>
          <p:spPr bwMode="auto">
            <a:xfrm rot="5400000">
              <a:off x="704395" y="83656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00" name="AutoShape 1191"/>
            <p:cNvSpPr>
              <a:spLocks noChangeArrowheads="1"/>
            </p:cNvSpPr>
            <p:nvPr/>
          </p:nvSpPr>
          <p:spPr bwMode="auto">
            <a:xfrm rot="5400000">
              <a:off x="399595" y="836565"/>
              <a:ext cx="58738" cy="61912"/>
            </a:xfrm>
            <a:prstGeom prst="octagon">
              <a:avLst>
                <a:gd name="adj" fmla="val 29287"/>
              </a:avLst>
            </a:prstGeom>
            <a:solidFill>
              <a:schemeClr val="bg1"/>
            </a:solidFill>
            <a:ln w="19050">
              <a:solidFill>
                <a:srgbClr val="FF0000"/>
              </a:solidFill>
              <a:miter lim="800000"/>
              <a:headEnd/>
              <a:tailEnd/>
            </a:ln>
            <a:effectLst/>
          </p:spPr>
          <p:txBody>
            <a:bodyPr wrap="none" anchor="ctr"/>
            <a:lstStyle/>
            <a:p>
              <a:pPr defTabSz="1219170"/>
              <a:endParaRPr lang="en-GB" sz="2400">
                <a:solidFill>
                  <a:srgbClr val="FF0000"/>
                </a:solidFill>
                <a:latin typeface="Arial"/>
              </a:endParaRPr>
            </a:p>
          </p:txBody>
        </p:sp>
        <p:sp>
          <p:nvSpPr>
            <p:cNvPr id="301" name="AutoShape 1192"/>
            <p:cNvSpPr>
              <a:spLocks noChangeArrowheads="1"/>
            </p:cNvSpPr>
            <p:nvPr/>
          </p:nvSpPr>
          <p:spPr bwMode="auto">
            <a:xfrm rot="5400000">
              <a:off x="1925183" y="83815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02" name="AutoShape 1193"/>
            <p:cNvSpPr>
              <a:spLocks noChangeArrowheads="1"/>
            </p:cNvSpPr>
            <p:nvPr/>
          </p:nvSpPr>
          <p:spPr bwMode="auto">
            <a:xfrm rot="5400000">
              <a:off x="1618795" y="98261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03" name="AutoShape 1194"/>
            <p:cNvSpPr>
              <a:spLocks noChangeArrowheads="1"/>
            </p:cNvSpPr>
            <p:nvPr/>
          </p:nvSpPr>
          <p:spPr bwMode="auto">
            <a:xfrm rot="5400000">
              <a:off x="1313995" y="98261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04" name="AutoShape 1195"/>
            <p:cNvSpPr>
              <a:spLocks noChangeArrowheads="1"/>
            </p:cNvSpPr>
            <p:nvPr/>
          </p:nvSpPr>
          <p:spPr bwMode="auto">
            <a:xfrm rot="5400000">
              <a:off x="1010783" y="98420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05" name="AutoShape 1196"/>
            <p:cNvSpPr>
              <a:spLocks noChangeArrowheads="1"/>
            </p:cNvSpPr>
            <p:nvPr/>
          </p:nvSpPr>
          <p:spPr bwMode="auto">
            <a:xfrm rot="5400000">
              <a:off x="704395" y="982615"/>
              <a:ext cx="58738"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06" name="AutoShape 1197"/>
            <p:cNvSpPr>
              <a:spLocks noChangeArrowheads="1"/>
            </p:cNvSpPr>
            <p:nvPr/>
          </p:nvSpPr>
          <p:spPr bwMode="auto">
            <a:xfrm rot="5400000">
              <a:off x="399595" y="982615"/>
              <a:ext cx="58738" cy="61912"/>
            </a:xfrm>
            <a:prstGeom prst="octagon">
              <a:avLst>
                <a:gd name="adj" fmla="val 29287"/>
              </a:avLst>
            </a:prstGeom>
            <a:solidFill>
              <a:schemeClr val="bg1"/>
            </a:solidFill>
            <a:ln w="19050">
              <a:solidFill>
                <a:srgbClr val="FF0000"/>
              </a:solidFill>
              <a:miter lim="800000"/>
              <a:headEnd/>
              <a:tailEnd/>
            </a:ln>
            <a:effectLst/>
          </p:spPr>
          <p:txBody>
            <a:bodyPr wrap="none" anchor="ctr"/>
            <a:lstStyle/>
            <a:p>
              <a:pPr defTabSz="1219170"/>
              <a:endParaRPr lang="en-GB" sz="2400">
                <a:solidFill>
                  <a:srgbClr val="FF0000"/>
                </a:solidFill>
                <a:latin typeface="Arial"/>
              </a:endParaRPr>
            </a:p>
          </p:txBody>
        </p:sp>
        <p:sp>
          <p:nvSpPr>
            <p:cNvPr id="307" name="AutoShape 1198"/>
            <p:cNvSpPr>
              <a:spLocks noChangeArrowheads="1"/>
            </p:cNvSpPr>
            <p:nvPr/>
          </p:nvSpPr>
          <p:spPr bwMode="auto">
            <a:xfrm rot="5400000">
              <a:off x="1925183" y="984202"/>
              <a:ext cx="58737"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08" name="AutoShape 1199"/>
            <p:cNvSpPr>
              <a:spLocks noChangeArrowheads="1"/>
            </p:cNvSpPr>
            <p:nvPr/>
          </p:nvSpPr>
          <p:spPr bwMode="auto">
            <a:xfrm rot="5400000">
              <a:off x="1618001" y="112628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09" name="AutoShape 1200"/>
            <p:cNvSpPr>
              <a:spLocks noChangeArrowheads="1"/>
            </p:cNvSpPr>
            <p:nvPr/>
          </p:nvSpPr>
          <p:spPr bwMode="auto">
            <a:xfrm rot="5400000">
              <a:off x="1313201" y="112628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10" name="AutoShape 1201"/>
            <p:cNvSpPr>
              <a:spLocks noChangeArrowheads="1"/>
            </p:cNvSpPr>
            <p:nvPr/>
          </p:nvSpPr>
          <p:spPr bwMode="auto">
            <a:xfrm rot="5400000">
              <a:off x="1009989" y="112787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11" name="AutoShape 1202"/>
            <p:cNvSpPr>
              <a:spLocks noChangeArrowheads="1"/>
            </p:cNvSpPr>
            <p:nvPr/>
          </p:nvSpPr>
          <p:spPr bwMode="auto">
            <a:xfrm rot="5400000">
              <a:off x="703601" y="1126284"/>
              <a:ext cx="60325" cy="61912"/>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12" name="AutoShape 1203"/>
            <p:cNvSpPr>
              <a:spLocks noChangeArrowheads="1"/>
            </p:cNvSpPr>
            <p:nvPr/>
          </p:nvSpPr>
          <p:spPr bwMode="auto">
            <a:xfrm rot="5400000">
              <a:off x="398801" y="1126284"/>
              <a:ext cx="60325" cy="61912"/>
            </a:xfrm>
            <a:prstGeom prst="octagon">
              <a:avLst>
                <a:gd name="adj" fmla="val 29287"/>
              </a:avLst>
            </a:prstGeom>
            <a:solidFill>
              <a:srgbClr val="FF0000"/>
            </a:solidFill>
            <a:ln w="19050" algn="ctr">
              <a:solidFill>
                <a:srgbClr val="FF0000"/>
              </a:solidFill>
              <a:miter lim="800000"/>
              <a:headEnd/>
              <a:tailEnd/>
            </a:ln>
            <a:effectLst/>
          </p:spPr>
          <p:txBody>
            <a:bodyPr wrap="none" anchor="ctr"/>
            <a:lstStyle/>
            <a:p>
              <a:pPr defTabSz="1219170"/>
              <a:endParaRPr lang="en-GB" sz="2400">
                <a:solidFill>
                  <a:srgbClr val="FF0000"/>
                </a:solidFill>
                <a:latin typeface="Arial"/>
              </a:endParaRPr>
            </a:p>
          </p:txBody>
        </p:sp>
        <p:sp>
          <p:nvSpPr>
            <p:cNvPr id="313" name="AutoShape 1204"/>
            <p:cNvSpPr>
              <a:spLocks noChangeArrowheads="1"/>
            </p:cNvSpPr>
            <p:nvPr/>
          </p:nvSpPr>
          <p:spPr bwMode="auto">
            <a:xfrm rot="5400000">
              <a:off x="1924389" y="112787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14" name="AutoShape 1205"/>
            <p:cNvSpPr>
              <a:spLocks noChangeArrowheads="1"/>
            </p:cNvSpPr>
            <p:nvPr/>
          </p:nvSpPr>
          <p:spPr bwMode="auto">
            <a:xfrm rot="5400000">
              <a:off x="1618001" y="1272334"/>
              <a:ext cx="60325" cy="61912"/>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15" name="AutoShape 1206"/>
            <p:cNvSpPr>
              <a:spLocks noChangeArrowheads="1"/>
            </p:cNvSpPr>
            <p:nvPr/>
          </p:nvSpPr>
          <p:spPr bwMode="auto">
            <a:xfrm rot="5400000">
              <a:off x="1313201" y="127233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16" name="AutoShape 1207"/>
            <p:cNvSpPr>
              <a:spLocks noChangeArrowheads="1"/>
            </p:cNvSpPr>
            <p:nvPr/>
          </p:nvSpPr>
          <p:spPr bwMode="auto">
            <a:xfrm rot="5400000">
              <a:off x="1009989" y="127392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17" name="AutoShape 1208"/>
            <p:cNvSpPr>
              <a:spLocks noChangeArrowheads="1"/>
            </p:cNvSpPr>
            <p:nvPr/>
          </p:nvSpPr>
          <p:spPr bwMode="auto">
            <a:xfrm rot="5400000">
              <a:off x="703601" y="1272334"/>
              <a:ext cx="60325" cy="61912"/>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18" name="AutoShape 1209"/>
            <p:cNvSpPr>
              <a:spLocks noChangeArrowheads="1"/>
            </p:cNvSpPr>
            <p:nvPr/>
          </p:nvSpPr>
          <p:spPr bwMode="auto">
            <a:xfrm rot="5400000">
              <a:off x="398801" y="1272334"/>
              <a:ext cx="60325" cy="61912"/>
            </a:xfrm>
            <a:prstGeom prst="octagon">
              <a:avLst>
                <a:gd name="adj" fmla="val 29287"/>
              </a:avLst>
            </a:prstGeom>
            <a:solidFill>
              <a:schemeClr val="bg1"/>
            </a:solidFill>
            <a:ln w="19050">
              <a:solidFill>
                <a:srgbClr val="FF0000"/>
              </a:solidFill>
              <a:miter lim="800000"/>
              <a:headEnd/>
              <a:tailEnd/>
            </a:ln>
            <a:effectLst/>
          </p:spPr>
          <p:txBody>
            <a:bodyPr wrap="none" anchor="ctr"/>
            <a:lstStyle/>
            <a:p>
              <a:pPr defTabSz="1219170"/>
              <a:endParaRPr lang="en-GB" sz="2400">
                <a:solidFill>
                  <a:srgbClr val="FF0000"/>
                </a:solidFill>
                <a:latin typeface="Arial"/>
              </a:endParaRPr>
            </a:p>
          </p:txBody>
        </p:sp>
        <p:sp>
          <p:nvSpPr>
            <p:cNvPr id="319" name="AutoShape 1210"/>
            <p:cNvSpPr>
              <a:spLocks noChangeArrowheads="1"/>
            </p:cNvSpPr>
            <p:nvPr/>
          </p:nvSpPr>
          <p:spPr bwMode="auto">
            <a:xfrm rot="5400000">
              <a:off x="1924389" y="1273921"/>
              <a:ext cx="60325" cy="61913"/>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cxnSp>
          <p:nvCxnSpPr>
            <p:cNvPr id="320" name="AutoShape 1211"/>
            <p:cNvCxnSpPr>
              <a:cxnSpLocks noChangeShapeType="1"/>
              <a:stCxn id="369" idx="2"/>
              <a:endCxn id="312" idx="0"/>
            </p:cNvCxnSpPr>
            <p:nvPr/>
          </p:nvCxnSpPr>
          <p:spPr bwMode="auto">
            <a:xfrm flipH="1">
              <a:off x="471033" y="908002"/>
              <a:ext cx="69850" cy="25082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1" name="AutoShape 1212"/>
            <p:cNvCxnSpPr>
              <a:cxnSpLocks noChangeShapeType="1"/>
              <a:stCxn id="345" idx="2"/>
              <a:endCxn id="312" idx="0"/>
            </p:cNvCxnSpPr>
            <p:nvPr/>
          </p:nvCxnSpPr>
          <p:spPr bwMode="auto">
            <a:xfrm flipH="1">
              <a:off x="471033" y="1042940"/>
              <a:ext cx="71437" cy="1158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2" name="AutoShape 1213"/>
            <p:cNvCxnSpPr>
              <a:cxnSpLocks noChangeShapeType="1"/>
              <a:stCxn id="346" idx="2"/>
              <a:endCxn id="312" idx="0"/>
            </p:cNvCxnSpPr>
            <p:nvPr/>
          </p:nvCxnSpPr>
          <p:spPr bwMode="auto">
            <a:xfrm flipH="1" flipV="1">
              <a:off x="471033" y="1158827"/>
              <a:ext cx="73025" cy="2222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3" name="AutoShape 1214"/>
            <p:cNvCxnSpPr>
              <a:cxnSpLocks noChangeShapeType="1"/>
              <a:stCxn id="347" idx="2"/>
              <a:endCxn id="312" idx="0"/>
            </p:cNvCxnSpPr>
            <p:nvPr/>
          </p:nvCxnSpPr>
          <p:spPr bwMode="auto">
            <a:xfrm flipH="1" flipV="1">
              <a:off x="471033" y="1158827"/>
              <a:ext cx="69850" cy="1651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4" name="AutoShape 1215"/>
            <p:cNvCxnSpPr>
              <a:cxnSpLocks noChangeShapeType="1"/>
              <a:stCxn id="373" idx="2"/>
              <a:endCxn id="311" idx="0"/>
            </p:cNvCxnSpPr>
            <p:nvPr/>
          </p:nvCxnSpPr>
          <p:spPr bwMode="auto">
            <a:xfrm flipH="1">
              <a:off x="775833" y="903240"/>
              <a:ext cx="71437" cy="2555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5" name="AutoShape 1216"/>
            <p:cNvCxnSpPr>
              <a:cxnSpLocks noChangeShapeType="1"/>
              <a:stCxn id="370" idx="2"/>
              <a:endCxn id="311" idx="0"/>
            </p:cNvCxnSpPr>
            <p:nvPr/>
          </p:nvCxnSpPr>
          <p:spPr bwMode="auto">
            <a:xfrm flipH="1">
              <a:off x="775833" y="1038177"/>
              <a:ext cx="73025" cy="12065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6" name="AutoShape 1217"/>
            <p:cNvCxnSpPr>
              <a:cxnSpLocks noChangeShapeType="1"/>
              <a:stCxn id="371" idx="2"/>
              <a:endCxn id="311" idx="0"/>
            </p:cNvCxnSpPr>
            <p:nvPr/>
          </p:nvCxnSpPr>
          <p:spPr bwMode="auto">
            <a:xfrm flipH="1" flipV="1">
              <a:off x="775833" y="1158827"/>
              <a:ext cx="74612" cy="1746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7" name="AutoShape 1218"/>
            <p:cNvCxnSpPr>
              <a:cxnSpLocks noChangeShapeType="1"/>
              <a:stCxn id="372" idx="2"/>
              <a:endCxn id="311" idx="0"/>
            </p:cNvCxnSpPr>
            <p:nvPr/>
          </p:nvCxnSpPr>
          <p:spPr bwMode="auto">
            <a:xfrm flipH="1" flipV="1">
              <a:off x="775833" y="1158827"/>
              <a:ext cx="71437" cy="16033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8" name="AutoShape 1219"/>
            <p:cNvCxnSpPr>
              <a:cxnSpLocks noChangeShapeType="1"/>
              <a:stCxn id="350" idx="2"/>
              <a:endCxn id="304" idx="0"/>
            </p:cNvCxnSpPr>
            <p:nvPr/>
          </p:nvCxnSpPr>
          <p:spPr bwMode="auto">
            <a:xfrm flipH="1">
              <a:off x="1083808" y="903240"/>
              <a:ext cx="69850" cy="11271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9" name="AutoShape 1220"/>
            <p:cNvCxnSpPr>
              <a:cxnSpLocks noChangeShapeType="1"/>
              <a:stCxn id="351" idx="2"/>
              <a:endCxn id="304" idx="0"/>
            </p:cNvCxnSpPr>
            <p:nvPr/>
          </p:nvCxnSpPr>
          <p:spPr bwMode="auto">
            <a:xfrm flipH="1" flipV="1">
              <a:off x="1083808" y="1015952"/>
              <a:ext cx="71437" cy="2222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0" name="AutoShape 1221"/>
            <p:cNvCxnSpPr>
              <a:cxnSpLocks noChangeShapeType="1"/>
              <a:stCxn id="352" idx="2"/>
              <a:endCxn id="304" idx="0"/>
            </p:cNvCxnSpPr>
            <p:nvPr/>
          </p:nvCxnSpPr>
          <p:spPr bwMode="auto">
            <a:xfrm flipH="1" flipV="1">
              <a:off x="1083808" y="1015952"/>
              <a:ext cx="73025" cy="16033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1" name="AutoShape 1222"/>
            <p:cNvCxnSpPr>
              <a:cxnSpLocks noChangeShapeType="1"/>
              <a:stCxn id="353" idx="2"/>
              <a:endCxn id="304" idx="0"/>
            </p:cNvCxnSpPr>
            <p:nvPr/>
          </p:nvCxnSpPr>
          <p:spPr bwMode="auto">
            <a:xfrm flipH="1" flipV="1">
              <a:off x="1083808" y="1015952"/>
              <a:ext cx="69850" cy="30321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2" name="AutoShape 1223"/>
            <p:cNvCxnSpPr>
              <a:cxnSpLocks noChangeShapeType="1"/>
              <a:stCxn id="355" idx="2"/>
              <a:endCxn id="297" idx="0"/>
            </p:cNvCxnSpPr>
            <p:nvPr/>
          </p:nvCxnSpPr>
          <p:spPr bwMode="auto">
            <a:xfrm flipH="1" flipV="1">
              <a:off x="1387020" y="868315"/>
              <a:ext cx="69850" cy="396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3" name="AutoShape 1224"/>
            <p:cNvCxnSpPr>
              <a:cxnSpLocks noChangeShapeType="1"/>
              <a:stCxn id="356" idx="2"/>
              <a:endCxn id="297" idx="0"/>
            </p:cNvCxnSpPr>
            <p:nvPr/>
          </p:nvCxnSpPr>
          <p:spPr bwMode="auto">
            <a:xfrm flipH="1" flipV="1">
              <a:off x="1387020" y="868315"/>
              <a:ext cx="71438" cy="174625"/>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4" name="AutoShape 1225"/>
            <p:cNvCxnSpPr>
              <a:cxnSpLocks noChangeShapeType="1"/>
              <a:stCxn id="357" idx="2"/>
              <a:endCxn id="297" idx="0"/>
            </p:cNvCxnSpPr>
            <p:nvPr/>
          </p:nvCxnSpPr>
          <p:spPr bwMode="auto">
            <a:xfrm flipH="1" flipV="1">
              <a:off x="1387020" y="868315"/>
              <a:ext cx="73025" cy="31273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5" name="AutoShape 1226"/>
            <p:cNvCxnSpPr>
              <a:cxnSpLocks noChangeShapeType="1"/>
              <a:stCxn id="358" idx="2"/>
              <a:endCxn id="297" idx="0"/>
            </p:cNvCxnSpPr>
            <p:nvPr/>
          </p:nvCxnSpPr>
          <p:spPr bwMode="auto">
            <a:xfrm flipH="1" flipV="1">
              <a:off x="1387020" y="868315"/>
              <a:ext cx="69850" cy="455612"/>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6" name="AutoShape 1227"/>
            <p:cNvCxnSpPr>
              <a:cxnSpLocks noChangeShapeType="1"/>
              <a:stCxn id="363" idx="2"/>
              <a:endCxn id="314" idx="0"/>
            </p:cNvCxnSpPr>
            <p:nvPr/>
          </p:nvCxnSpPr>
          <p:spPr bwMode="auto">
            <a:xfrm flipH="1" flipV="1">
              <a:off x="1690233" y="1304877"/>
              <a:ext cx="71437" cy="2063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7" name="AutoShape 1228"/>
            <p:cNvCxnSpPr>
              <a:cxnSpLocks noChangeShapeType="1"/>
              <a:stCxn id="362" idx="2"/>
              <a:endCxn id="314" idx="0"/>
            </p:cNvCxnSpPr>
            <p:nvPr/>
          </p:nvCxnSpPr>
          <p:spPr bwMode="auto">
            <a:xfrm flipH="1">
              <a:off x="1690233" y="1182640"/>
              <a:ext cx="74612" cy="12223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8" name="AutoShape 1229"/>
            <p:cNvCxnSpPr>
              <a:cxnSpLocks noChangeShapeType="1"/>
              <a:stCxn id="361" idx="2"/>
              <a:endCxn id="314" idx="0"/>
            </p:cNvCxnSpPr>
            <p:nvPr/>
          </p:nvCxnSpPr>
          <p:spPr bwMode="auto">
            <a:xfrm flipH="1">
              <a:off x="1690233" y="1044527"/>
              <a:ext cx="73025" cy="26035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9" name="AutoShape 1230"/>
            <p:cNvCxnSpPr>
              <a:cxnSpLocks noChangeShapeType="1"/>
              <a:stCxn id="360" idx="2"/>
              <a:endCxn id="314" idx="0"/>
            </p:cNvCxnSpPr>
            <p:nvPr/>
          </p:nvCxnSpPr>
          <p:spPr bwMode="auto">
            <a:xfrm flipH="1">
              <a:off x="1690233" y="909590"/>
              <a:ext cx="71437" cy="3952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0" name="AutoShape 1231"/>
            <p:cNvCxnSpPr>
              <a:cxnSpLocks noChangeShapeType="1"/>
              <a:stCxn id="368" idx="2"/>
              <a:endCxn id="319" idx="0"/>
            </p:cNvCxnSpPr>
            <p:nvPr/>
          </p:nvCxnSpPr>
          <p:spPr bwMode="auto">
            <a:xfrm flipH="1" flipV="1">
              <a:off x="1996620" y="1306465"/>
              <a:ext cx="66675" cy="1428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1" name="AutoShape 1232"/>
            <p:cNvCxnSpPr>
              <a:cxnSpLocks noChangeShapeType="1"/>
              <a:stCxn id="367" idx="2"/>
              <a:endCxn id="319" idx="0"/>
            </p:cNvCxnSpPr>
            <p:nvPr/>
          </p:nvCxnSpPr>
          <p:spPr bwMode="auto">
            <a:xfrm flipH="1">
              <a:off x="1996620" y="1177877"/>
              <a:ext cx="69850" cy="12858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2" name="AutoShape 1233"/>
            <p:cNvCxnSpPr>
              <a:cxnSpLocks noChangeShapeType="1"/>
              <a:stCxn id="366" idx="2"/>
              <a:endCxn id="319" idx="0"/>
            </p:cNvCxnSpPr>
            <p:nvPr/>
          </p:nvCxnSpPr>
          <p:spPr bwMode="auto">
            <a:xfrm flipH="1">
              <a:off x="1996620" y="1039765"/>
              <a:ext cx="68263" cy="2667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3" name="AutoShape 1234"/>
            <p:cNvCxnSpPr>
              <a:cxnSpLocks noChangeShapeType="1"/>
              <a:stCxn id="365" idx="2"/>
              <a:endCxn id="319" idx="0"/>
            </p:cNvCxnSpPr>
            <p:nvPr/>
          </p:nvCxnSpPr>
          <p:spPr bwMode="auto">
            <a:xfrm flipH="1">
              <a:off x="1996620" y="904827"/>
              <a:ext cx="66675" cy="401638"/>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4" name="Rectangle 1236"/>
            <p:cNvSpPr>
              <a:spLocks noChangeArrowheads="1"/>
            </p:cNvSpPr>
            <p:nvPr/>
          </p:nvSpPr>
          <p:spPr bwMode="auto">
            <a:xfrm>
              <a:off x="540883" y="836565"/>
              <a:ext cx="77787" cy="501650"/>
            </a:xfrm>
            <a:prstGeom prst="rect">
              <a:avLst/>
            </a:prstGeom>
            <a:solidFill>
              <a:schemeClr val="bg1">
                <a:lumMod val="65000"/>
              </a:schemeClr>
            </a:solidFill>
            <a:ln w="9525" algn="ctr">
              <a:solidFill>
                <a:srgbClr val="0000FF"/>
              </a:solidFill>
              <a:miter lim="800000"/>
              <a:headEnd/>
              <a:tailEnd/>
            </a:ln>
            <a:effectLst/>
          </p:spPr>
          <p:txBody>
            <a:bodyPr wrap="none" anchor="ctr"/>
            <a:lstStyle/>
            <a:p>
              <a:pPr algn="ctr" defTabSz="1219170"/>
              <a:endParaRPr lang="en-US" altLang="en-US" sz="2400">
                <a:solidFill>
                  <a:srgbClr val="FF0000"/>
                </a:solidFill>
                <a:latin typeface="Arial"/>
              </a:endParaRPr>
            </a:p>
          </p:txBody>
        </p:sp>
        <p:sp>
          <p:nvSpPr>
            <p:cNvPr id="345" name="AutoShape 1238"/>
            <p:cNvSpPr>
              <a:spLocks noChangeArrowheads="1"/>
            </p:cNvSpPr>
            <p:nvPr/>
          </p:nvSpPr>
          <p:spPr bwMode="auto">
            <a:xfrm>
              <a:off x="542470" y="969915"/>
              <a:ext cx="73025" cy="73025"/>
            </a:xfrm>
            <a:prstGeom prst="triangle">
              <a:avLst>
                <a:gd name="adj" fmla="val 50000"/>
              </a:avLst>
            </a:prstGeom>
            <a:solidFill>
              <a:srgbClr val="0000FF"/>
            </a:solidFill>
            <a:ln w="9525" algn="ctr">
              <a:solidFill>
                <a:schemeClr val="tx1"/>
              </a:solidFill>
              <a:miter lim="800000"/>
              <a:headEnd/>
              <a:tailEnd/>
            </a:ln>
            <a:effectLst/>
          </p:spPr>
          <p:txBody>
            <a:bodyPr wrap="none" anchor="ctr"/>
            <a:lstStyle/>
            <a:p>
              <a:pPr defTabSz="1219170"/>
              <a:endParaRPr lang="en-GB" sz="2400">
                <a:solidFill>
                  <a:srgbClr val="FF0000"/>
                </a:solidFill>
                <a:latin typeface="Arial"/>
              </a:endParaRPr>
            </a:p>
          </p:txBody>
        </p:sp>
        <p:sp>
          <p:nvSpPr>
            <p:cNvPr id="346" name="AutoShape 1239"/>
            <p:cNvSpPr>
              <a:spLocks noChangeArrowheads="1"/>
            </p:cNvSpPr>
            <p:nvPr/>
          </p:nvSpPr>
          <p:spPr bwMode="auto">
            <a:xfrm>
              <a:off x="544058" y="1108027"/>
              <a:ext cx="73025" cy="73025"/>
            </a:xfrm>
            <a:prstGeom prst="triangle">
              <a:avLst>
                <a:gd name="adj" fmla="val 50000"/>
              </a:avLst>
            </a:prstGeom>
            <a:solidFill>
              <a:srgbClr val="0000FF"/>
            </a:solidFill>
            <a:ln w="9525" algn="ctr">
              <a:solidFill>
                <a:schemeClr val="tx1"/>
              </a:solidFill>
              <a:miter lim="800000"/>
              <a:headEnd/>
              <a:tailEnd/>
            </a:ln>
            <a:effectLst/>
          </p:spPr>
          <p:txBody>
            <a:bodyPr wrap="none" anchor="ctr"/>
            <a:lstStyle/>
            <a:p>
              <a:pPr defTabSz="1219170"/>
              <a:endParaRPr lang="en-GB" sz="2400">
                <a:solidFill>
                  <a:srgbClr val="FF0000"/>
                </a:solidFill>
                <a:latin typeface="Arial"/>
              </a:endParaRPr>
            </a:p>
          </p:txBody>
        </p:sp>
        <p:sp>
          <p:nvSpPr>
            <p:cNvPr id="347" name="AutoShape 1240"/>
            <p:cNvSpPr>
              <a:spLocks noChangeArrowheads="1"/>
            </p:cNvSpPr>
            <p:nvPr/>
          </p:nvSpPr>
          <p:spPr bwMode="auto">
            <a:xfrm>
              <a:off x="540883" y="1250902"/>
              <a:ext cx="73025" cy="73025"/>
            </a:xfrm>
            <a:prstGeom prst="triangle">
              <a:avLst>
                <a:gd name="adj" fmla="val 50000"/>
              </a:avLst>
            </a:prstGeom>
            <a:solidFill>
              <a:srgbClr val="0000FF"/>
            </a:solidFill>
            <a:ln w="9525" algn="ctr">
              <a:solidFill>
                <a:schemeClr val="tx1"/>
              </a:solidFill>
              <a:miter lim="800000"/>
              <a:headEnd/>
              <a:tailEnd/>
            </a:ln>
            <a:effectLst/>
          </p:spPr>
          <p:txBody>
            <a:bodyPr wrap="none" anchor="ctr"/>
            <a:lstStyle/>
            <a:p>
              <a:pPr defTabSz="1219170"/>
              <a:endParaRPr lang="en-GB" sz="2400">
                <a:solidFill>
                  <a:srgbClr val="FF0000"/>
                </a:solidFill>
                <a:latin typeface="Arial"/>
              </a:endParaRPr>
            </a:p>
          </p:txBody>
        </p:sp>
        <p:sp>
          <p:nvSpPr>
            <p:cNvPr id="348" name="Rectangle 1242"/>
            <p:cNvSpPr>
              <a:spLocks noChangeArrowheads="1"/>
            </p:cNvSpPr>
            <p:nvPr/>
          </p:nvSpPr>
          <p:spPr bwMode="auto">
            <a:xfrm>
              <a:off x="847270" y="831802"/>
              <a:ext cx="77788" cy="501650"/>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sz="2400">
                <a:solidFill>
                  <a:srgbClr val="FF0000"/>
                </a:solidFill>
                <a:latin typeface="Arial"/>
              </a:endParaRPr>
            </a:p>
          </p:txBody>
        </p:sp>
        <p:sp>
          <p:nvSpPr>
            <p:cNvPr id="349" name="Rectangle 1248"/>
            <p:cNvSpPr>
              <a:spLocks noChangeArrowheads="1"/>
            </p:cNvSpPr>
            <p:nvPr/>
          </p:nvSpPr>
          <p:spPr bwMode="auto">
            <a:xfrm>
              <a:off x="1153658" y="831802"/>
              <a:ext cx="77787" cy="501650"/>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sz="2400">
                <a:solidFill>
                  <a:srgbClr val="FF0000"/>
                </a:solidFill>
                <a:latin typeface="Arial"/>
              </a:endParaRPr>
            </a:p>
          </p:txBody>
        </p:sp>
        <p:sp>
          <p:nvSpPr>
            <p:cNvPr id="350" name="AutoShape 1249"/>
            <p:cNvSpPr>
              <a:spLocks noChangeArrowheads="1"/>
            </p:cNvSpPr>
            <p:nvPr/>
          </p:nvSpPr>
          <p:spPr bwMode="auto">
            <a:xfrm>
              <a:off x="1153658" y="83021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51" name="AutoShape 1250"/>
            <p:cNvSpPr>
              <a:spLocks noChangeArrowheads="1"/>
            </p:cNvSpPr>
            <p:nvPr/>
          </p:nvSpPr>
          <p:spPr bwMode="auto">
            <a:xfrm>
              <a:off x="1155245" y="96515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52" name="AutoShape 1251"/>
            <p:cNvSpPr>
              <a:spLocks noChangeArrowheads="1"/>
            </p:cNvSpPr>
            <p:nvPr/>
          </p:nvSpPr>
          <p:spPr bwMode="auto">
            <a:xfrm>
              <a:off x="1156833" y="110326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53" name="AutoShape 1252"/>
            <p:cNvSpPr>
              <a:spLocks noChangeArrowheads="1"/>
            </p:cNvSpPr>
            <p:nvPr/>
          </p:nvSpPr>
          <p:spPr bwMode="auto">
            <a:xfrm>
              <a:off x="1153658" y="1246140"/>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54" name="Rectangle 1254"/>
            <p:cNvSpPr>
              <a:spLocks noChangeArrowheads="1"/>
            </p:cNvSpPr>
            <p:nvPr/>
          </p:nvSpPr>
          <p:spPr bwMode="auto">
            <a:xfrm>
              <a:off x="1456870" y="836565"/>
              <a:ext cx="77788" cy="501650"/>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sz="2400">
                <a:solidFill>
                  <a:srgbClr val="FF0000"/>
                </a:solidFill>
                <a:latin typeface="Arial"/>
              </a:endParaRPr>
            </a:p>
          </p:txBody>
        </p:sp>
        <p:sp>
          <p:nvSpPr>
            <p:cNvPr id="355" name="AutoShape 1255"/>
            <p:cNvSpPr>
              <a:spLocks noChangeArrowheads="1"/>
            </p:cNvSpPr>
            <p:nvPr/>
          </p:nvSpPr>
          <p:spPr bwMode="auto">
            <a:xfrm>
              <a:off x="1456870" y="834977"/>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56" name="AutoShape 1256"/>
            <p:cNvSpPr>
              <a:spLocks noChangeArrowheads="1"/>
            </p:cNvSpPr>
            <p:nvPr/>
          </p:nvSpPr>
          <p:spPr bwMode="auto">
            <a:xfrm>
              <a:off x="1458458" y="96991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57" name="AutoShape 1257"/>
            <p:cNvSpPr>
              <a:spLocks noChangeArrowheads="1"/>
            </p:cNvSpPr>
            <p:nvPr/>
          </p:nvSpPr>
          <p:spPr bwMode="auto">
            <a:xfrm>
              <a:off x="1460045" y="1108027"/>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58" name="AutoShape 1258"/>
            <p:cNvSpPr>
              <a:spLocks noChangeArrowheads="1"/>
            </p:cNvSpPr>
            <p:nvPr/>
          </p:nvSpPr>
          <p:spPr bwMode="auto">
            <a:xfrm>
              <a:off x="1456870" y="125090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59" name="Rectangle 1260"/>
            <p:cNvSpPr>
              <a:spLocks noChangeArrowheads="1"/>
            </p:cNvSpPr>
            <p:nvPr/>
          </p:nvSpPr>
          <p:spPr bwMode="auto">
            <a:xfrm>
              <a:off x="1761670" y="838152"/>
              <a:ext cx="77788" cy="501650"/>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sz="2400">
                <a:solidFill>
                  <a:srgbClr val="FF0000"/>
                </a:solidFill>
                <a:latin typeface="Arial"/>
              </a:endParaRPr>
            </a:p>
          </p:txBody>
        </p:sp>
        <p:sp>
          <p:nvSpPr>
            <p:cNvPr id="360" name="AutoShape 1261"/>
            <p:cNvSpPr>
              <a:spLocks noChangeArrowheads="1"/>
            </p:cNvSpPr>
            <p:nvPr/>
          </p:nvSpPr>
          <p:spPr bwMode="auto">
            <a:xfrm>
              <a:off x="1761670" y="83656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61" name="AutoShape 1262"/>
            <p:cNvSpPr>
              <a:spLocks noChangeArrowheads="1"/>
            </p:cNvSpPr>
            <p:nvPr/>
          </p:nvSpPr>
          <p:spPr bwMode="auto">
            <a:xfrm>
              <a:off x="1763258" y="97150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62" name="AutoShape 1263"/>
            <p:cNvSpPr>
              <a:spLocks noChangeArrowheads="1"/>
            </p:cNvSpPr>
            <p:nvPr/>
          </p:nvSpPr>
          <p:spPr bwMode="auto">
            <a:xfrm>
              <a:off x="1764845" y="110961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63" name="AutoShape 1264"/>
            <p:cNvSpPr>
              <a:spLocks noChangeArrowheads="1"/>
            </p:cNvSpPr>
            <p:nvPr/>
          </p:nvSpPr>
          <p:spPr bwMode="auto">
            <a:xfrm>
              <a:off x="1761670" y="1252490"/>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64" name="Rectangle 1265"/>
            <p:cNvSpPr>
              <a:spLocks noChangeArrowheads="1"/>
            </p:cNvSpPr>
            <p:nvPr/>
          </p:nvSpPr>
          <p:spPr bwMode="auto">
            <a:xfrm>
              <a:off x="2063295" y="833390"/>
              <a:ext cx="77788" cy="50165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sz="2400">
                <a:solidFill>
                  <a:srgbClr val="FF0000"/>
                </a:solidFill>
                <a:latin typeface="Arial"/>
              </a:endParaRPr>
            </a:p>
          </p:txBody>
        </p:sp>
        <p:sp>
          <p:nvSpPr>
            <p:cNvPr id="365" name="AutoShape 1266"/>
            <p:cNvSpPr>
              <a:spLocks noChangeArrowheads="1"/>
            </p:cNvSpPr>
            <p:nvPr/>
          </p:nvSpPr>
          <p:spPr bwMode="auto">
            <a:xfrm>
              <a:off x="2063295" y="83180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66" name="AutoShape 1267"/>
            <p:cNvSpPr>
              <a:spLocks noChangeArrowheads="1"/>
            </p:cNvSpPr>
            <p:nvPr/>
          </p:nvSpPr>
          <p:spPr bwMode="auto">
            <a:xfrm>
              <a:off x="2064883" y="966740"/>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67" name="AutoShape 1268"/>
            <p:cNvSpPr>
              <a:spLocks noChangeArrowheads="1"/>
            </p:cNvSpPr>
            <p:nvPr/>
          </p:nvSpPr>
          <p:spPr bwMode="auto">
            <a:xfrm>
              <a:off x="2066470" y="110485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68" name="AutoShape 1269"/>
            <p:cNvSpPr>
              <a:spLocks noChangeArrowheads="1"/>
            </p:cNvSpPr>
            <p:nvPr/>
          </p:nvSpPr>
          <p:spPr bwMode="auto">
            <a:xfrm>
              <a:off x="2063295" y="1247727"/>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69" name="AutoShape 1237"/>
            <p:cNvSpPr>
              <a:spLocks noChangeArrowheads="1"/>
            </p:cNvSpPr>
            <p:nvPr/>
          </p:nvSpPr>
          <p:spPr bwMode="auto">
            <a:xfrm>
              <a:off x="540883" y="834977"/>
              <a:ext cx="73025" cy="73025"/>
            </a:xfrm>
            <a:prstGeom prst="triangle">
              <a:avLst>
                <a:gd name="adj" fmla="val 50000"/>
              </a:avLst>
            </a:prstGeom>
            <a:solidFill>
              <a:srgbClr val="0000FF"/>
            </a:solidFill>
            <a:ln w="9525">
              <a:solidFill>
                <a:schemeClr val="tx1"/>
              </a:solidFill>
              <a:miter lim="800000"/>
              <a:headEnd/>
              <a:tailEnd/>
            </a:ln>
            <a:effectLst/>
          </p:spPr>
          <p:txBody>
            <a:bodyPr wrap="none" anchor="ctr"/>
            <a:lstStyle/>
            <a:p>
              <a:pPr defTabSz="1219170"/>
              <a:endParaRPr lang="en-GB" sz="2400">
                <a:solidFill>
                  <a:srgbClr val="FF0000"/>
                </a:solidFill>
                <a:latin typeface="Arial"/>
              </a:endParaRPr>
            </a:p>
          </p:txBody>
        </p:sp>
        <p:sp>
          <p:nvSpPr>
            <p:cNvPr id="370" name="AutoShape 1244"/>
            <p:cNvSpPr>
              <a:spLocks noChangeArrowheads="1"/>
            </p:cNvSpPr>
            <p:nvPr/>
          </p:nvSpPr>
          <p:spPr bwMode="auto">
            <a:xfrm>
              <a:off x="848858" y="965152"/>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71" name="AutoShape 1245"/>
            <p:cNvSpPr>
              <a:spLocks noChangeArrowheads="1"/>
            </p:cNvSpPr>
            <p:nvPr/>
          </p:nvSpPr>
          <p:spPr bwMode="auto">
            <a:xfrm>
              <a:off x="850445" y="110326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72" name="AutoShape 1246"/>
            <p:cNvSpPr>
              <a:spLocks noChangeArrowheads="1"/>
            </p:cNvSpPr>
            <p:nvPr/>
          </p:nvSpPr>
          <p:spPr bwMode="auto">
            <a:xfrm>
              <a:off x="847270" y="1246140"/>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sp>
          <p:nvSpPr>
            <p:cNvPr id="373" name="AutoShape 1243"/>
            <p:cNvSpPr>
              <a:spLocks noChangeArrowheads="1"/>
            </p:cNvSpPr>
            <p:nvPr/>
          </p:nvSpPr>
          <p:spPr bwMode="auto">
            <a:xfrm>
              <a:off x="847270" y="830215"/>
              <a:ext cx="73025" cy="73025"/>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srgbClr val="FF0000"/>
                </a:solidFill>
                <a:latin typeface="Arial"/>
              </a:endParaRPr>
            </a:p>
          </p:txBody>
        </p:sp>
      </p:grpSp>
      <p:sp>
        <p:nvSpPr>
          <p:cNvPr id="374" name="Text Box 911"/>
          <p:cNvSpPr txBox="1">
            <a:spLocks noChangeArrowheads="1"/>
          </p:cNvSpPr>
          <p:nvPr/>
        </p:nvSpPr>
        <p:spPr bwMode="auto">
          <a:xfrm>
            <a:off x="755094" y="3869413"/>
            <a:ext cx="1516352" cy="535531"/>
          </a:xfrm>
          <a:prstGeom prst="rect">
            <a:avLst/>
          </a:prstGeom>
          <a:noFill/>
          <a:ln w="19050">
            <a:noFill/>
            <a:miter lim="800000"/>
            <a:headEnd/>
            <a:tailEnd/>
          </a:ln>
          <a:effectLst/>
        </p:spPr>
        <p:txBody>
          <a:bodyPr wrap="square">
            <a:spAutoFit/>
          </a:bodyPr>
          <a:lstStyle/>
          <a:p>
            <a:pPr algn="ctr" defTabSz="1219170">
              <a:lnSpc>
                <a:spcPct val="80000"/>
              </a:lnSpc>
              <a:spcBef>
                <a:spcPct val="50000"/>
              </a:spcBef>
            </a:pPr>
            <a:r>
              <a:rPr lang="de-DE" altLang="en-US" dirty="0" err="1">
                <a:solidFill>
                  <a:srgbClr val="FF0000"/>
                </a:solidFill>
                <a:latin typeface="Arial"/>
              </a:rPr>
              <a:t>Recom</a:t>
            </a:r>
            <a:r>
              <a:rPr lang="de-DE" altLang="en-US" dirty="0">
                <a:solidFill>
                  <a:srgbClr val="FF0000"/>
                </a:solidFill>
                <a:latin typeface="Arial"/>
              </a:rPr>
              <a:t>-</a:t>
            </a:r>
            <a:br>
              <a:rPr lang="de-DE" altLang="en-US" dirty="0">
                <a:solidFill>
                  <a:srgbClr val="FF0000"/>
                </a:solidFill>
                <a:latin typeface="Arial"/>
              </a:rPr>
            </a:br>
            <a:r>
              <a:rPr lang="de-DE" altLang="en-US" dirty="0" err="1">
                <a:solidFill>
                  <a:srgbClr val="FF0000"/>
                </a:solidFill>
                <a:latin typeface="Arial"/>
              </a:rPr>
              <a:t>bine</a:t>
            </a:r>
            <a:endParaRPr lang="de-DE" altLang="en-US" b="1" dirty="0">
              <a:solidFill>
                <a:srgbClr val="FF0000"/>
              </a:solidFill>
              <a:latin typeface="Arial Narrow" pitchFamily="34" charset="0"/>
            </a:endParaRPr>
          </a:p>
        </p:txBody>
      </p:sp>
      <p:sp>
        <p:nvSpPr>
          <p:cNvPr id="376" name="Rectangle 1186"/>
          <p:cNvSpPr>
            <a:spLocks noChangeArrowheads="1"/>
          </p:cNvSpPr>
          <p:nvPr/>
        </p:nvSpPr>
        <p:spPr bwMode="auto">
          <a:xfrm>
            <a:off x="212154" y="4990919"/>
            <a:ext cx="2540000" cy="872067"/>
          </a:xfrm>
          <a:prstGeom prst="rect">
            <a:avLst/>
          </a:prstGeom>
          <a:solidFill>
            <a:schemeClr val="bg1"/>
          </a:solidFill>
          <a:ln w="19050">
            <a:solidFill>
              <a:schemeClr val="tx1"/>
            </a:solidFill>
            <a:miter lim="800000"/>
            <a:headEnd/>
            <a:tailEnd/>
          </a:ln>
          <a:effectLst/>
        </p:spPr>
        <p:txBody>
          <a:bodyPr wrap="none" anchor="ctr"/>
          <a:lstStyle/>
          <a:p>
            <a:pPr defTabSz="1219170"/>
            <a:endParaRPr lang="en-GB">
              <a:solidFill>
                <a:srgbClr val="FF0000"/>
              </a:solidFill>
              <a:latin typeface="Arial"/>
            </a:endParaRPr>
          </a:p>
        </p:txBody>
      </p:sp>
      <p:sp>
        <p:nvSpPr>
          <p:cNvPr id="377" name="AutoShape 1187"/>
          <p:cNvSpPr>
            <a:spLocks noChangeArrowheads="1"/>
          </p:cNvSpPr>
          <p:nvPr/>
        </p:nvSpPr>
        <p:spPr bwMode="auto">
          <a:xfrm rot="5400000">
            <a:off x="1953357" y="5084052"/>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78" name="AutoShape 1188"/>
          <p:cNvSpPr>
            <a:spLocks noChangeArrowheads="1"/>
          </p:cNvSpPr>
          <p:nvPr/>
        </p:nvSpPr>
        <p:spPr bwMode="auto">
          <a:xfrm rot="5400000">
            <a:off x="1546957" y="5084052"/>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79" name="AutoShape 1189"/>
          <p:cNvSpPr>
            <a:spLocks noChangeArrowheads="1"/>
          </p:cNvSpPr>
          <p:nvPr/>
        </p:nvSpPr>
        <p:spPr bwMode="auto">
          <a:xfrm rot="5400000">
            <a:off x="321261" y="5086169"/>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0" name="AutoShape 1190"/>
          <p:cNvSpPr>
            <a:spLocks noChangeArrowheads="1"/>
          </p:cNvSpPr>
          <p:nvPr/>
        </p:nvSpPr>
        <p:spPr bwMode="auto">
          <a:xfrm rot="5400000">
            <a:off x="734157" y="5084052"/>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1" name="AutoShape 1191"/>
          <p:cNvSpPr>
            <a:spLocks noChangeArrowheads="1"/>
          </p:cNvSpPr>
          <p:nvPr/>
        </p:nvSpPr>
        <p:spPr bwMode="auto">
          <a:xfrm rot="5400000">
            <a:off x="1129661" y="5091779"/>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2" name="AutoShape 1192"/>
          <p:cNvSpPr>
            <a:spLocks noChangeArrowheads="1"/>
          </p:cNvSpPr>
          <p:nvPr/>
        </p:nvSpPr>
        <p:spPr bwMode="auto">
          <a:xfrm rot="5400000">
            <a:off x="2361875" y="5086169"/>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3" name="AutoShape 1193"/>
          <p:cNvSpPr>
            <a:spLocks noChangeArrowheads="1"/>
          </p:cNvSpPr>
          <p:nvPr/>
        </p:nvSpPr>
        <p:spPr bwMode="auto">
          <a:xfrm rot="5400000">
            <a:off x="1953357" y="5278786"/>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4" name="AutoShape 1194"/>
          <p:cNvSpPr>
            <a:spLocks noChangeArrowheads="1"/>
          </p:cNvSpPr>
          <p:nvPr/>
        </p:nvSpPr>
        <p:spPr bwMode="auto">
          <a:xfrm rot="5400000">
            <a:off x="1546957" y="5278786"/>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5" name="AutoShape 1195"/>
          <p:cNvSpPr>
            <a:spLocks noChangeArrowheads="1"/>
          </p:cNvSpPr>
          <p:nvPr/>
        </p:nvSpPr>
        <p:spPr bwMode="auto">
          <a:xfrm rot="5400000">
            <a:off x="321261" y="5280902"/>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6" name="AutoShape 1196"/>
          <p:cNvSpPr>
            <a:spLocks noChangeArrowheads="1"/>
          </p:cNvSpPr>
          <p:nvPr/>
        </p:nvSpPr>
        <p:spPr bwMode="auto">
          <a:xfrm rot="5400000">
            <a:off x="734157" y="5278786"/>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7" name="AutoShape 1197"/>
          <p:cNvSpPr>
            <a:spLocks noChangeArrowheads="1"/>
          </p:cNvSpPr>
          <p:nvPr/>
        </p:nvSpPr>
        <p:spPr bwMode="auto">
          <a:xfrm rot="5400000">
            <a:off x="1129661" y="5286512"/>
            <a:ext cx="78317"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8" name="AutoShape 1198"/>
          <p:cNvSpPr>
            <a:spLocks noChangeArrowheads="1"/>
          </p:cNvSpPr>
          <p:nvPr/>
        </p:nvSpPr>
        <p:spPr bwMode="auto">
          <a:xfrm rot="5400000">
            <a:off x="2361875" y="5280902"/>
            <a:ext cx="78316"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89" name="AutoShape 1199"/>
          <p:cNvSpPr>
            <a:spLocks noChangeArrowheads="1"/>
          </p:cNvSpPr>
          <p:nvPr/>
        </p:nvSpPr>
        <p:spPr bwMode="auto">
          <a:xfrm rot="5400000">
            <a:off x="1952299" y="5470344"/>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0" name="AutoShape 1200"/>
          <p:cNvSpPr>
            <a:spLocks noChangeArrowheads="1"/>
          </p:cNvSpPr>
          <p:nvPr/>
        </p:nvSpPr>
        <p:spPr bwMode="auto">
          <a:xfrm rot="5400000">
            <a:off x="1545899" y="5470344"/>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1" name="AutoShape 1201"/>
          <p:cNvSpPr>
            <a:spLocks noChangeArrowheads="1"/>
          </p:cNvSpPr>
          <p:nvPr/>
        </p:nvSpPr>
        <p:spPr bwMode="auto">
          <a:xfrm rot="5400000">
            <a:off x="320203" y="5472461"/>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2" name="AutoShape 1202"/>
          <p:cNvSpPr>
            <a:spLocks noChangeArrowheads="1"/>
          </p:cNvSpPr>
          <p:nvPr/>
        </p:nvSpPr>
        <p:spPr bwMode="auto">
          <a:xfrm rot="5400000">
            <a:off x="733099" y="5470344"/>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3" name="AutoShape 1203"/>
          <p:cNvSpPr>
            <a:spLocks noChangeArrowheads="1"/>
          </p:cNvSpPr>
          <p:nvPr/>
        </p:nvSpPr>
        <p:spPr bwMode="auto">
          <a:xfrm rot="5400000">
            <a:off x="1128603" y="5478071"/>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4" name="AutoShape 1204"/>
          <p:cNvSpPr>
            <a:spLocks noChangeArrowheads="1"/>
          </p:cNvSpPr>
          <p:nvPr/>
        </p:nvSpPr>
        <p:spPr bwMode="auto">
          <a:xfrm rot="5400000">
            <a:off x="2360816" y="5472461"/>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5" name="AutoShape 1205"/>
          <p:cNvSpPr>
            <a:spLocks noChangeArrowheads="1"/>
          </p:cNvSpPr>
          <p:nvPr/>
        </p:nvSpPr>
        <p:spPr bwMode="auto">
          <a:xfrm rot="5400000">
            <a:off x="1952299" y="5665078"/>
            <a:ext cx="80433" cy="8254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6" name="AutoShape 1206"/>
          <p:cNvSpPr>
            <a:spLocks noChangeArrowheads="1"/>
          </p:cNvSpPr>
          <p:nvPr/>
        </p:nvSpPr>
        <p:spPr bwMode="auto">
          <a:xfrm rot="5400000">
            <a:off x="1545899" y="5665078"/>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7" name="AutoShape 1207"/>
          <p:cNvSpPr>
            <a:spLocks noChangeArrowheads="1"/>
          </p:cNvSpPr>
          <p:nvPr/>
        </p:nvSpPr>
        <p:spPr bwMode="auto">
          <a:xfrm rot="5400000">
            <a:off x="320203" y="5667194"/>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8" name="AutoShape 1208"/>
          <p:cNvSpPr>
            <a:spLocks noChangeArrowheads="1"/>
          </p:cNvSpPr>
          <p:nvPr/>
        </p:nvSpPr>
        <p:spPr bwMode="auto">
          <a:xfrm rot="5400000">
            <a:off x="733099" y="5665078"/>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399" name="AutoShape 1209"/>
          <p:cNvSpPr>
            <a:spLocks noChangeArrowheads="1"/>
          </p:cNvSpPr>
          <p:nvPr/>
        </p:nvSpPr>
        <p:spPr bwMode="auto">
          <a:xfrm rot="5400000">
            <a:off x="1128603" y="5672804"/>
            <a:ext cx="80433" cy="82549"/>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00" name="AutoShape 1210"/>
          <p:cNvSpPr>
            <a:spLocks noChangeArrowheads="1"/>
          </p:cNvSpPr>
          <p:nvPr/>
        </p:nvSpPr>
        <p:spPr bwMode="auto">
          <a:xfrm rot="5400000">
            <a:off x="2360816" y="5667194"/>
            <a:ext cx="80433" cy="82551"/>
          </a:xfrm>
          <a:prstGeom prst="octagon">
            <a:avLst>
              <a:gd name="adj" fmla="val 29287"/>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cxnSp>
        <p:nvCxnSpPr>
          <p:cNvPr id="401" name="AutoShape 1211"/>
          <p:cNvCxnSpPr>
            <a:cxnSpLocks noChangeShapeType="1"/>
            <a:stCxn id="450" idx="2"/>
            <a:endCxn id="393" idx="0"/>
          </p:cNvCxnSpPr>
          <p:nvPr/>
        </p:nvCxnSpPr>
        <p:spPr bwMode="auto">
          <a:xfrm flipH="1">
            <a:off x="1224912" y="5187029"/>
            <a:ext cx="93133" cy="3344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2" name="AutoShape 1212"/>
          <p:cNvCxnSpPr>
            <a:cxnSpLocks noChangeShapeType="1"/>
            <a:stCxn id="426" idx="2"/>
            <a:endCxn id="393" idx="0"/>
          </p:cNvCxnSpPr>
          <p:nvPr/>
        </p:nvCxnSpPr>
        <p:spPr bwMode="auto">
          <a:xfrm flipH="1">
            <a:off x="1224912" y="5366946"/>
            <a:ext cx="95249" cy="1545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3" name="AutoShape 1213"/>
          <p:cNvCxnSpPr>
            <a:cxnSpLocks noChangeShapeType="1"/>
            <a:stCxn id="427" idx="2"/>
            <a:endCxn id="393" idx="0"/>
          </p:cNvCxnSpPr>
          <p:nvPr/>
        </p:nvCxnSpPr>
        <p:spPr bwMode="auto">
          <a:xfrm flipH="1" flipV="1">
            <a:off x="1224912" y="5521462"/>
            <a:ext cx="97367"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4" name="AutoShape 1214"/>
          <p:cNvCxnSpPr>
            <a:cxnSpLocks noChangeShapeType="1"/>
            <a:stCxn id="428" idx="2"/>
            <a:endCxn id="393" idx="0"/>
          </p:cNvCxnSpPr>
          <p:nvPr/>
        </p:nvCxnSpPr>
        <p:spPr bwMode="auto">
          <a:xfrm flipH="1" flipV="1">
            <a:off x="1224912" y="5521462"/>
            <a:ext cx="93133" cy="220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5" name="AutoShape 1215"/>
          <p:cNvCxnSpPr>
            <a:cxnSpLocks noChangeShapeType="1"/>
            <a:stCxn id="454" idx="2"/>
            <a:endCxn id="392" idx="0"/>
          </p:cNvCxnSpPr>
          <p:nvPr/>
        </p:nvCxnSpPr>
        <p:spPr bwMode="auto">
          <a:xfrm flipH="1">
            <a:off x="829408" y="5172953"/>
            <a:ext cx="95249" cy="3407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6" name="AutoShape 1216"/>
          <p:cNvCxnSpPr>
            <a:cxnSpLocks noChangeShapeType="1"/>
            <a:stCxn id="451" idx="2"/>
            <a:endCxn id="392" idx="0"/>
          </p:cNvCxnSpPr>
          <p:nvPr/>
        </p:nvCxnSpPr>
        <p:spPr bwMode="auto">
          <a:xfrm flipH="1">
            <a:off x="829408" y="5352868"/>
            <a:ext cx="97367" cy="16086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7" name="AutoShape 1217"/>
          <p:cNvCxnSpPr>
            <a:cxnSpLocks noChangeShapeType="1"/>
            <a:stCxn id="452" idx="2"/>
            <a:endCxn id="392" idx="0"/>
          </p:cNvCxnSpPr>
          <p:nvPr/>
        </p:nvCxnSpPr>
        <p:spPr bwMode="auto">
          <a:xfrm flipH="1" flipV="1">
            <a:off x="829407" y="5513735"/>
            <a:ext cx="99483" cy="23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8" name="AutoShape 1218"/>
          <p:cNvCxnSpPr>
            <a:cxnSpLocks noChangeShapeType="1"/>
            <a:stCxn id="453" idx="2"/>
            <a:endCxn id="392" idx="0"/>
          </p:cNvCxnSpPr>
          <p:nvPr/>
        </p:nvCxnSpPr>
        <p:spPr bwMode="auto">
          <a:xfrm flipH="1" flipV="1">
            <a:off x="829408" y="5513735"/>
            <a:ext cx="95249"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 name="AutoShape 1219"/>
          <p:cNvCxnSpPr>
            <a:cxnSpLocks noChangeShapeType="1"/>
            <a:stCxn id="431" idx="2"/>
            <a:endCxn id="385" idx="0"/>
          </p:cNvCxnSpPr>
          <p:nvPr/>
        </p:nvCxnSpPr>
        <p:spPr bwMode="auto">
          <a:xfrm flipH="1">
            <a:off x="418628" y="5172952"/>
            <a:ext cx="93133" cy="1502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 name="AutoShape 1220"/>
          <p:cNvCxnSpPr>
            <a:cxnSpLocks noChangeShapeType="1"/>
            <a:stCxn id="432" idx="2"/>
            <a:endCxn id="385" idx="0"/>
          </p:cNvCxnSpPr>
          <p:nvPr/>
        </p:nvCxnSpPr>
        <p:spPr bwMode="auto">
          <a:xfrm flipH="1" flipV="1">
            <a:off x="418628" y="5323236"/>
            <a:ext cx="95249" cy="296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1" name="AutoShape 1221"/>
          <p:cNvCxnSpPr>
            <a:cxnSpLocks noChangeShapeType="1"/>
            <a:stCxn id="433" idx="2"/>
            <a:endCxn id="385" idx="0"/>
          </p:cNvCxnSpPr>
          <p:nvPr/>
        </p:nvCxnSpPr>
        <p:spPr bwMode="auto">
          <a:xfrm flipH="1" flipV="1">
            <a:off x="418628" y="5323235"/>
            <a:ext cx="97367" cy="2137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2" name="AutoShape 1222"/>
          <p:cNvCxnSpPr>
            <a:cxnSpLocks noChangeShapeType="1"/>
            <a:stCxn id="434" idx="2"/>
            <a:endCxn id="385" idx="0"/>
          </p:cNvCxnSpPr>
          <p:nvPr/>
        </p:nvCxnSpPr>
        <p:spPr bwMode="auto">
          <a:xfrm flipH="1" flipV="1">
            <a:off x="418628" y="5323235"/>
            <a:ext cx="93133" cy="404284"/>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3" name="AutoShape 1223"/>
          <p:cNvCxnSpPr>
            <a:cxnSpLocks noChangeShapeType="1"/>
            <a:stCxn id="436" idx="2"/>
            <a:endCxn id="378" idx="0"/>
          </p:cNvCxnSpPr>
          <p:nvPr/>
        </p:nvCxnSpPr>
        <p:spPr bwMode="auto">
          <a:xfrm flipH="1" flipV="1">
            <a:off x="1644324" y="5126386"/>
            <a:ext cx="93133" cy="52916"/>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4" name="AutoShape 1224"/>
          <p:cNvCxnSpPr>
            <a:cxnSpLocks noChangeShapeType="1"/>
            <a:stCxn id="437" idx="2"/>
            <a:endCxn id="378" idx="0"/>
          </p:cNvCxnSpPr>
          <p:nvPr/>
        </p:nvCxnSpPr>
        <p:spPr bwMode="auto">
          <a:xfrm flipH="1" flipV="1">
            <a:off x="1644323" y="5126386"/>
            <a:ext cx="95251" cy="2328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5" name="AutoShape 1225"/>
          <p:cNvCxnSpPr>
            <a:cxnSpLocks noChangeShapeType="1"/>
            <a:stCxn id="438" idx="2"/>
            <a:endCxn id="378" idx="0"/>
          </p:cNvCxnSpPr>
          <p:nvPr/>
        </p:nvCxnSpPr>
        <p:spPr bwMode="auto">
          <a:xfrm flipH="1" flipV="1">
            <a:off x="1644324" y="5126386"/>
            <a:ext cx="97367" cy="416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6" name="AutoShape 1226"/>
          <p:cNvCxnSpPr>
            <a:cxnSpLocks noChangeShapeType="1"/>
            <a:stCxn id="439" idx="2"/>
            <a:endCxn id="378" idx="0"/>
          </p:cNvCxnSpPr>
          <p:nvPr/>
        </p:nvCxnSpPr>
        <p:spPr bwMode="auto">
          <a:xfrm flipH="1" flipV="1">
            <a:off x="1644324" y="5126385"/>
            <a:ext cx="93133" cy="6074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7" name="AutoShape 1227"/>
          <p:cNvCxnSpPr>
            <a:cxnSpLocks noChangeShapeType="1"/>
            <a:stCxn id="444" idx="2"/>
            <a:endCxn id="395" idx="0"/>
          </p:cNvCxnSpPr>
          <p:nvPr/>
        </p:nvCxnSpPr>
        <p:spPr bwMode="auto">
          <a:xfrm flipH="1" flipV="1">
            <a:off x="2048608" y="5708468"/>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8" name="AutoShape 1228"/>
          <p:cNvCxnSpPr>
            <a:cxnSpLocks noChangeShapeType="1"/>
            <a:stCxn id="443" idx="2"/>
            <a:endCxn id="395" idx="0"/>
          </p:cNvCxnSpPr>
          <p:nvPr/>
        </p:nvCxnSpPr>
        <p:spPr bwMode="auto">
          <a:xfrm flipH="1">
            <a:off x="2048607" y="5545486"/>
            <a:ext cx="99483" cy="16298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9" name="AutoShape 1229"/>
          <p:cNvCxnSpPr>
            <a:cxnSpLocks noChangeShapeType="1"/>
            <a:stCxn id="442" idx="2"/>
            <a:endCxn id="395" idx="0"/>
          </p:cNvCxnSpPr>
          <p:nvPr/>
        </p:nvCxnSpPr>
        <p:spPr bwMode="auto">
          <a:xfrm flipH="1">
            <a:off x="2048608" y="5361335"/>
            <a:ext cx="97367" cy="347133"/>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0" name="AutoShape 1230"/>
          <p:cNvCxnSpPr>
            <a:cxnSpLocks noChangeShapeType="1"/>
            <a:stCxn id="441" idx="2"/>
            <a:endCxn id="395" idx="0"/>
          </p:cNvCxnSpPr>
          <p:nvPr/>
        </p:nvCxnSpPr>
        <p:spPr bwMode="auto">
          <a:xfrm flipH="1">
            <a:off x="2048608" y="5181420"/>
            <a:ext cx="95249" cy="527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1" name="AutoShape 1231"/>
          <p:cNvCxnSpPr>
            <a:cxnSpLocks noChangeShapeType="1"/>
            <a:stCxn id="449" idx="2"/>
            <a:endCxn id="400" idx="0"/>
          </p:cNvCxnSpPr>
          <p:nvPr/>
        </p:nvCxnSpPr>
        <p:spPr bwMode="auto">
          <a:xfrm flipH="1" flipV="1">
            <a:off x="2457124" y="5710586"/>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2" name="AutoShape 1232"/>
          <p:cNvCxnSpPr>
            <a:cxnSpLocks noChangeShapeType="1"/>
            <a:stCxn id="448" idx="2"/>
            <a:endCxn id="400" idx="0"/>
          </p:cNvCxnSpPr>
          <p:nvPr/>
        </p:nvCxnSpPr>
        <p:spPr bwMode="auto">
          <a:xfrm flipH="1">
            <a:off x="2457124" y="5539135"/>
            <a:ext cx="93133" cy="171451"/>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3" name="AutoShape 1233"/>
          <p:cNvCxnSpPr>
            <a:cxnSpLocks noChangeShapeType="1"/>
            <a:stCxn id="447" idx="2"/>
            <a:endCxn id="400" idx="0"/>
          </p:cNvCxnSpPr>
          <p:nvPr/>
        </p:nvCxnSpPr>
        <p:spPr bwMode="auto">
          <a:xfrm flipH="1">
            <a:off x="2457124" y="5354985"/>
            <a:ext cx="91017" cy="355600"/>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4" name="AutoShape 1234"/>
          <p:cNvCxnSpPr>
            <a:cxnSpLocks noChangeShapeType="1"/>
            <a:stCxn id="446" idx="2"/>
            <a:endCxn id="400" idx="0"/>
          </p:cNvCxnSpPr>
          <p:nvPr/>
        </p:nvCxnSpPr>
        <p:spPr bwMode="auto">
          <a:xfrm flipH="1">
            <a:off x="2457124" y="5175068"/>
            <a:ext cx="88900" cy="535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5" name="Rectangle 1236"/>
          <p:cNvSpPr>
            <a:spLocks noChangeArrowheads="1"/>
          </p:cNvSpPr>
          <p:nvPr/>
        </p:nvSpPr>
        <p:spPr bwMode="auto">
          <a:xfrm>
            <a:off x="1318045" y="5091779"/>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26" name="AutoShape 1238"/>
          <p:cNvSpPr>
            <a:spLocks noChangeArrowheads="1"/>
          </p:cNvSpPr>
          <p:nvPr/>
        </p:nvSpPr>
        <p:spPr bwMode="auto">
          <a:xfrm>
            <a:off x="1320161" y="5269579"/>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27" name="AutoShape 1239"/>
          <p:cNvSpPr>
            <a:spLocks noChangeArrowheads="1"/>
          </p:cNvSpPr>
          <p:nvPr/>
        </p:nvSpPr>
        <p:spPr bwMode="auto">
          <a:xfrm>
            <a:off x="1322279" y="5453729"/>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28" name="AutoShape 1240"/>
          <p:cNvSpPr>
            <a:spLocks noChangeArrowheads="1"/>
          </p:cNvSpPr>
          <p:nvPr/>
        </p:nvSpPr>
        <p:spPr bwMode="auto">
          <a:xfrm>
            <a:off x="1318045" y="5644229"/>
            <a:ext cx="97367" cy="97367"/>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29" name="Rectangle 1242"/>
          <p:cNvSpPr>
            <a:spLocks noChangeArrowheads="1"/>
          </p:cNvSpPr>
          <p:nvPr/>
        </p:nvSpPr>
        <p:spPr bwMode="auto">
          <a:xfrm>
            <a:off x="924657" y="5077701"/>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30" name="Rectangle 1248"/>
          <p:cNvSpPr>
            <a:spLocks noChangeArrowheads="1"/>
          </p:cNvSpPr>
          <p:nvPr/>
        </p:nvSpPr>
        <p:spPr bwMode="auto">
          <a:xfrm>
            <a:off x="511761" y="5077701"/>
            <a:ext cx="103716"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31" name="AutoShape 1249"/>
          <p:cNvSpPr>
            <a:spLocks noChangeArrowheads="1"/>
          </p:cNvSpPr>
          <p:nvPr/>
        </p:nvSpPr>
        <p:spPr bwMode="auto">
          <a:xfrm>
            <a:off x="511761" y="5075586"/>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2" name="AutoShape 1250"/>
          <p:cNvSpPr>
            <a:spLocks noChangeArrowheads="1"/>
          </p:cNvSpPr>
          <p:nvPr/>
        </p:nvSpPr>
        <p:spPr bwMode="auto">
          <a:xfrm>
            <a:off x="513877" y="5255502"/>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3" name="AutoShape 1251"/>
          <p:cNvSpPr>
            <a:spLocks noChangeArrowheads="1"/>
          </p:cNvSpPr>
          <p:nvPr/>
        </p:nvSpPr>
        <p:spPr bwMode="auto">
          <a:xfrm>
            <a:off x="515995" y="543965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4" name="AutoShape 1252"/>
          <p:cNvSpPr>
            <a:spLocks noChangeArrowheads="1"/>
          </p:cNvSpPr>
          <p:nvPr/>
        </p:nvSpPr>
        <p:spPr bwMode="auto">
          <a:xfrm>
            <a:off x="511761" y="563015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5" name="Rectangle 1254"/>
          <p:cNvSpPr>
            <a:spLocks noChangeArrowheads="1"/>
          </p:cNvSpPr>
          <p:nvPr/>
        </p:nvSpPr>
        <p:spPr bwMode="auto">
          <a:xfrm>
            <a:off x="1737457" y="5084052"/>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36" name="AutoShape 1255"/>
          <p:cNvSpPr>
            <a:spLocks noChangeArrowheads="1"/>
          </p:cNvSpPr>
          <p:nvPr/>
        </p:nvSpPr>
        <p:spPr bwMode="auto">
          <a:xfrm>
            <a:off x="1737457" y="5081935"/>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7" name="AutoShape 1256"/>
          <p:cNvSpPr>
            <a:spLocks noChangeArrowheads="1"/>
          </p:cNvSpPr>
          <p:nvPr/>
        </p:nvSpPr>
        <p:spPr bwMode="auto">
          <a:xfrm>
            <a:off x="1739575" y="526185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8" name="AutoShape 1257"/>
          <p:cNvSpPr>
            <a:spLocks noChangeArrowheads="1"/>
          </p:cNvSpPr>
          <p:nvPr/>
        </p:nvSpPr>
        <p:spPr bwMode="auto">
          <a:xfrm>
            <a:off x="1741691" y="5446002"/>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39" name="AutoShape 1258"/>
          <p:cNvSpPr>
            <a:spLocks noChangeArrowheads="1"/>
          </p:cNvSpPr>
          <p:nvPr/>
        </p:nvSpPr>
        <p:spPr bwMode="auto">
          <a:xfrm>
            <a:off x="1737457" y="5636502"/>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0" name="Rectangle 1260"/>
          <p:cNvSpPr>
            <a:spLocks noChangeArrowheads="1"/>
          </p:cNvSpPr>
          <p:nvPr/>
        </p:nvSpPr>
        <p:spPr bwMode="auto">
          <a:xfrm>
            <a:off x="2143857" y="5086168"/>
            <a:ext cx="103717" cy="668867"/>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41" name="AutoShape 1261"/>
          <p:cNvSpPr>
            <a:spLocks noChangeArrowheads="1"/>
          </p:cNvSpPr>
          <p:nvPr/>
        </p:nvSpPr>
        <p:spPr bwMode="auto">
          <a:xfrm>
            <a:off x="2143857" y="508405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2" name="AutoShape 1262"/>
          <p:cNvSpPr>
            <a:spLocks noChangeArrowheads="1"/>
          </p:cNvSpPr>
          <p:nvPr/>
        </p:nvSpPr>
        <p:spPr bwMode="auto">
          <a:xfrm>
            <a:off x="2145975" y="5263969"/>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3" name="AutoShape 1263"/>
          <p:cNvSpPr>
            <a:spLocks noChangeArrowheads="1"/>
          </p:cNvSpPr>
          <p:nvPr/>
        </p:nvSpPr>
        <p:spPr bwMode="auto">
          <a:xfrm>
            <a:off x="2148091" y="5448119"/>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4" name="AutoShape 1264"/>
          <p:cNvSpPr>
            <a:spLocks noChangeArrowheads="1"/>
          </p:cNvSpPr>
          <p:nvPr/>
        </p:nvSpPr>
        <p:spPr bwMode="auto">
          <a:xfrm>
            <a:off x="2143857" y="5638619"/>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5" name="Rectangle 1265"/>
          <p:cNvSpPr>
            <a:spLocks noChangeArrowheads="1"/>
          </p:cNvSpPr>
          <p:nvPr/>
        </p:nvSpPr>
        <p:spPr bwMode="auto">
          <a:xfrm>
            <a:off x="2546024" y="5079819"/>
            <a:ext cx="103717" cy="66886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a:endParaRPr lang="en-US" altLang="en-US">
              <a:solidFill>
                <a:srgbClr val="FF0000"/>
              </a:solidFill>
              <a:latin typeface="Arial"/>
            </a:endParaRPr>
          </a:p>
        </p:txBody>
      </p:sp>
      <p:sp>
        <p:nvSpPr>
          <p:cNvPr id="446" name="AutoShape 1266"/>
          <p:cNvSpPr>
            <a:spLocks noChangeArrowheads="1"/>
          </p:cNvSpPr>
          <p:nvPr/>
        </p:nvSpPr>
        <p:spPr bwMode="auto">
          <a:xfrm>
            <a:off x="2546024" y="5077702"/>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7" name="AutoShape 1267"/>
          <p:cNvSpPr>
            <a:spLocks noChangeArrowheads="1"/>
          </p:cNvSpPr>
          <p:nvPr/>
        </p:nvSpPr>
        <p:spPr bwMode="auto">
          <a:xfrm>
            <a:off x="2548141" y="5257619"/>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8" name="AutoShape 1268"/>
          <p:cNvSpPr>
            <a:spLocks noChangeArrowheads="1"/>
          </p:cNvSpPr>
          <p:nvPr/>
        </p:nvSpPr>
        <p:spPr bwMode="auto">
          <a:xfrm>
            <a:off x="2550257" y="5441769"/>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49" name="AutoShape 1269"/>
          <p:cNvSpPr>
            <a:spLocks noChangeArrowheads="1"/>
          </p:cNvSpPr>
          <p:nvPr/>
        </p:nvSpPr>
        <p:spPr bwMode="auto">
          <a:xfrm>
            <a:off x="2546024" y="5632269"/>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0" name="AutoShape 1237"/>
          <p:cNvSpPr>
            <a:spLocks noChangeArrowheads="1"/>
          </p:cNvSpPr>
          <p:nvPr/>
        </p:nvSpPr>
        <p:spPr bwMode="auto">
          <a:xfrm>
            <a:off x="1318045" y="5089662"/>
            <a:ext cx="97367" cy="97367"/>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1" name="AutoShape 1244"/>
          <p:cNvSpPr>
            <a:spLocks noChangeArrowheads="1"/>
          </p:cNvSpPr>
          <p:nvPr/>
        </p:nvSpPr>
        <p:spPr bwMode="auto">
          <a:xfrm>
            <a:off x="926775" y="5255502"/>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2" name="AutoShape 1245"/>
          <p:cNvSpPr>
            <a:spLocks noChangeArrowheads="1"/>
          </p:cNvSpPr>
          <p:nvPr/>
        </p:nvSpPr>
        <p:spPr bwMode="auto">
          <a:xfrm>
            <a:off x="928891" y="543965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3" name="AutoShape 1246"/>
          <p:cNvSpPr>
            <a:spLocks noChangeArrowheads="1"/>
          </p:cNvSpPr>
          <p:nvPr/>
        </p:nvSpPr>
        <p:spPr bwMode="auto">
          <a:xfrm>
            <a:off x="924657" y="5630153"/>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sp>
        <p:nvSpPr>
          <p:cNvPr id="454" name="AutoShape 1243"/>
          <p:cNvSpPr>
            <a:spLocks noChangeArrowheads="1"/>
          </p:cNvSpPr>
          <p:nvPr/>
        </p:nvSpPr>
        <p:spPr bwMode="auto">
          <a:xfrm>
            <a:off x="924657" y="5075586"/>
            <a:ext cx="97367" cy="97367"/>
          </a:xfrm>
          <a:prstGeom prst="triangle">
            <a:avLst>
              <a:gd name="adj" fmla="val 50000"/>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srgbClr val="FF0000"/>
              </a:solidFill>
              <a:latin typeface="Arial"/>
            </a:endParaRPr>
          </a:p>
        </p:txBody>
      </p:sp>
      <p:cxnSp>
        <p:nvCxnSpPr>
          <p:cNvPr id="455" name="Gerade Verbindung 454"/>
          <p:cNvCxnSpPr>
            <a:stCxn id="278" idx="1"/>
          </p:cNvCxnSpPr>
          <p:nvPr/>
        </p:nvCxnSpPr>
        <p:spPr>
          <a:xfrm>
            <a:off x="1471000" y="4814047"/>
            <a:ext cx="21321" cy="1768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60" name="AutoShape 909"/>
          <p:cNvSpPr>
            <a:spLocks/>
          </p:cNvSpPr>
          <p:nvPr/>
        </p:nvSpPr>
        <p:spPr bwMode="auto">
          <a:xfrm rot="5400000">
            <a:off x="4263391" y="4210796"/>
            <a:ext cx="133351" cy="1073149"/>
          </a:xfrm>
          <a:prstGeom prst="rightBrace">
            <a:avLst>
              <a:gd name="adj1" fmla="val 67063"/>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1" name="Rectangle 936"/>
          <p:cNvSpPr>
            <a:spLocks noChangeArrowheads="1"/>
          </p:cNvSpPr>
          <p:nvPr/>
        </p:nvSpPr>
        <p:spPr bwMode="auto">
          <a:xfrm>
            <a:off x="3804074" y="3774761"/>
            <a:ext cx="1066800" cy="897467"/>
          </a:xfrm>
          <a:prstGeom prst="rect">
            <a:avLst/>
          </a:prstGeom>
          <a:solidFill>
            <a:schemeClr val="bg1"/>
          </a:solidFill>
          <a:ln w="6350">
            <a:solidFill>
              <a:schemeClr val="tx1"/>
            </a:solidFill>
            <a:miter lim="800000"/>
            <a:headEnd/>
            <a:tailEnd/>
          </a:ln>
          <a:effectLst>
            <a:outerShdw blurRad="50800" dist="38100" dir="2700000" algn="ctr" rotWithShape="0">
              <a:schemeClr val="bg1">
                <a:lumMod val="65000"/>
                <a:alpha val="42000"/>
              </a:schemeClr>
            </a:outerShdw>
          </a:effectLst>
        </p:spPr>
        <p:txBody>
          <a:bodyPr wrap="none" anchor="ctr"/>
          <a:lstStyle/>
          <a:p>
            <a:pPr defTabSz="1219170"/>
            <a:endParaRPr lang="en-GB">
              <a:solidFill>
                <a:srgbClr val="FF0000"/>
              </a:solidFill>
              <a:latin typeface="Arial"/>
            </a:endParaRPr>
          </a:p>
        </p:txBody>
      </p:sp>
      <p:cxnSp>
        <p:nvCxnSpPr>
          <p:cNvPr id="462" name="AutoShape 1056"/>
          <p:cNvCxnSpPr>
            <a:cxnSpLocks noChangeShapeType="1"/>
            <a:endCxn id="471" idx="0"/>
          </p:cNvCxnSpPr>
          <p:nvPr/>
        </p:nvCxnSpPr>
        <p:spPr bwMode="auto">
          <a:xfrm flipH="1">
            <a:off x="3410374" y="1605179"/>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3" name="AutoShape 1057"/>
          <p:cNvCxnSpPr>
            <a:cxnSpLocks noChangeShapeType="1"/>
            <a:endCxn id="472" idx="0"/>
          </p:cNvCxnSpPr>
          <p:nvPr/>
        </p:nvCxnSpPr>
        <p:spPr bwMode="auto">
          <a:xfrm flipH="1">
            <a:off x="3821007" y="1600946"/>
            <a:ext cx="86784"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4" name="AutoShape 1058"/>
          <p:cNvCxnSpPr>
            <a:cxnSpLocks noChangeShapeType="1"/>
            <a:endCxn id="473" idx="0"/>
          </p:cNvCxnSpPr>
          <p:nvPr/>
        </p:nvCxnSpPr>
        <p:spPr bwMode="auto">
          <a:xfrm flipH="1">
            <a:off x="4227408" y="1600946"/>
            <a:ext cx="88900"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5" name="AutoShape 1059"/>
          <p:cNvCxnSpPr>
            <a:cxnSpLocks noChangeShapeType="1"/>
            <a:endCxn id="474" idx="0"/>
          </p:cNvCxnSpPr>
          <p:nvPr/>
        </p:nvCxnSpPr>
        <p:spPr bwMode="auto">
          <a:xfrm flipH="1">
            <a:off x="4659208" y="1600945"/>
            <a:ext cx="65617" cy="7620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6" name="AutoShape 1060"/>
          <p:cNvCxnSpPr>
            <a:cxnSpLocks noChangeShapeType="1"/>
            <a:endCxn id="475" idx="0"/>
          </p:cNvCxnSpPr>
          <p:nvPr/>
        </p:nvCxnSpPr>
        <p:spPr bwMode="auto">
          <a:xfrm flipH="1">
            <a:off x="5078308" y="1605179"/>
            <a:ext cx="52917" cy="7577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7" name="AutoShape 1061"/>
          <p:cNvCxnSpPr>
            <a:cxnSpLocks noChangeShapeType="1"/>
          </p:cNvCxnSpPr>
          <p:nvPr/>
        </p:nvCxnSpPr>
        <p:spPr bwMode="auto">
          <a:xfrm flipH="1">
            <a:off x="5505874" y="1600946"/>
            <a:ext cx="27517" cy="7662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8" name="AutoShape 1078"/>
          <p:cNvCxnSpPr>
            <a:cxnSpLocks noChangeShapeType="1"/>
          </p:cNvCxnSpPr>
          <p:nvPr/>
        </p:nvCxnSpPr>
        <p:spPr bwMode="auto">
          <a:xfrm>
            <a:off x="3249507" y="1365995"/>
            <a:ext cx="696384" cy="2260600"/>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9" name="AutoShape 1080"/>
          <p:cNvCxnSpPr>
            <a:cxnSpLocks noChangeShapeType="1"/>
          </p:cNvCxnSpPr>
          <p:nvPr/>
        </p:nvCxnSpPr>
        <p:spPr bwMode="auto">
          <a:xfrm>
            <a:off x="3655908" y="1365995"/>
            <a:ext cx="690033" cy="226271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0" name="AutoShape 1081"/>
          <p:cNvCxnSpPr>
            <a:cxnSpLocks noChangeShapeType="1"/>
          </p:cNvCxnSpPr>
          <p:nvPr/>
        </p:nvCxnSpPr>
        <p:spPr bwMode="auto">
          <a:xfrm flipH="1">
            <a:off x="4745992" y="1560728"/>
            <a:ext cx="129116" cy="2065867"/>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1" name="Rectangle 1173"/>
          <p:cNvSpPr>
            <a:spLocks noChangeArrowheads="1"/>
          </p:cNvSpPr>
          <p:nvPr/>
        </p:nvSpPr>
        <p:spPr bwMode="auto">
          <a:xfrm>
            <a:off x="3338408" y="2358712"/>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72" name="Rectangle 1175"/>
          <p:cNvSpPr>
            <a:spLocks noChangeArrowheads="1"/>
          </p:cNvSpPr>
          <p:nvPr/>
        </p:nvSpPr>
        <p:spPr bwMode="auto">
          <a:xfrm>
            <a:off x="3749042" y="2358712"/>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73" name="Rectangle 1177"/>
          <p:cNvSpPr>
            <a:spLocks noChangeArrowheads="1"/>
          </p:cNvSpPr>
          <p:nvPr/>
        </p:nvSpPr>
        <p:spPr bwMode="auto">
          <a:xfrm>
            <a:off x="4155442" y="2358712"/>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74" name="Rectangle 1179"/>
          <p:cNvSpPr>
            <a:spLocks noChangeArrowheads="1"/>
          </p:cNvSpPr>
          <p:nvPr/>
        </p:nvSpPr>
        <p:spPr bwMode="auto">
          <a:xfrm>
            <a:off x="4587242" y="2362946"/>
            <a:ext cx="141817" cy="9207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75" name="Rectangle 1181"/>
          <p:cNvSpPr>
            <a:spLocks noChangeArrowheads="1"/>
          </p:cNvSpPr>
          <p:nvPr/>
        </p:nvSpPr>
        <p:spPr bwMode="auto">
          <a:xfrm>
            <a:off x="5006342" y="2362946"/>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76" name="Rectangle 1183"/>
          <p:cNvSpPr>
            <a:spLocks noChangeArrowheads="1"/>
          </p:cNvSpPr>
          <p:nvPr/>
        </p:nvSpPr>
        <p:spPr bwMode="auto">
          <a:xfrm>
            <a:off x="5433908" y="2367179"/>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56" name="Text Box 911"/>
          <p:cNvSpPr txBox="1">
            <a:spLocks noChangeArrowheads="1"/>
          </p:cNvSpPr>
          <p:nvPr/>
        </p:nvSpPr>
        <p:spPr bwMode="auto">
          <a:xfrm>
            <a:off x="3602334" y="3869413"/>
            <a:ext cx="1516352" cy="535531"/>
          </a:xfrm>
          <a:prstGeom prst="rect">
            <a:avLst/>
          </a:prstGeom>
          <a:noFill/>
          <a:ln w="19050">
            <a:noFill/>
            <a:miter lim="800000"/>
            <a:headEnd/>
            <a:tailEnd/>
          </a:ln>
          <a:effectLst/>
        </p:spPr>
        <p:txBody>
          <a:bodyPr wrap="square">
            <a:spAutoFit/>
          </a:bodyPr>
          <a:lstStyle/>
          <a:p>
            <a:pPr algn="ctr" defTabSz="1219170">
              <a:lnSpc>
                <a:spcPct val="80000"/>
              </a:lnSpc>
              <a:spcBef>
                <a:spcPct val="50000"/>
              </a:spcBef>
            </a:pPr>
            <a:r>
              <a:rPr lang="de-DE" altLang="en-US" dirty="0" err="1">
                <a:solidFill>
                  <a:srgbClr val="0000FF"/>
                </a:solidFill>
                <a:latin typeface="Arial"/>
              </a:rPr>
              <a:t>Recom</a:t>
            </a:r>
            <a:r>
              <a:rPr lang="de-DE" altLang="en-US" dirty="0">
                <a:solidFill>
                  <a:srgbClr val="0000FF"/>
                </a:solidFill>
                <a:latin typeface="Arial"/>
              </a:rPr>
              <a:t>-</a:t>
            </a:r>
            <a:br>
              <a:rPr lang="de-DE" altLang="en-US" dirty="0">
                <a:solidFill>
                  <a:srgbClr val="0000FF"/>
                </a:solidFill>
                <a:latin typeface="Arial"/>
              </a:rPr>
            </a:br>
            <a:r>
              <a:rPr lang="de-DE" altLang="en-US" dirty="0" err="1">
                <a:solidFill>
                  <a:srgbClr val="0000FF"/>
                </a:solidFill>
                <a:latin typeface="Arial"/>
              </a:rPr>
              <a:t>bine</a:t>
            </a:r>
            <a:endParaRPr lang="de-DE" altLang="en-US" b="1" dirty="0">
              <a:solidFill>
                <a:srgbClr val="0000FF"/>
              </a:solidFill>
              <a:latin typeface="Arial Narrow" pitchFamily="34" charset="0"/>
            </a:endParaRPr>
          </a:p>
        </p:txBody>
      </p:sp>
      <p:cxnSp>
        <p:nvCxnSpPr>
          <p:cNvPr id="637" name="Gerade Verbindung 636"/>
          <p:cNvCxnSpPr>
            <a:stCxn id="460" idx="1"/>
          </p:cNvCxnSpPr>
          <p:nvPr/>
        </p:nvCxnSpPr>
        <p:spPr>
          <a:xfrm>
            <a:off x="4318240" y="4814047"/>
            <a:ext cx="21321" cy="1768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49" name="Gruppieren 948"/>
          <p:cNvGrpSpPr/>
          <p:nvPr/>
        </p:nvGrpSpPr>
        <p:grpSpPr>
          <a:xfrm>
            <a:off x="3110601" y="841625"/>
            <a:ext cx="2540000" cy="872067"/>
            <a:chOff x="2421320" y="765550"/>
            <a:chExt cx="1905000" cy="654050"/>
          </a:xfrm>
        </p:grpSpPr>
        <p:sp>
          <p:nvSpPr>
            <p:cNvPr id="718" name="Rectangle 1186"/>
            <p:cNvSpPr>
              <a:spLocks noChangeArrowheads="1"/>
            </p:cNvSpPr>
            <p:nvPr/>
          </p:nvSpPr>
          <p:spPr bwMode="auto">
            <a:xfrm>
              <a:off x="2421320" y="765550"/>
              <a:ext cx="1905000" cy="6540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743" name="AutoShape 1211"/>
            <p:cNvCxnSpPr>
              <a:cxnSpLocks noChangeShapeType="1"/>
            </p:cNvCxnSpPr>
            <p:nvPr/>
          </p:nvCxnSpPr>
          <p:spPr bwMode="auto">
            <a:xfrm flipH="1">
              <a:off x="2568958" y="906837"/>
              <a:ext cx="69850" cy="2508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4" name="AutoShape 1212"/>
            <p:cNvCxnSpPr>
              <a:cxnSpLocks noChangeShapeType="1"/>
            </p:cNvCxnSpPr>
            <p:nvPr/>
          </p:nvCxnSpPr>
          <p:spPr bwMode="auto">
            <a:xfrm flipH="1">
              <a:off x="2568958" y="1041775"/>
              <a:ext cx="71437" cy="1158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5" name="AutoShape 1213"/>
            <p:cNvCxnSpPr>
              <a:cxnSpLocks noChangeShapeType="1"/>
            </p:cNvCxnSpPr>
            <p:nvPr/>
          </p:nvCxnSpPr>
          <p:spPr bwMode="auto">
            <a:xfrm flipH="1" flipV="1">
              <a:off x="2568958" y="1157662"/>
              <a:ext cx="73025" cy="222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6" name="AutoShape 1214"/>
            <p:cNvCxnSpPr>
              <a:cxnSpLocks noChangeShapeType="1"/>
            </p:cNvCxnSpPr>
            <p:nvPr/>
          </p:nvCxnSpPr>
          <p:spPr bwMode="auto">
            <a:xfrm flipH="1" flipV="1">
              <a:off x="2568958" y="1157662"/>
              <a:ext cx="69850" cy="16510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7" name="AutoShape 1215"/>
            <p:cNvCxnSpPr>
              <a:cxnSpLocks noChangeShapeType="1"/>
            </p:cNvCxnSpPr>
            <p:nvPr/>
          </p:nvCxnSpPr>
          <p:spPr bwMode="auto">
            <a:xfrm flipH="1">
              <a:off x="2873758" y="902075"/>
              <a:ext cx="71437" cy="2555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8" name="AutoShape 1216"/>
            <p:cNvCxnSpPr>
              <a:cxnSpLocks noChangeShapeType="1"/>
            </p:cNvCxnSpPr>
            <p:nvPr/>
          </p:nvCxnSpPr>
          <p:spPr bwMode="auto">
            <a:xfrm flipH="1">
              <a:off x="2873758" y="1037012"/>
              <a:ext cx="73025" cy="12065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9" name="AutoShape 1217"/>
            <p:cNvCxnSpPr>
              <a:cxnSpLocks noChangeShapeType="1"/>
            </p:cNvCxnSpPr>
            <p:nvPr/>
          </p:nvCxnSpPr>
          <p:spPr bwMode="auto">
            <a:xfrm flipH="1" flipV="1">
              <a:off x="2873758" y="1157662"/>
              <a:ext cx="74612" cy="17463"/>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0" name="AutoShape 1218"/>
            <p:cNvCxnSpPr>
              <a:cxnSpLocks noChangeShapeType="1"/>
            </p:cNvCxnSpPr>
            <p:nvPr/>
          </p:nvCxnSpPr>
          <p:spPr bwMode="auto">
            <a:xfrm flipH="1" flipV="1">
              <a:off x="2873758" y="1157662"/>
              <a:ext cx="71437" cy="1603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1" name="AutoShape 1219"/>
            <p:cNvCxnSpPr>
              <a:cxnSpLocks noChangeShapeType="1"/>
            </p:cNvCxnSpPr>
            <p:nvPr/>
          </p:nvCxnSpPr>
          <p:spPr bwMode="auto">
            <a:xfrm flipH="1">
              <a:off x="3181733" y="902075"/>
              <a:ext cx="69850" cy="112712"/>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2" name="AutoShape 1220"/>
            <p:cNvCxnSpPr>
              <a:cxnSpLocks noChangeShapeType="1"/>
            </p:cNvCxnSpPr>
            <p:nvPr/>
          </p:nvCxnSpPr>
          <p:spPr bwMode="auto">
            <a:xfrm flipH="1" flipV="1">
              <a:off x="3181733" y="1014787"/>
              <a:ext cx="71437" cy="222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3" name="AutoShape 1221"/>
            <p:cNvCxnSpPr>
              <a:cxnSpLocks noChangeShapeType="1"/>
            </p:cNvCxnSpPr>
            <p:nvPr/>
          </p:nvCxnSpPr>
          <p:spPr bwMode="auto">
            <a:xfrm flipH="1" flipV="1">
              <a:off x="3181733" y="1014787"/>
              <a:ext cx="73025" cy="1603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4" name="AutoShape 1222"/>
            <p:cNvCxnSpPr>
              <a:cxnSpLocks noChangeShapeType="1"/>
            </p:cNvCxnSpPr>
            <p:nvPr/>
          </p:nvCxnSpPr>
          <p:spPr bwMode="auto">
            <a:xfrm flipH="1" flipV="1">
              <a:off x="3181733" y="1014787"/>
              <a:ext cx="69850" cy="303213"/>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5" name="AutoShape 1223"/>
            <p:cNvCxnSpPr>
              <a:cxnSpLocks noChangeShapeType="1"/>
            </p:cNvCxnSpPr>
            <p:nvPr/>
          </p:nvCxnSpPr>
          <p:spPr bwMode="auto">
            <a:xfrm flipH="1" flipV="1">
              <a:off x="3484945" y="867150"/>
              <a:ext cx="69850" cy="396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6" name="AutoShape 1224"/>
            <p:cNvCxnSpPr>
              <a:cxnSpLocks noChangeShapeType="1"/>
            </p:cNvCxnSpPr>
            <p:nvPr/>
          </p:nvCxnSpPr>
          <p:spPr bwMode="auto">
            <a:xfrm flipH="1" flipV="1">
              <a:off x="3484945" y="867150"/>
              <a:ext cx="71438" cy="1746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7" name="AutoShape 1225"/>
            <p:cNvCxnSpPr>
              <a:cxnSpLocks noChangeShapeType="1"/>
            </p:cNvCxnSpPr>
            <p:nvPr/>
          </p:nvCxnSpPr>
          <p:spPr bwMode="auto">
            <a:xfrm flipH="1" flipV="1">
              <a:off x="3484945" y="867150"/>
              <a:ext cx="73025" cy="31273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8" name="AutoShape 1226"/>
            <p:cNvCxnSpPr>
              <a:cxnSpLocks noChangeShapeType="1"/>
            </p:cNvCxnSpPr>
            <p:nvPr/>
          </p:nvCxnSpPr>
          <p:spPr bwMode="auto">
            <a:xfrm flipH="1" flipV="1">
              <a:off x="3484945" y="867150"/>
              <a:ext cx="69850" cy="455612"/>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9" name="AutoShape 1227"/>
            <p:cNvCxnSpPr>
              <a:cxnSpLocks noChangeShapeType="1"/>
            </p:cNvCxnSpPr>
            <p:nvPr/>
          </p:nvCxnSpPr>
          <p:spPr bwMode="auto">
            <a:xfrm flipH="1" flipV="1">
              <a:off x="3788158" y="1303712"/>
              <a:ext cx="71437" cy="206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0" name="AutoShape 1228"/>
            <p:cNvCxnSpPr>
              <a:cxnSpLocks noChangeShapeType="1"/>
            </p:cNvCxnSpPr>
            <p:nvPr/>
          </p:nvCxnSpPr>
          <p:spPr bwMode="auto">
            <a:xfrm flipH="1">
              <a:off x="3788158" y="1181475"/>
              <a:ext cx="74612" cy="12223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1" name="AutoShape 1229"/>
            <p:cNvCxnSpPr>
              <a:cxnSpLocks noChangeShapeType="1"/>
            </p:cNvCxnSpPr>
            <p:nvPr/>
          </p:nvCxnSpPr>
          <p:spPr bwMode="auto">
            <a:xfrm flipH="1">
              <a:off x="3788158" y="1043362"/>
              <a:ext cx="73025" cy="26035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2" name="AutoShape 1230"/>
            <p:cNvCxnSpPr>
              <a:cxnSpLocks noChangeShapeType="1"/>
            </p:cNvCxnSpPr>
            <p:nvPr/>
          </p:nvCxnSpPr>
          <p:spPr bwMode="auto">
            <a:xfrm flipH="1">
              <a:off x="3788158" y="908425"/>
              <a:ext cx="71437" cy="3952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3" name="AutoShape 1231"/>
            <p:cNvCxnSpPr>
              <a:cxnSpLocks noChangeShapeType="1"/>
            </p:cNvCxnSpPr>
            <p:nvPr/>
          </p:nvCxnSpPr>
          <p:spPr bwMode="auto">
            <a:xfrm flipH="1" flipV="1">
              <a:off x="4094545" y="1305300"/>
              <a:ext cx="66675" cy="142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4" name="AutoShape 1232"/>
            <p:cNvCxnSpPr>
              <a:cxnSpLocks noChangeShapeType="1"/>
            </p:cNvCxnSpPr>
            <p:nvPr/>
          </p:nvCxnSpPr>
          <p:spPr bwMode="auto">
            <a:xfrm flipH="1">
              <a:off x="4094545" y="1176712"/>
              <a:ext cx="69850" cy="12858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5" name="AutoShape 1233"/>
            <p:cNvCxnSpPr>
              <a:cxnSpLocks noChangeShapeType="1"/>
            </p:cNvCxnSpPr>
            <p:nvPr/>
          </p:nvCxnSpPr>
          <p:spPr bwMode="auto">
            <a:xfrm flipH="1">
              <a:off x="4094545" y="1038600"/>
              <a:ext cx="68263" cy="26670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6" name="AutoShape 1234"/>
            <p:cNvCxnSpPr>
              <a:cxnSpLocks noChangeShapeType="1"/>
            </p:cNvCxnSpPr>
            <p:nvPr/>
          </p:nvCxnSpPr>
          <p:spPr bwMode="auto">
            <a:xfrm flipH="1">
              <a:off x="4094545" y="903662"/>
              <a:ext cx="66675" cy="4016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811" name="Gruppieren 810"/>
            <p:cNvGrpSpPr/>
            <p:nvPr/>
          </p:nvGrpSpPr>
          <p:grpSpPr>
            <a:xfrm>
              <a:off x="2636500" y="843525"/>
              <a:ext cx="98045" cy="501650"/>
              <a:chOff x="5165245" y="1421188"/>
              <a:chExt cx="98045" cy="501650"/>
            </a:xfrm>
          </p:grpSpPr>
          <p:sp>
            <p:nvSpPr>
              <p:cNvPr id="801"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rgbClr val="FF0000"/>
                </a:solidFill>
                <a:miter lim="800000"/>
                <a:headEnd/>
                <a:tailEnd/>
              </a:ln>
              <a:effectLst/>
            </p:spPr>
            <p:txBody>
              <a:bodyPr wrap="none" anchor="ctr"/>
              <a:lstStyle/>
              <a:p>
                <a:pPr algn="ctr" defTabSz="1219170"/>
                <a:endParaRPr lang="en-US" altLang="en-US" sz="2400">
                  <a:solidFill>
                    <a:prstClr val="black"/>
                  </a:solidFill>
                  <a:latin typeface="Arial"/>
                </a:endParaRPr>
              </a:p>
            </p:txBody>
          </p:sp>
          <p:sp>
            <p:nvSpPr>
              <p:cNvPr id="797"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rgbClr val="FF0000"/>
                </a:solidFill>
                <a:miter lim="800000"/>
                <a:headEnd/>
                <a:tailEnd/>
              </a:ln>
              <a:effectLst/>
            </p:spPr>
            <p:txBody>
              <a:bodyPr wrap="none" anchor="ctr"/>
              <a:lstStyle/>
              <a:p>
                <a:pPr defTabSz="1219170"/>
                <a:endParaRPr lang="en-GB" sz="2400">
                  <a:solidFill>
                    <a:prstClr val="black"/>
                  </a:solidFill>
                  <a:latin typeface="Arial"/>
                </a:endParaRPr>
              </a:p>
            </p:txBody>
          </p:sp>
          <p:sp>
            <p:nvSpPr>
              <p:cNvPr id="798"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rgbClr val="FF0000"/>
                </a:solidFill>
                <a:miter lim="800000"/>
                <a:headEnd/>
                <a:tailEnd/>
              </a:ln>
              <a:effectLst/>
            </p:spPr>
            <p:txBody>
              <a:bodyPr wrap="none" anchor="ctr"/>
              <a:lstStyle/>
              <a:p>
                <a:pPr defTabSz="1219170"/>
                <a:endParaRPr lang="en-GB" sz="2400">
                  <a:solidFill>
                    <a:prstClr val="black"/>
                  </a:solidFill>
                  <a:latin typeface="Arial"/>
                </a:endParaRPr>
              </a:p>
            </p:txBody>
          </p:sp>
          <p:sp>
            <p:nvSpPr>
              <p:cNvPr id="799"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rgbClr val="FF0000"/>
                </a:solidFill>
                <a:miter lim="800000"/>
                <a:headEnd/>
                <a:tailEnd/>
              </a:ln>
              <a:effectLst/>
            </p:spPr>
            <p:txBody>
              <a:bodyPr wrap="none" anchor="ctr"/>
              <a:lstStyle/>
              <a:p>
                <a:pPr defTabSz="1219170"/>
                <a:endParaRPr lang="en-GB" sz="2400">
                  <a:solidFill>
                    <a:prstClr val="black"/>
                  </a:solidFill>
                  <a:latin typeface="Arial"/>
                </a:endParaRPr>
              </a:p>
            </p:txBody>
          </p:sp>
          <p:sp>
            <p:nvSpPr>
              <p:cNvPr id="800"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rgbClr val="FF0000"/>
                </a:solidFill>
                <a:miter lim="800000"/>
                <a:headEnd/>
                <a:tailEnd/>
              </a:ln>
              <a:effectLst/>
            </p:spPr>
            <p:txBody>
              <a:bodyPr wrap="none" anchor="ctr"/>
              <a:lstStyle/>
              <a:p>
                <a:pPr defTabSz="1219170"/>
                <a:endParaRPr lang="en-GB" sz="2400">
                  <a:solidFill>
                    <a:prstClr val="black"/>
                  </a:solidFill>
                  <a:latin typeface="Arial"/>
                </a:endParaRPr>
              </a:p>
            </p:txBody>
          </p:sp>
        </p:grpSp>
        <p:sp>
          <p:nvSpPr>
            <p:cNvPr id="807" name="AutoShape 1238"/>
            <p:cNvSpPr>
              <a:spLocks noChangeArrowheads="1"/>
            </p:cNvSpPr>
            <p:nvPr/>
          </p:nvSpPr>
          <p:spPr bwMode="auto">
            <a:xfrm>
              <a:off x="2484467" y="978463"/>
              <a:ext cx="73025" cy="73025"/>
            </a:xfrm>
            <a:prstGeom prst="triangle">
              <a:avLst>
                <a:gd name="adj" fmla="val 50000"/>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08" name="AutoShape 1239"/>
            <p:cNvSpPr>
              <a:spLocks noChangeArrowheads="1"/>
            </p:cNvSpPr>
            <p:nvPr/>
          </p:nvSpPr>
          <p:spPr bwMode="auto">
            <a:xfrm>
              <a:off x="2486055" y="1116575"/>
              <a:ext cx="73025" cy="73025"/>
            </a:xfrm>
            <a:prstGeom prst="triangle">
              <a:avLst>
                <a:gd name="adj" fmla="val 50000"/>
              </a:avLst>
            </a:prstGeom>
            <a:solidFill>
              <a:srgbClr val="0000FF"/>
            </a:solidFill>
            <a:ln w="9525" algn="ctr">
              <a:solidFill>
                <a:srgbClr val="0000FF"/>
              </a:solidFill>
              <a:miter lim="800000"/>
              <a:headEnd/>
              <a:tailEnd/>
            </a:ln>
            <a:effectLst/>
          </p:spPr>
          <p:txBody>
            <a:bodyPr wrap="none" anchor="ctr"/>
            <a:lstStyle/>
            <a:p>
              <a:pPr defTabSz="1219170"/>
              <a:endParaRPr lang="en-GB" sz="2400">
                <a:solidFill>
                  <a:prstClr val="black"/>
                </a:solidFill>
                <a:latin typeface="Arial"/>
              </a:endParaRPr>
            </a:p>
          </p:txBody>
        </p:sp>
        <p:sp>
          <p:nvSpPr>
            <p:cNvPr id="809" name="AutoShape 1240"/>
            <p:cNvSpPr>
              <a:spLocks noChangeArrowheads="1"/>
            </p:cNvSpPr>
            <p:nvPr/>
          </p:nvSpPr>
          <p:spPr bwMode="auto">
            <a:xfrm>
              <a:off x="2482880" y="1259450"/>
              <a:ext cx="73025" cy="73025"/>
            </a:xfrm>
            <a:prstGeom prst="triangle">
              <a:avLst>
                <a:gd name="adj" fmla="val 50000"/>
              </a:avLst>
            </a:prstGeom>
            <a:solidFill>
              <a:srgbClr val="FFFF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10" name="AutoShape 1237"/>
            <p:cNvSpPr>
              <a:spLocks noChangeArrowheads="1"/>
            </p:cNvSpPr>
            <p:nvPr/>
          </p:nvSpPr>
          <p:spPr bwMode="auto">
            <a:xfrm>
              <a:off x="2482880" y="843525"/>
              <a:ext cx="73025" cy="73025"/>
            </a:xfrm>
            <a:prstGeom prst="triangle">
              <a:avLst>
                <a:gd name="adj" fmla="val 50000"/>
              </a:avLst>
            </a:prstGeom>
            <a:solidFill>
              <a:srgbClr val="FFFFFF"/>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grpSp>
          <p:nvGrpSpPr>
            <p:cNvPr id="812" name="Gruppieren 811"/>
            <p:cNvGrpSpPr/>
            <p:nvPr/>
          </p:nvGrpSpPr>
          <p:grpSpPr>
            <a:xfrm>
              <a:off x="2943740" y="843525"/>
              <a:ext cx="98045" cy="501650"/>
              <a:chOff x="5165245" y="1421188"/>
              <a:chExt cx="98045" cy="501650"/>
            </a:xfrm>
          </p:grpSpPr>
          <p:sp>
            <p:nvSpPr>
              <p:cNvPr id="813"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sz="2400">
                  <a:solidFill>
                    <a:prstClr val="black"/>
                  </a:solidFill>
                  <a:latin typeface="Arial"/>
                </a:endParaRPr>
              </a:p>
            </p:txBody>
          </p:sp>
          <p:sp>
            <p:nvSpPr>
              <p:cNvPr id="814"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15"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16"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17"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grpSp>
        <p:grpSp>
          <p:nvGrpSpPr>
            <p:cNvPr id="818" name="Gruppieren 817"/>
            <p:cNvGrpSpPr/>
            <p:nvPr/>
          </p:nvGrpSpPr>
          <p:grpSpPr>
            <a:xfrm>
              <a:off x="3250980" y="843525"/>
              <a:ext cx="98045" cy="501650"/>
              <a:chOff x="5165245" y="1421188"/>
              <a:chExt cx="98045" cy="501650"/>
            </a:xfrm>
          </p:grpSpPr>
          <p:sp>
            <p:nvSpPr>
              <p:cNvPr id="819"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sz="2400">
                  <a:solidFill>
                    <a:prstClr val="black"/>
                  </a:solidFill>
                  <a:latin typeface="Arial"/>
                </a:endParaRPr>
              </a:p>
            </p:txBody>
          </p:sp>
          <p:sp>
            <p:nvSpPr>
              <p:cNvPr id="820"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21"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22"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23"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grpSp>
        <p:grpSp>
          <p:nvGrpSpPr>
            <p:cNvPr id="824" name="Gruppieren 823"/>
            <p:cNvGrpSpPr/>
            <p:nvPr/>
          </p:nvGrpSpPr>
          <p:grpSpPr>
            <a:xfrm>
              <a:off x="3536985" y="843525"/>
              <a:ext cx="98045" cy="501650"/>
              <a:chOff x="5165245" y="1421188"/>
              <a:chExt cx="98045" cy="501650"/>
            </a:xfrm>
          </p:grpSpPr>
          <p:sp>
            <p:nvSpPr>
              <p:cNvPr id="825"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sz="2400">
                  <a:solidFill>
                    <a:prstClr val="black"/>
                  </a:solidFill>
                  <a:latin typeface="Arial"/>
                </a:endParaRPr>
              </a:p>
            </p:txBody>
          </p:sp>
          <p:sp>
            <p:nvSpPr>
              <p:cNvPr id="826"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27"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28"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29"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grpSp>
        <p:grpSp>
          <p:nvGrpSpPr>
            <p:cNvPr id="830" name="Gruppieren 829"/>
            <p:cNvGrpSpPr/>
            <p:nvPr/>
          </p:nvGrpSpPr>
          <p:grpSpPr>
            <a:xfrm>
              <a:off x="3844225" y="843525"/>
              <a:ext cx="98045" cy="501650"/>
              <a:chOff x="5165245" y="1421188"/>
              <a:chExt cx="98045" cy="501650"/>
            </a:xfrm>
          </p:grpSpPr>
          <p:sp>
            <p:nvSpPr>
              <p:cNvPr id="831"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sz="2400">
                  <a:solidFill>
                    <a:prstClr val="black"/>
                  </a:solidFill>
                  <a:latin typeface="Arial"/>
                </a:endParaRPr>
              </a:p>
            </p:txBody>
          </p:sp>
          <p:sp>
            <p:nvSpPr>
              <p:cNvPr id="832"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33"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34"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35"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grpSp>
        <p:grpSp>
          <p:nvGrpSpPr>
            <p:cNvPr id="836" name="Gruppieren 835"/>
            <p:cNvGrpSpPr/>
            <p:nvPr/>
          </p:nvGrpSpPr>
          <p:grpSpPr>
            <a:xfrm>
              <a:off x="4151465" y="843525"/>
              <a:ext cx="98045" cy="501650"/>
              <a:chOff x="5165245" y="1421188"/>
              <a:chExt cx="98045" cy="501650"/>
            </a:xfrm>
          </p:grpSpPr>
          <p:sp>
            <p:nvSpPr>
              <p:cNvPr id="837"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sz="2400">
                  <a:solidFill>
                    <a:prstClr val="black"/>
                  </a:solidFill>
                  <a:latin typeface="Arial"/>
                </a:endParaRPr>
              </a:p>
            </p:txBody>
          </p:sp>
          <p:sp>
            <p:nvSpPr>
              <p:cNvPr id="838"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39"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40"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41"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grpSp>
        <p:sp>
          <p:nvSpPr>
            <p:cNvPr id="842" name="AutoShape 1238"/>
            <p:cNvSpPr>
              <a:spLocks noChangeArrowheads="1"/>
            </p:cNvSpPr>
            <p:nvPr/>
          </p:nvSpPr>
          <p:spPr bwMode="auto">
            <a:xfrm>
              <a:off x="279170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43" name="AutoShape 1239"/>
            <p:cNvSpPr>
              <a:spLocks noChangeArrowheads="1"/>
            </p:cNvSpPr>
            <p:nvPr/>
          </p:nvSpPr>
          <p:spPr bwMode="auto">
            <a:xfrm>
              <a:off x="2793295" y="1116575"/>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44" name="AutoShape 1240"/>
            <p:cNvSpPr>
              <a:spLocks noChangeArrowheads="1"/>
            </p:cNvSpPr>
            <p:nvPr/>
          </p:nvSpPr>
          <p:spPr bwMode="auto">
            <a:xfrm>
              <a:off x="279012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45" name="AutoShape 1237"/>
            <p:cNvSpPr>
              <a:spLocks noChangeArrowheads="1"/>
            </p:cNvSpPr>
            <p:nvPr/>
          </p:nvSpPr>
          <p:spPr bwMode="auto">
            <a:xfrm>
              <a:off x="279012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46" name="AutoShape 1238"/>
            <p:cNvSpPr>
              <a:spLocks noChangeArrowheads="1"/>
            </p:cNvSpPr>
            <p:nvPr/>
          </p:nvSpPr>
          <p:spPr bwMode="auto">
            <a:xfrm>
              <a:off x="3099557" y="988778"/>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47" name="AutoShape 1239"/>
            <p:cNvSpPr>
              <a:spLocks noChangeArrowheads="1"/>
            </p:cNvSpPr>
            <p:nvPr/>
          </p:nvSpPr>
          <p:spPr bwMode="auto">
            <a:xfrm>
              <a:off x="3101145" y="1126890"/>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48" name="AutoShape 1240"/>
            <p:cNvSpPr>
              <a:spLocks noChangeArrowheads="1"/>
            </p:cNvSpPr>
            <p:nvPr/>
          </p:nvSpPr>
          <p:spPr bwMode="auto">
            <a:xfrm>
              <a:off x="3097970" y="1269765"/>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49" name="AutoShape 1237"/>
            <p:cNvSpPr>
              <a:spLocks noChangeArrowheads="1"/>
            </p:cNvSpPr>
            <p:nvPr/>
          </p:nvSpPr>
          <p:spPr bwMode="auto">
            <a:xfrm>
              <a:off x="3097970" y="853840"/>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50" name="AutoShape 1238"/>
            <p:cNvSpPr>
              <a:spLocks noChangeArrowheads="1"/>
            </p:cNvSpPr>
            <p:nvPr/>
          </p:nvSpPr>
          <p:spPr bwMode="auto">
            <a:xfrm>
              <a:off x="340679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51" name="AutoShape 1239"/>
            <p:cNvSpPr>
              <a:spLocks noChangeArrowheads="1"/>
            </p:cNvSpPr>
            <p:nvPr/>
          </p:nvSpPr>
          <p:spPr bwMode="auto">
            <a:xfrm>
              <a:off x="3408385" y="1116575"/>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52" name="AutoShape 1240"/>
            <p:cNvSpPr>
              <a:spLocks noChangeArrowheads="1"/>
            </p:cNvSpPr>
            <p:nvPr/>
          </p:nvSpPr>
          <p:spPr bwMode="auto">
            <a:xfrm>
              <a:off x="340521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53" name="AutoShape 1237"/>
            <p:cNvSpPr>
              <a:spLocks noChangeArrowheads="1"/>
            </p:cNvSpPr>
            <p:nvPr/>
          </p:nvSpPr>
          <p:spPr bwMode="auto">
            <a:xfrm>
              <a:off x="340521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54" name="AutoShape 1238"/>
            <p:cNvSpPr>
              <a:spLocks noChangeArrowheads="1"/>
            </p:cNvSpPr>
            <p:nvPr/>
          </p:nvSpPr>
          <p:spPr bwMode="auto">
            <a:xfrm>
              <a:off x="371403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55" name="AutoShape 1239"/>
            <p:cNvSpPr>
              <a:spLocks noChangeArrowheads="1"/>
            </p:cNvSpPr>
            <p:nvPr/>
          </p:nvSpPr>
          <p:spPr bwMode="auto">
            <a:xfrm>
              <a:off x="3715625" y="1116575"/>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56" name="AutoShape 1240"/>
            <p:cNvSpPr>
              <a:spLocks noChangeArrowheads="1"/>
            </p:cNvSpPr>
            <p:nvPr/>
          </p:nvSpPr>
          <p:spPr bwMode="auto">
            <a:xfrm>
              <a:off x="3712450" y="1259450"/>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57" name="AutoShape 1237"/>
            <p:cNvSpPr>
              <a:spLocks noChangeArrowheads="1"/>
            </p:cNvSpPr>
            <p:nvPr/>
          </p:nvSpPr>
          <p:spPr bwMode="auto">
            <a:xfrm>
              <a:off x="371245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58" name="AutoShape 1238"/>
            <p:cNvSpPr>
              <a:spLocks noChangeArrowheads="1"/>
            </p:cNvSpPr>
            <p:nvPr/>
          </p:nvSpPr>
          <p:spPr bwMode="auto">
            <a:xfrm>
              <a:off x="4021277" y="988778"/>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59" name="AutoShape 1239"/>
            <p:cNvSpPr>
              <a:spLocks noChangeArrowheads="1"/>
            </p:cNvSpPr>
            <p:nvPr/>
          </p:nvSpPr>
          <p:spPr bwMode="auto">
            <a:xfrm>
              <a:off x="4022865" y="1126890"/>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sz="2400">
                <a:solidFill>
                  <a:prstClr val="black"/>
                </a:solidFill>
                <a:latin typeface="Arial"/>
              </a:endParaRPr>
            </a:p>
          </p:txBody>
        </p:sp>
        <p:sp>
          <p:nvSpPr>
            <p:cNvPr id="860" name="AutoShape 1240"/>
            <p:cNvSpPr>
              <a:spLocks noChangeArrowheads="1"/>
            </p:cNvSpPr>
            <p:nvPr/>
          </p:nvSpPr>
          <p:spPr bwMode="auto">
            <a:xfrm>
              <a:off x="4019690" y="1269765"/>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61" name="AutoShape 1237"/>
            <p:cNvSpPr>
              <a:spLocks noChangeArrowheads="1"/>
            </p:cNvSpPr>
            <p:nvPr/>
          </p:nvSpPr>
          <p:spPr bwMode="auto">
            <a:xfrm>
              <a:off x="4019690" y="853840"/>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grpSp>
      <p:grpSp>
        <p:nvGrpSpPr>
          <p:cNvPr id="863" name="Gruppieren 862"/>
          <p:cNvGrpSpPr/>
          <p:nvPr/>
        </p:nvGrpSpPr>
        <p:grpSpPr>
          <a:xfrm>
            <a:off x="3182141" y="4989365"/>
            <a:ext cx="2540000" cy="872067"/>
            <a:chOff x="4817680" y="765550"/>
            <a:chExt cx="1905000" cy="654050"/>
          </a:xfrm>
        </p:grpSpPr>
        <p:sp>
          <p:nvSpPr>
            <p:cNvPr id="864" name="Rectangle 1186"/>
            <p:cNvSpPr>
              <a:spLocks noChangeArrowheads="1"/>
            </p:cNvSpPr>
            <p:nvPr/>
          </p:nvSpPr>
          <p:spPr bwMode="auto">
            <a:xfrm>
              <a:off x="4817680" y="765550"/>
              <a:ext cx="1905000" cy="6540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865" name="AutoShape 1211"/>
            <p:cNvCxnSpPr>
              <a:cxnSpLocks noChangeShapeType="1"/>
            </p:cNvCxnSpPr>
            <p:nvPr/>
          </p:nvCxnSpPr>
          <p:spPr bwMode="auto">
            <a:xfrm flipH="1">
              <a:off x="4965318" y="906837"/>
              <a:ext cx="69850" cy="2508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6" name="AutoShape 1212"/>
            <p:cNvCxnSpPr>
              <a:cxnSpLocks noChangeShapeType="1"/>
            </p:cNvCxnSpPr>
            <p:nvPr/>
          </p:nvCxnSpPr>
          <p:spPr bwMode="auto">
            <a:xfrm flipH="1">
              <a:off x="4965318" y="1041775"/>
              <a:ext cx="71437" cy="1158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7" name="AutoShape 1213"/>
            <p:cNvCxnSpPr>
              <a:cxnSpLocks noChangeShapeType="1"/>
            </p:cNvCxnSpPr>
            <p:nvPr/>
          </p:nvCxnSpPr>
          <p:spPr bwMode="auto">
            <a:xfrm flipH="1" flipV="1">
              <a:off x="4965318" y="1157662"/>
              <a:ext cx="73025" cy="222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8" name="AutoShape 1214"/>
            <p:cNvCxnSpPr>
              <a:cxnSpLocks noChangeShapeType="1"/>
            </p:cNvCxnSpPr>
            <p:nvPr/>
          </p:nvCxnSpPr>
          <p:spPr bwMode="auto">
            <a:xfrm flipH="1" flipV="1">
              <a:off x="4965318" y="1157662"/>
              <a:ext cx="69850" cy="16510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9" name="AutoShape 1215"/>
            <p:cNvCxnSpPr>
              <a:cxnSpLocks noChangeShapeType="1"/>
            </p:cNvCxnSpPr>
            <p:nvPr/>
          </p:nvCxnSpPr>
          <p:spPr bwMode="auto">
            <a:xfrm flipH="1">
              <a:off x="5270118" y="902075"/>
              <a:ext cx="71437" cy="2555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0" name="AutoShape 1216"/>
            <p:cNvCxnSpPr>
              <a:cxnSpLocks noChangeShapeType="1"/>
            </p:cNvCxnSpPr>
            <p:nvPr/>
          </p:nvCxnSpPr>
          <p:spPr bwMode="auto">
            <a:xfrm flipH="1">
              <a:off x="5270118" y="1037012"/>
              <a:ext cx="73025" cy="12065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1" name="AutoShape 1217"/>
            <p:cNvCxnSpPr>
              <a:cxnSpLocks noChangeShapeType="1"/>
            </p:cNvCxnSpPr>
            <p:nvPr/>
          </p:nvCxnSpPr>
          <p:spPr bwMode="auto">
            <a:xfrm flipH="1" flipV="1">
              <a:off x="5270118" y="1157662"/>
              <a:ext cx="74612" cy="17463"/>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2" name="AutoShape 1218"/>
            <p:cNvCxnSpPr>
              <a:cxnSpLocks noChangeShapeType="1"/>
            </p:cNvCxnSpPr>
            <p:nvPr/>
          </p:nvCxnSpPr>
          <p:spPr bwMode="auto">
            <a:xfrm flipH="1" flipV="1">
              <a:off x="5270118" y="1157662"/>
              <a:ext cx="71437" cy="1603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3" name="AutoShape 1219"/>
            <p:cNvCxnSpPr>
              <a:cxnSpLocks noChangeShapeType="1"/>
            </p:cNvCxnSpPr>
            <p:nvPr/>
          </p:nvCxnSpPr>
          <p:spPr bwMode="auto">
            <a:xfrm flipH="1">
              <a:off x="5578093" y="902075"/>
              <a:ext cx="69850" cy="112712"/>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4" name="AutoShape 1220"/>
            <p:cNvCxnSpPr>
              <a:cxnSpLocks noChangeShapeType="1"/>
            </p:cNvCxnSpPr>
            <p:nvPr/>
          </p:nvCxnSpPr>
          <p:spPr bwMode="auto">
            <a:xfrm flipH="1" flipV="1">
              <a:off x="5578093" y="1014787"/>
              <a:ext cx="71437" cy="222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5" name="AutoShape 1221"/>
            <p:cNvCxnSpPr>
              <a:cxnSpLocks noChangeShapeType="1"/>
            </p:cNvCxnSpPr>
            <p:nvPr/>
          </p:nvCxnSpPr>
          <p:spPr bwMode="auto">
            <a:xfrm flipH="1" flipV="1">
              <a:off x="5578093" y="1014787"/>
              <a:ext cx="73025" cy="1603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6" name="AutoShape 1222"/>
            <p:cNvCxnSpPr>
              <a:cxnSpLocks noChangeShapeType="1"/>
            </p:cNvCxnSpPr>
            <p:nvPr/>
          </p:nvCxnSpPr>
          <p:spPr bwMode="auto">
            <a:xfrm flipH="1" flipV="1">
              <a:off x="5578093" y="1014787"/>
              <a:ext cx="69850" cy="303213"/>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7" name="AutoShape 1223"/>
            <p:cNvCxnSpPr>
              <a:cxnSpLocks noChangeShapeType="1"/>
            </p:cNvCxnSpPr>
            <p:nvPr/>
          </p:nvCxnSpPr>
          <p:spPr bwMode="auto">
            <a:xfrm flipH="1" flipV="1">
              <a:off x="5881305" y="867150"/>
              <a:ext cx="69850" cy="396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8" name="AutoShape 1224"/>
            <p:cNvCxnSpPr>
              <a:cxnSpLocks noChangeShapeType="1"/>
            </p:cNvCxnSpPr>
            <p:nvPr/>
          </p:nvCxnSpPr>
          <p:spPr bwMode="auto">
            <a:xfrm flipH="1" flipV="1">
              <a:off x="5881305" y="867150"/>
              <a:ext cx="71438" cy="174625"/>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9" name="AutoShape 1225"/>
            <p:cNvCxnSpPr>
              <a:cxnSpLocks noChangeShapeType="1"/>
            </p:cNvCxnSpPr>
            <p:nvPr/>
          </p:nvCxnSpPr>
          <p:spPr bwMode="auto">
            <a:xfrm flipH="1" flipV="1">
              <a:off x="5881305" y="867150"/>
              <a:ext cx="73025" cy="31273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0" name="AutoShape 1226"/>
            <p:cNvCxnSpPr>
              <a:cxnSpLocks noChangeShapeType="1"/>
            </p:cNvCxnSpPr>
            <p:nvPr/>
          </p:nvCxnSpPr>
          <p:spPr bwMode="auto">
            <a:xfrm flipH="1" flipV="1">
              <a:off x="5881305" y="867150"/>
              <a:ext cx="69850" cy="455612"/>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1" name="AutoShape 1227"/>
            <p:cNvCxnSpPr>
              <a:cxnSpLocks noChangeShapeType="1"/>
            </p:cNvCxnSpPr>
            <p:nvPr/>
          </p:nvCxnSpPr>
          <p:spPr bwMode="auto">
            <a:xfrm flipH="1" flipV="1">
              <a:off x="6184518" y="1303712"/>
              <a:ext cx="71437" cy="206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2" name="AutoShape 1228"/>
            <p:cNvCxnSpPr>
              <a:cxnSpLocks noChangeShapeType="1"/>
            </p:cNvCxnSpPr>
            <p:nvPr/>
          </p:nvCxnSpPr>
          <p:spPr bwMode="auto">
            <a:xfrm flipH="1">
              <a:off x="6184518" y="1181475"/>
              <a:ext cx="74612" cy="12223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3" name="AutoShape 1229"/>
            <p:cNvCxnSpPr>
              <a:cxnSpLocks noChangeShapeType="1"/>
            </p:cNvCxnSpPr>
            <p:nvPr/>
          </p:nvCxnSpPr>
          <p:spPr bwMode="auto">
            <a:xfrm flipH="1">
              <a:off x="6184518" y="1043362"/>
              <a:ext cx="73025" cy="26035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4" name="AutoShape 1230"/>
            <p:cNvCxnSpPr>
              <a:cxnSpLocks noChangeShapeType="1"/>
            </p:cNvCxnSpPr>
            <p:nvPr/>
          </p:nvCxnSpPr>
          <p:spPr bwMode="auto">
            <a:xfrm flipH="1">
              <a:off x="6184518" y="908425"/>
              <a:ext cx="71437" cy="3952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5" name="AutoShape 1231"/>
            <p:cNvCxnSpPr>
              <a:cxnSpLocks noChangeShapeType="1"/>
            </p:cNvCxnSpPr>
            <p:nvPr/>
          </p:nvCxnSpPr>
          <p:spPr bwMode="auto">
            <a:xfrm flipH="1" flipV="1">
              <a:off x="6490905" y="1305300"/>
              <a:ext cx="66675" cy="14287"/>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6" name="AutoShape 1232"/>
            <p:cNvCxnSpPr>
              <a:cxnSpLocks noChangeShapeType="1"/>
            </p:cNvCxnSpPr>
            <p:nvPr/>
          </p:nvCxnSpPr>
          <p:spPr bwMode="auto">
            <a:xfrm flipH="1">
              <a:off x="6490905" y="1176712"/>
              <a:ext cx="69850" cy="12858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7" name="AutoShape 1233"/>
            <p:cNvCxnSpPr>
              <a:cxnSpLocks noChangeShapeType="1"/>
            </p:cNvCxnSpPr>
            <p:nvPr/>
          </p:nvCxnSpPr>
          <p:spPr bwMode="auto">
            <a:xfrm flipH="1">
              <a:off x="6490905" y="1038600"/>
              <a:ext cx="68263" cy="266700"/>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8" name="AutoShape 1234"/>
            <p:cNvCxnSpPr>
              <a:cxnSpLocks noChangeShapeType="1"/>
            </p:cNvCxnSpPr>
            <p:nvPr/>
          </p:nvCxnSpPr>
          <p:spPr bwMode="auto">
            <a:xfrm flipH="1">
              <a:off x="6490905" y="903662"/>
              <a:ext cx="66675" cy="401638"/>
            </a:xfrm>
            <a:prstGeom prst="straightConnector1">
              <a:avLst/>
            </a:prstGeom>
            <a:noFill/>
            <a:ln w="12700">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889" name="Gruppieren 888"/>
            <p:cNvGrpSpPr/>
            <p:nvPr/>
          </p:nvGrpSpPr>
          <p:grpSpPr>
            <a:xfrm>
              <a:off x="5032860" y="843525"/>
              <a:ext cx="98045" cy="501650"/>
              <a:chOff x="5165245" y="1421188"/>
              <a:chExt cx="98045" cy="501650"/>
            </a:xfrm>
          </p:grpSpPr>
          <p:sp>
            <p:nvSpPr>
              <p:cNvPr id="944"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45"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6"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7"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8"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sp>
          <p:nvSpPr>
            <p:cNvPr id="890" name="AutoShape 1238"/>
            <p:cNvSpPr>
              <a:spLocks noChangeArrowheads="1"/>
            </p:cNvSpPr>
            <p:nvPr/>
          </p:nvSpPr>
          <p:spPr bwMode="auto">
            <a:xfrm>
              <a:off x="488082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91" name="AutoShape 1239"/>
            <p:cNvSpPr>
              <a:spLocks noChangeArrowheads="1"/>
            </p:cNvSpPr>
            <p:nvPr/>
          </p:nvSpPr>
          <p:spPr bwMode="auto">
            <a:xfrm>
              <a:off x="4882415" y="1116575"/>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892" name="AutoShape 1240"/>
            <p:cNvSpPr>
              <a:spLocks noChangeArrowheads="1"/>
            </p:cNvSpPr>
            <p:nvPr/>
          </p:nvSpPr>
          <p:spPr bwMode="auto">
            <a:xfrm>
              <a:off x="487924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93" name="AutoShape 1237"/>
            <p:cNvSpPr>
              <a:spLocks noChangeArrowheads="1"/>
            </p:cNvSpPr>
            <p:nvPr/>
          </p:nvSpPr>
          <p:spPr bwMode="auto">
            <a:xfrm>
              <a:off x="487924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nvGrpSpPr>
            <p:cNvPr id="894" name="Gruppieren 893"/>
            <p:cNvGrpSpPr/>
            <p:nvPr/>
          </p:nvGrpSpPr>
          <p:grpSpPr>
            <a:xfrm>
              <a:off x="5340100" y="843525"/>
              <a:ext cx="98045" cy="501650"/>
              <a:chOff x="5165245" y="1421188"/>
              <a:chExt cx="98045" cy="501650"/>
            </a:xfrm>
          </p:grpSpPr>
          <p:sp>
            <p:nvSpPr>
              <p:cNvPr id="939"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40"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1"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2"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43"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95" name="Gruppieren 894"/>
            <p:cNvGrpSpPr/>
            <p:nvPr/>
          </p:nvGrpSpPr>
          <p:grpSpPr>
            <a:xfrm>
              <a:off x="5647340" y="843525"/>
              <a:ext cx="98045" cy="501650"/>
              <a:chOff x="5165245" y="1421188"/>
              <a:chExt cx="98045" cy="501650"/>
            </a:xfrm>
          </p:grpSpPr>
          <p:sp>
            <p:nvSpPr>
              <p:cNvPr id="934"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35"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6"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7"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8"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96" name="Gruppieren 895"/>
            <p:cNvGrpSpPr/>
            <p:nvPr/>
          </p:nvGrpSpPr>
          <p:grpSpPr>
            <a:xfrm>
              <a:off x="5933345" y="843525"/>
              <a:ext cx="98045" cy="501650"/>
              <a:chOff x="5165245" y="1421188"/>
              <a:chExt cx="98045" cy="501650"/>
            </a:xfrm>
          </p:grpSpPr>
          <p:sp>
            <p:nvSpPr>
              <p:cNvPr id="929"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30"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1"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2"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33"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97" name="Gruppieren 896"/>
            <p:cNvGrpSpPr/>
            <p:nvPr/>
          </p:nvGrpSpPr>
          <p:grpSpPr>
            <a:xfrm>
              <a:off x="6240585" y="843525"/>
              <a:ext cx="98045" cy="501650"/>
              <a:chOff x="5165245" y="1421188"/>
              <a:chExt cx="98045" cy="501650"/>
            </a:xfrm>
          </p:grpSpPr>
          <p:sp>
            <p:nvSpPr>
              <p:cNvPr id="924"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25"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6"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7"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8"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grpSp>
          <p:nvGrpSpPr>
            <p:cNvPr id="898" name="Gruppieren 897"/>
            <p:cNvGrpSpPr/>
            <p:nvPr/>
          </p:nvGrpSpPr>
          <p:grpSpPr>
            <a:xfrm>
              <a:off x="6547825" y="843525"/>
              <a:ext cx="98045" cy="501650"/>
              <a:chOff x="5165245" y="1421188"/>
              <a:chExt cx="98045" cy="501650"/>
            </a:xfrm>
          </p:grpSpPr>
          <p:sp>
            <p:nvSpPr>
              <p:cNvPr id="919" name="Rectangle 1236"/>
              <p:cNvSpPr>
                <a:spLocks noChangeArrowheads="1"/>
              </p:cNvSpPr>
              <p:nvPr/>
            </p:nvSpPr>
            <p:spPr bwMode="auto">
              <a:xfrm>
                <a:off x="5165245" y="1421188"/>
                <a:ext cx="98045" cy="501650"/>
              </a:xfrm>
              <a:prstGeom prst="rect">
                <a:avLst/>
              </a:prstGeom>
              <a:solidFill>
                <a:schemeClr val="tx1">
                  <a:lumMod val="50000"/>
                  <a:lumOff val="50000"/>
                </a:schemeClr>
              </a:solidFill>
              <a:ln w="12700" algn="ctr">
                <a:solidFill>
                  <a:schemeClr val="tx1"/>
                </a:solidFill>
                <a:miter lim="800000"/>
                <a:headEnd/>
                <a:tailEnd/>
              </a:ln>
              <a:effectLst/>
            </p:spPr>
            <p:txBody>
              <a:bodyPr wrap="none" anchor="ctr"/>
              <a:lstStyle/>
              <a:p>
                <a:pPr algn="ctr" defTabSz="1219170"/>
                <a:endParaRPr lang="en-US" altLang="en-US">
                  <a:solidFill>
                    <a:prstClr val="black"/>
                  </a:solidFill>
                  <a:latin typeface="Arial"/>
                </a:endParaRPr>
              </a:p>
            </p:txBody>
          </p:sp>
          <p:sp>
            <p:nvSpPr>
              <p:cNvPr id="920" name="AutoShape 1209"/>
              <p:cNvSpPr>
                <a:spLocks noChangeArrowheads="1"/>
              </p:cNvSpPr>
              <p:nvPr/>
            </p:nvSpPr>
            <p:spPr bwMode="auto">
              <a:xfrm rot="5400000">
                <a:off x="5187274" y="157242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1" name="AutoShape 1209"/>
              <p:cNvSpPr>
                <a:spLocks noChangeArrowheads="1"/>
              </p:cNvSpPr>
              <p:nvPr/>
            </p:nvSpPr>
            <p:spPr bwMode="auto">
              <a:xfrm rot="5400000">
                <a:off x="5187274" y="1423569"/>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2" name="AutoShape 1209"/>
              <p:cNvSpPr>
                <a:spLocks noChangeArrowheads="1"/>
              </p:cNvSpPr>
              <p:nvPr/>
            </p:nvSpPr>
            <p:spPr bwMode="auto">
              <a:xfrm rot="5400000">
                <a:off x="5190339" y="1726047"/>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23" name="AutoShape 1209"/>
              <p:cNvSpPr>
                <a:spLocks noChangeArrowheads="1"/>
              </p:cNvSpPr>
              <p:nvPr/>
            </p:nvSpPr>
            <p:spPr bwMode="auto">
              <a:xfrm rot="5400000">
                <a:off x="5190339" y="1857746"/>
                <a:ext cx="60325" cy="61912"/>
              </a:xfrm>
              <a:prstGeom prst="octagon">
                <a:avLst>
                  <a:gd name="adj" fmla="val 29287"/>
                </a:avLst>
              </a:prstGeom>
              <a:solidFill>
                <a:schemeClr val="bg1"/>
              </a:solidFill>
              <a:ln w="12700">
                <a:solidFill>
                  <a:schemeClr val="tx1"/>
                </a:solidFill>
                <a:miter lim="800000"/>
                <a:headEnd/>
                <a:tailEnd/>
              </a:ln>
              <a:effectLst/>
            </p:spPr>
            <p:txBody>
              <a:bodyPr wrap="none" anchor="ctr"/>
              <a:lstStyle/>
              <a:p>
                <a:pPr defTabSz="1219170"/>
                <a:endParaRPr lang="en-GB">
                  <a:solidFill>
                    <a:prstClr val="black"/>
                  </a:solidFill>
                  <a:latin typeface="Arial"/>
                </a:endParaRPr>
              </a:p>
            </p:txBody>
          </p:sp>
        </p:grpSp>
        <p:sp>
          <p:nvSpPr>
            <p:cNvPr id="899" name="AutoShape 1238"/>
            <p:cNvSpPr>
              <a:spLocks noChangeArrowheads="1"/>
            </p:cNvSpPr>
            <p:nvPr/>
          </p:nvSpPr>
          <p:spPr bwMode="auto">
            <a:xfrm>
              <a:off x="518806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0" name="AutoShape 1239"/>
            <p:cNvSpPr>
              <a:spLocks noChangeArrowheads="1"/>
            </p:cNvSpPr>
            <p:nvPr/>
          </p:nvSpPr>
          <p:spPr bwMode="auto">
            <a:xfrm>
              <a:off x="5189655" y="1116575"/>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01" name="AutoShape 1240"/>
            <p:cNvSpPr>
              <a:spLocks noChangeArrowheads="1"/>
            </p:cNvSpPr>
            <p:nvPr/>
          </p:nvSpPr>
          <p:spPr bwMode="auto">
            <a:xfrm>
              <a:off x="518648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2" name="AutoShape 1237"/>
            <p:cNvSpPr>
              <a:spLocks noChangeArrowheads="1"/>
            </p:cNvSpPr>
            <p:nvPr/>
          </p:nvSpPr>
          <p:spPr bwMode="auto">
            <a:xfrm>
              <a:off x="518648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3" name="AutoShape 1238"/>
            <p:cNvSpPr>
              <a:spLocks noChangeArrowheads="1"/>
            </p:cNvSpPr>
            <p:nvPr/>
          </p:nvSpPr>
          <p:spPr bwMode="auto">
            <a:xfrm>
              <a:off x="5495917" y="988778"/>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4" name="AutoShape 1239"/>
            <p:cNvSpPr>
              <a:spLocks noChangeArrowheads="1"/>
            </p:cNvSpPr>
            <p:nvPr/>
          </p:nvSpPr>
          <p:spPr bwMode="auto">
            <a:xfrm>
              <a:off x="5497505" y="1126890"/>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05" name="AutoShape 1240"/>
            <p:cNvSpPr>
              <a:spLocks noChangeArrowheads="1"/>
            </p:cNvSpPr>
            <p:nvPr/>
          </p:nvSpPr>
          <p:spPr bwMode="auto">
            <a:xfrm>
              <a:off x="5494330" y="1269765"/>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6" name="AutoShape 1237"/>
            <p:cNvSpPr>
              <a:spLocks noChangeArrowheads="1"/>
            </p:cNvSpPr>
            <p:nvPr/>
          </p:nvSpPr>
          <p:spPr bwMode="auto">
            <a:xfrm>
              <a:off x="5494330" y="853840"/>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7" name="AutoShape 1238"/>
            <p:cNvSpPr>
              <a:spLocks noChangeArrowheads="1"/>
            </p:cNvSpPr>
            <p:nvPr/>
          </p:nvSpPr>
          <p:spPr bwMode="auto">
            <a:xfrm>
              <a:off x="580315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8" name="AutoShape 1239"/>
            <p:cNvSpPr>
              <a:spLocks noChangeArrowheads="1"/>
            </p:cNvSpPr>
            <p:nvPr/>
          </p:nvSpPr>
          <p:spPr bwMode="auto">
            <a:xfrm>
              <a:off x="5804745" y="1116575"/>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09" name="AutoShape 1240"/>
            <p:cNvSpPr>
              <a:spLocks noChangeArrowheads="1"/>
            </p:cNvSpPr>
            <p:nvPr/>
          </p:nvSpPr>
          <p:spPr bwMode="auto">
            <a:xfrm>
              <a:off x="5801570" y="1259450"/>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0" name="AutoShape 1237"/>
            <p:cNvSpPr>
              <a:spLocks noChangeArrowheads="1"/>
            </p:cNvSpPr>
            <p:nvPr/>
          </p:nvSpPr>
          <p:spPr bwMode="auto">
            <a:xfrm>
              <a:off x="580157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1" name="AutoShape 1238"/>
            <p:cNvSpPr>
              <a:spLocks noChangeArrowheads="1"/>
            </p:cNvSpPr>
            <p:nvPr/>
          </p:nvSpPr>
          <p:spPr bwMode="auto">
            <a:xfrm>
              <a:off x="6110397" y="978463"/>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2" name="AutoShape 1239"/>
            <p:cNvSpPr>
              <a:spLocks noChangeArrowheads="1"/>
            </p:cNvSpPr>
            <p:nvPr/>
          </p:nvSpPr>
          <p:spPr bwMode="auto">
            <a:xfrm>
              <a:off x="6111985" y="1116575"/>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13" name="AutoShape 1240"/>
            <p:cNvSpPr>
              <a:spLocks noChangeArrowheads="1"/>
            </p:cNvSpPr>
            <p:nvPr/>
          </p:nvSpPr>
          <p:spPr bwMode="auto">
            <a:xfrm>
              <a:off x="6108810" y="1259450"/>
              <a:ext cx="73025" cy="73025"/>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14" name="AutoShape 1237"/>
            <p:cNvSpPr>
              <a:spLocks noChangeArrowheads="1"/>
            </p:cNvSpPr>
            <p:nvPr/>
          </p:nvSpPr>
          <p:spPr bwMode="auto">
            <a:xfrm>
              <a:off x="6108810" y="843525"/>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5" name="AutoShape 1238"/>
            <p:cNvSpPr>
              <a:spLocks noChangeArrowheads="1"/>
            </p:cNvSpPr>
            <p:nvPr/>
          </p:nvSpPr>
          <p:spPr bwMode="auto">
            <a:xfrm>
              <a:off x="6417637" y="988778"/>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6" name="AutoShape 1239"/>
            <p:cNvSpPr>
              <a:spLocks noChangeArrowheads="1"/>
            </p:cNvSpPr>
            <p:nvPr/>
          </p:nvSpPr>
          <p:spPr bwMode="auto">
            <a:xfrm>
              <a:off x="6419225" y="1126890"/>
              <a:ext cx="73025" cy="73025"/>
            </a:xfrm>
            <a:prstGeom prst="triangle">
              <a:avLst>
                <a:gd name="adj" fmla="val 50000"/>
              </a:avLst>
            </a:prstGeom>
            <a:solidFill>
              <a:schemeClr val="bg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917" name="AutoShape 1240"/>
            <p:cNvSpPr>
              <a:spLocks noChangeArrowheads="1"/>
            </p:cNvSpPr>
            <p:nvPr/>
          </p:nvSpPr>
          <p:spPr bwMode="auto">
            <a:xfrm>
              <a:off x="6416050" y="1269765"/>
              <a:ext cx="73025" cy="73025"/>
            </a:xfrm>
            <a:prstGeom prst="triangle">
              <a:avLst>
                <a:gd name="adj" fmla="val 50000"/>
              </a:avLst>
            </a:prstGeom>
            <a:solidFill>
              <a:srgbClr val="FF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18" name="AutoShape 1237"/>
            <p:cNvSpPr>
              <a:spLocks noChangeArrowheads="1"/>
            </p:cNvSpPr>
            <p:nvPr/>
          </p:nvSpPr>
          <p:spPr bwMode="auto">
            <a:xfrm>
              <a:off x="6416050" y="853840"/>
              <a:ext cx="73025" cy="73025"/>
            </a:xfrm>
            <a:prstGeom prst="triangle">
              <a:avLst>
                <a:gd name="adj" fmla="val 50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grpSp>
      <p:sp>
        <p:nvSpPr>
          <p:cNvPr id="951" name="Textfeld 950"/>
          <p:cNvSpPr txBox="1"/>
          <p:nvPr/>
        </p:nvSpPr>
        <p:spPr>
          <a:xfrm>
            <a:off x="53615" y="49361"/>
            <a:ext cx="120335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[VII] </a:t>
            </a:r>
            <a:r>
              <a:rPr lang="en-GB" sz="2400" u="sng" dirty="0">
                <a:solidFill>
                  <a:prstClr val="black"/>
                </a:solidFill>
                <a:latin typeface="Arial"/>
              </a:rPr>
              <a:t>Reciprocal</a:t>
            </a:r>
            <a:r>
              <a:rPr lang="en-GB" sz="2400" dirty="0">
                <a:solidFill>
                  <a:prstClr val="black"/>
                </a:solidFill>
                <a:latin typeface="Arial"/>
              </a:rPr>
              <a:t> Recurrent Selection for General Combining Ability</a:t>
            </a:r>
          </a:p>
        </p:txBody>
      </p:sp>
      <p:sp>
        <p:nvSpPr>
          <p:cNvPr id="952" name="Textfeld 951"/>
          <p:cNvSpPr txBox="1">
            <a:spLocks noChangeAspect="1"/>
          </p:cNvSpPr>
          <p:nvPr/>
        </p:nvSpPr>
        <p:spPr>
          <a:xfrm>
            <a:off x="6126176" y="766254"/>
            <a:ext cx="5961003" cy="1200329"/>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Two Base Populations. Self-fertilize S0-individuals, simultaneously cross-fertilize them (as male) with (female) tester individuals (tester is the ‘</a:t>
            </a:r>
            <a:r>
              <a:rPr lang="en-GB" dirty="0">
                <a:solidFill>
                  <a:prstClr val="black"/>
                </a:solidFill>
                <a:effectLst>
                  <a:outerShdw blurRad="38100" dist="38100" dir="2700000" algn="tl">
                    <a:srgbClr val="000000">
                      <a:alpha val="43137"/>
                    </a:srgbClr>
                  </a:outerShdw>
                </a:effectLst>
                <a:latin typeface="Arial"/>
              </a:rPr>
              <a:t>other</a:t>
            </a:r>
            <a:r>
              <a:rPr lang="en-GB" dirty="0">
                <a:solidFill>
                  <a:prstClr val="black"/>
                </a:solidFill>
                <a:latin typeface="Arial"/>
              </a:rPr>
              <a:t>’ population). </a:t>
            </a:r>
          </a:p>
        </p:txBody>
      </p:sp>
      <p:cxnSp>
        <p:nvCxnSpPr>
          <p:cNvPr id="954" name="AutoShape 1056"/>
          <p:cNvCxnSpPr>
            <a:cxnSpLocks noChangeShapeType="1"/>
          </p:cNvCxnSpPr>
          <p:nvPr/>
        </p:nvCxnSpPr>
        <p:spPr bwMode="auto">
          <a:xfrm flipH="1">
            <a:off x="447854" y="5759019"/>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5" name="AutoShape 1056"/>
          <p:cNvCxnSpPr>
            <a:cxnSpLocks noChangeShapeType="1"/>
          </p:cNvCxnSpPr>
          <p:nvPr/>
        </p:nvCxnSpPr>
        <p:spPr bwMode="auto">
          <a:xfrm flipH="1">
            <a:off x="866788" y="5759019"/>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6" name="AutoShape 1056"/>
          <p:cNvCxnSpPr>
            <a:cxnSpLocks noChangeShapeType="1"/>
          </p:cNvCxnSpPr>
          <p:nvPr/>
        </p:nvCxnSpPr>
        <p:spPr bwMode="auto">
          <a:xfrm flipH="1">
            <a:off x="1267161" y="5759019"/>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7" name="AutoShape 1056"/>
          <p:cNvCxnSpPr>
            <a:cxnSpLocks noChangeShapeType="1"/>
          </p:cNvCxnSpPr>
          <p:nvPr/>
        </p:nvCxnSpPr>
        <p:spPr bwMode="auto">
          <a:xfrm flipH="1">
            <a:off x="1676814" y="5759019"/>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8" name="AutoShape 1056"/>
          <p:cNvCxnSpPr>
            <a:cxnSpLocks noChangeShapeType="1"/>
          </p:cNvCxnSpPr>
          <p:nvPr/>
        </p:nvCxnSpPr>
        <p:spPr bwMode="auto">
          <a:xfrm flipH="1">
            <a:off x="2095748" y="5759019"/>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9" name="AutoShape 1056"/>
          <p:cNvCxnSpPr>
            <a:cxnSpLocks noChangeShapeType="1"/>
          </p:cNvCxnSpPr>
          <p:nvPr/>
        </p:nvCxnSpPr>
        <p:spPr bwMode="auto">
          <a:xfrm flipH="1">
            <a:off x="2505401" y="5759019"/>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5" name="Textfeld 374"/>
          <p:cNvSpPr txBox="1"/>
          <p:nvPr/>
        </p:nvSpPr>
        <p:spPr>
          <a:xfrm>
            <a:off x="601474" y="5969196"/>
            <a:ext cx="1850989" cy="3416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lnSpc>
                <a:spcPct val="90000"/>
              </a:lnSpc>
            </a:pPr>
            <a:r>
              <a:rPr lang="en-GB" dirty="0">
                <a:solidFill>
                  <a:srgbClr val="FF0000"/>
                </a:solidFill>
                <a:latin typeface="Arial"/>
              </a:rPr>
              <a:t>Genepool A</a:t>
            </a:r>
          </a:p>
        </p:txBody>
      </p:sp>
      <p:cxnSp>
        <p:nvCxnSpPr>
          <p:cNvPr id="960" name="AutoShape 1227"/>
          <p:cNvCxnSpPr>
            <a:cxnSpLocks noChangeShapeType="1"/>
          </p:cNvCxnSpPr>
          <p:nvPr/>
        </p:nvCxnSpPr>
        <p:spPr bwMode="auto">
          <a:xfrm flipH="1" flipV="1">
            <a:off x="5018595" y="5707812"/>
            <a:ext cx="95249" cy="27517"/>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1" name="AutoShape 1231"/>
          <p:cNvCxnSpPr>
            <a:cxnSpLocks noChangeShapeType="1"/>
          </p:cNvCxnSpPr>
          <p:nvPr/>
        </p:nvCxnSpPr>
        <p:spPr bwMode="auto">
          <a:xfrm flipH="1" flipV="1">
            <a:off x="5427111" y="5709930"/>
            <a:ext cx="88900" cy="19049"/>
          </a:xfrm>
          <a:prstGeom prst="straightConnector1">
            <a:avLst/>
          </a:prstGeom>
          <a:noFill/>
          <a:ln w="9525">
            <a:solidFill>
              <a:schemeClr val="tx1"/>
            </a:solidFill>
            <a:round/>
            <a:headEn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2" name="AutoShape 1056"/>
          <p:cNvCxnSpPr>
            <a:cxnSpLocks noChangeShapeType="1"/>
          </p:cNvCxnSpPr>
          <p:nvPr/>
        </p:nvCxnSpPr>
        <p:spPr bwMode="auto">
          <a:xfrm flipH="1">
            <a:off x="3417841" y="5758363"/>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3" name="AutoShape 1056"/>
          <p:cNvCxnSpPr>
            <a:cxnSpLocks noChangeShapeType="1"/>
          </p:cNvCxnSpPr>
          <p:nvPr/>
        </p:nvCxnSpPr>
        <p:spPr bwMode="auto">
          <a:xfrm flipH="1">
            <a:off x="3836774" y="5758363"/>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4" name="AutoShape 1056"/>
          <p:cNvCxnSpPr>
            <a:cxnSpLocks noChangeShapeType="1"/>
          </p:cNvCxnSpPr>
          <p:nvPr/>
        </p:nvCxnSpPr>
        <p:spPr bwMode="auto">
          <a:xfrm flipH="1">
            <a:off x="4237148" y="5758363"/>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5" name="AutoShape 1056"/>
          <p:cNvCxnSpPr>
            <a:cxnSpLocks noChangeShapeType="1"/>
          </p:cNvCxnSpPr>
          <p:nvPr/>
        </p:nvCxnSpPr>
        <p:spPr bwMode="auto">
          <a:xfrm flipH="1">
            <a:off x="4646801" y="5758363"/>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6" name="AutoShape 1056"/>
          <p:cNvCxnSpPr>
            <a:cxnSpLocks noChangeShapeType="1"/>
          </p:cNvCxnSpPr>
          <p:nvPr/>
        </p:nvCxnSpPr>
        <p:spPr bwMode="auto">
          <a:xfrm flipH="1">
            <a:off x="5065734" y="5758363"/>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7" name="AutoShape 1056"/>
          <p:cNvCxnSpPr>
            <a:cxnSpLocks noChangeShapeType="1"/>
          </p:cNvCxnSpPr>
          <p:nvPr/>
        </p:nvCxnSpPr>
        <p:spPr bwMode="auto">
          <a:xfrm flipH="1">
            <a:off x="5475388" y="5758363"/>
            <a:ext cx="93133" cy="753533"/>
          </a:xfrm>
          <a:prstGeom prst="straightConnector1">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53" name="Textfeld 952"/>
          <p:cNvSpPr txBox="1"/>
          <p:nvPr/>
        </p:nvSpPr>
        <p:spPr>
          <a:xfrm>
            <a:off x="3569835" y="5969196"/>
            <a:ext cx="1998687" cy="3416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lnSpc>
                <a:spcPct val="90000"/>
              </a:lnSpc>
            </a:pPr>
            <a:r>
              <a:rPr lang="en-GB" dirty="0">
                <a:solidFill>
                  <a:srgbClr val="0000FF"/>
                </a:solidFill>
                <a:latin typeface="Arial"/>
              </a:rPr>
              <a:t>Genepool B</a:t>
            </a:r>
          </a:p>
        </p:txBody>
      </p:sp>
      <p:sp>
        <p:nvSpPr>
          <p:cNvPr id="456" name="Textfeld 455"/>
          <p:cNvSpPr txBox="1">
            <a:spLocks noChangeAspect="1"/>
          </p:cNvSpPr>
          <p:nvPr/>
        </p:nvSpPr>
        <p:spPr>
          <a:xfrm>
            <a:off x="6126176" y="2782938"/>
            <a:ext cx="5961003"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Evaluate offspring in field trials. </a:t>
            </a:r>
          </a:p>
        </p:txBody>
      </p:sp>
      <p:sp>
        <p:nvSpPr>
          <p:cNvPr id="477" name="Textfeld 476"/>
          <p:cNvSpPr txBox="1">
            <a:spLocks noChangeAspect="1"/>
          </p:cNvSpPr>
          <p:nvPr/>
        </p:nvSpPr>
        <p:spPr>
          <a:xfrm>
            <a:off x="6126176" y="3787447"/>
            <a:ext cx="5961005" cy="64633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Employ selfed seed for recombination </a:t>
            </a:r>
            <a:br>
              <a:rPr lang="en-GB" dirty="0">
                <a:solidFill>
                  <a:prstClr val="black"/>
                </a:solidFill>
                <a:latin typeface="Arial"/>
              </a:rPr>
            </a:br>
            <a:r>
              <a:rPr lang="en-GB" dirty="0">
                <a:solidFill>
                  <a:prstClr val="black"/>
                </a:solidFill>
                <a:latin typeface="Arial"/>
              </a:rPr>
              <a:t>(e.g. Diallel cross; Chain Crossing Design; etc.). </a:t>
            </a:r>
          </a:p>
        </p:txBody>
      </p:sp>
      <p:sp>
        <p:nvSpPr>
          <p:cNvPr id="478" name="Textfeld 477"/>
          <p:cNvSpPr txBox="1">
            <a:spLocks noChangeAspect="1"/>
          </p:cNvSpPr>
          <p:nvPr/>
        </p:nvSpPr>
        <p:spPr>
          <a:xfrm>
            <a:off x="6126176" y="5170027"/>
            <a:ext cx="5961005" cy="64633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Onset of next cycle; the two populations are improved for their </a:t>
            </a:r>
            <a:r>
              <a:rPr lang="en-GB" dirty="0">
                <a:effectLst>
                  <a:outerShdw blurRad="38100" dist="38100" dir="2700000" algn="tl">
                    <a:srgbClr val="000000">
                      <a:alpha val="43137"/>
                    </a:srgbClr>
                  </a:outerShdw>
                </a:effectLst>
                <a:latin typeface="Arial"/>
              </a:rPr>
              <a:t>mutual</a:t>
            </a:r>
            <a:r>
              <a:rPr lang="en-GB" dirty="0">
                <a:solidFill>
                  <a:prstClr val="black"/>
                </a:solidFill>
                <a:latin typeface="Arial"/>
              </a:rPr>
              <a:t> General Combining Ability.</a:t>
            </a:r>
          </a:p>
        </p:txBody>
      </p:sp>
      <p:sp>
        <p:nvSpPr>
          <p:cNvPr id="479" name="AutoShape 1239"/>
          <p:cNvSpPr>
            <a:spLocks noChangeArrowheads="1"/>
          </p:cNvSpPr>
          <p:nvPr/>
        </p:nvSpPr>
        <p:spPr bwMode="auto">
          <a:xfrm>
            <a:off x="3883748" y="3613386"/>
            <a:ext cx="97367" cy="97367"/>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480" name="AutoShape 1239"/>
          <p:cNvSpPr>
            <a:spLocks noChangeArrowheads="1"/>
          </p:cNvSpPr>
          <p:nvPr/>
        </p:nvSpPr>
        <p:spPr bwMode="auto">
          <a:xfrm>
            <a:off x="4293401" y="3608339"/>
            <a:ext cx="97367" cy="97367"/>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481" name="AutoShape 1239"/>
          <p:cNvSpPr>
            <a:spLocks noChangeArrowheads="1"/>
          </p:cNvSpPr>
          <p:nvPr/>
        </p:nvSpPr>
        <p:spPr bwMode="auto">
          <a:xfrm>
            <a:off x="4698008" y="3608339"/>
            <a:ext cx="97367" cy="97367"/>
          </a:xfrm>
          <a:prstGeom prst="triangle">
            <a:avLst>
              <a:gd name="adj" fmla="val 50000"/>
            </a:avLst>
          </a:prstGeom>
          <a:solidFill>
            <a:schemeClr val="tx1"/>
          </a:solidFill>
          <a:ln w="9525"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482" name="AutoShape 1203"/>
          <p:cNvSpPr>
            <a:spLocks noChangeArrowheads="1"/>
          </p:cNvSpPr>
          <p:nvPr/>
        </p:nvSpPr>
        <p:spPr bwMode="auto">
          <a:xfrm rot="5400000">
            <a:off x="776016" y="6372442"/>
            <a:ext cx="80433" cy="82549"/>
          </a:xfrm>
          <a:prstGeom prst="octagon">
            <a:avLst>
              <a:gd name="adj" fmla="val 29287"/>
            </a:avLst>
          </a:prstGeom>
          <a:solidFill>
            <a:srgbClr val="FF0000"/>
          </a:solidFill>
          <a:ln w="19050" algn="ctr">
            <a:solidFill>
              <a:srgbClr val="FF0000"/>
            </a:solidFill>
            <a:miter lim="800000"/>
            <a:headEnd/>
            <a:tailEnd/>
          </a:ln>
          <a:effectLst/>
        </p:spPr>
        <p:txBody>
          <a:bodyPr wrap="none" anchor="ctr"/>
          <a:lstStyle/>
          <a:p>
            <a:pPr defTabSz="1219170"/>
            <a:endParaRPr lang="en-GB">
              <a:solidFill>
                <a:srgbClr val="FF0000"/>
              </a:solidFill>
              <a:latin typeface="Arial"/>
            </a:endParaRPr>
          </a:p>
        </p:txBody>
      </p:sp>
      <p:sp>
        <p:nvSpPr>
          <p:cNvPr id="483" name="AutoShape 1203"/>
          <p:cNvSpPr>
            <a:spLocks noChangeArrowheads="1"/>
          </p:cNvSpPr>
          <p:nvPr/>
        </p:nvSpPr>
        <p:spPr bwMode="auto">
          <a:xfrm rot="5400000">
            <a:off x="960980" y="6372442"/>
            <a:ext cx="80433" cy="82549"/>
          </a:xfrm>
          <a:prstGeom prst="octagon">
            <a:avLst>
              <a:gd name="adj" fmla="val 29287"/>
            </a:avLst>
          </a:prstGeom>
          <a:solidFill>
            <a:schemeClr val="bg1"/>
          </a:solidFill>
          <a:ln w="19050" algn="ctr">
            <a:solidFill>
              <a:srgbClr val="FF0000"/>
            </a:solidFill>
            <a:miter lim="800000"/>
            <a:headEnd/>
            <a:tailEnd/>
          </a:ln>
          <a:effectLst/>
        </p:spPr>
        <p:txBody>
          <a:bodyPr wrap="none" anchor="ctr"/>
          <a:lstStyle/>
          <a:p>
            <a:pPr defTabSz="1219170"/>
            <a:endParaRPr lang="en-GB">
              <a:solidFill>
                <a:srgbClr val="FF0000"/>
              </a:solidFill>
              <a:latin typeface="Arial"/>
            </a:endParaRPr>
          </a:p>
        </p:txBody>
      </p:sp>
      <p:sp>
        <p:nvSpPr>
          <p:cNvPr id="484" name="AutoShape 1239"/>
          <p:cNvSpPr>
            <a:spLocks noChangeArrowheads="1"/>
          </p:cNvSpPr>
          <p:nvPr/>
        </p:nvSpPr>
        <p:spPr bwMode="auto">
          <a:xfrm>
            <a:off x="3781335" y="6373499"/>
            <a:ext cx="97367" cy="97367"/>
          </a:xfrm>
          <a:prstGeom prst="triangle">
            <a:avLst>
              <a:gd name="adj" fmla="val 50000"/>
            </a:avLst>
          </a:prstGeom>
          <a:solidFill>
            <a:srgbClr val="0000FF"/>
          </a:solidFill>
          <a:ln w="9525" algn="ctr">
            <a:solidFill>
              <a:srgbClr val="0000FF"/>
            </a:solidFill>
            <a:miter lim="800000"/>
            <a:headEnd/>
            <a:tailEnd/>
          </a:ln>
          <a:effectLst/>
        </p:spPr>
        <p:txBody>
          <a:bodyPr wrap="none" anchor="ctr"/>
          <a:lstStyle/>
          <a:p>
            <a:pPr defTabSz="1219170"/>
            <a:endParaRPr lang="en-GB">
              <a:solidFill>
                <a:prstClr val="black"/>
              </a:solidFill>
              <a:latin typeface="Arial"/>
            </a:endParaRPr>
          </a:p>
        </p:txBody>
      </p:sp>
      <p:sp>
        <p:nvSpPr>
          <p:cNvPr id="485" name="AutoShape 1239"/>
          <p:cNvSpPr>
            <a:spLocks noChangeArrowheads="1"/>
          </p:cNvSpPr>
          <p:nvPr/>
        </p:nvSpPr>
        <p:spPr bwMode="auto">
          <a:xfrm>
            <a:off x="3984535" y="6373499"/>
            <a:ext cx="97367" cy="97367"/>
          </a:xfrm>
          <a:prstGeom prst="triangle">
            <a:avLst>
              <a:gd name="adj" fmla="val 50000"/>
            </a:avLst>
          </a:prstGeom>
          <a:solidFill>
            <a:schemeClr val="bg1"/>
          </a:solidFill>
          <a:ln w="9525" algn="ctr">
            <a:solidFill>
              <a:srgbClr val="0000FF"/>
            </a:solidFill>
            <a:miter lim="800000"/>
            <a:headEnd/>
            <a:tailEnd/>
          </a:ln>
          <a:effectLst/>
        </p:spPr>
        <p:txBody>
          <a:bodyPr wrap="none" anchor="ctr"/>
          <a:lstStyle/>
          <a:p>
            <a:pPr defTabSz="1219170"/>
            <a:endParaRPr lang="en-GB">
              <a:solidFill>
                <a:prstClr val="black"/>
              </a:solidFill>
              <a:latin typeface="Arial"/>
            </a:endParaRPr>
          </a:p>
        </p:txBody>
      </p:sp>
      <p:sp>
        <p:nvSpPr>
          <p:cNvPr id="457" name="Right Triangle 456"/>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9965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2400">
                <a:latin typeface="Arial" panose="020B0604020202020204" pitchFamily="34" charset="0"/>
                <a:cs typeface="Arial" panose="020B0604020202020204" pitchFamily="34" charset="0"/>
              </a:defRPr>
            </a:lvl1pPr>
          </a:lstStyle>
          <a:p>
            <a:fld id="{5B255CE3-06F4-4E80-85AD-A0878CDD5C50}" type="slidenum">
              <a:rPr lang="en-GB"/>
              <a:pPr/>
              <a:t>3</a:t>
            </a:fld>
            <a:endParaRPr lang="en-GB"/>
          </a:p>
        </p:txBody>
      </p:sp>
      <p:sp>
        <p:nvSpPr>
          <p:cNvPr id="3" name="TextBox 2"/>
          <p:cNvSpPr txBox="1"/>
          <p:nvPr/>
        </p:nvSpPr>
        <p:spPr>
          <a:xfrm>
            <a:off x="84772" y="83441"/>
            <a:ext cx="12000731" cy="3970318"/>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You already know:</a:t>
            </a:r>
            <a:r>
              <a:rPr lang="en-GB">
                <a:latin typeface="Arial" panose="020B0604020202020204" pitchFamily="34" charset="0"/>
                <a:cs typeface="Arial" panose="020B0604020202020204" pitchFamily="34" charset="0"/>
                <a:sym typeface="Webdings" panose="05030102010509060703" pitchFamily="18" charset="2"/>
              </a:rPr>
              <a:t> </a:t>
            </a:r>
          </a:p>
          <a:p>
            <a:r>
              <a:rPr lang="en-GB">
                <a:latin typeface="Arial" panose="020B0604020202020204" pitchFamily="34" charset="0"/>
                <a:cs typeface="Arial" panose="020B0604020202020204" pitchFamily="34" charset="0"/>
                <a:sym typeface="Webdings" panose="05030102010509060703" pitchFamily="18" charset="2"/>
              </a:rPr>
              <a:t>Population Genetics. This mean pertinent items and topcis such as</a:t>
            </a:r>
          </a:p>
          <a:p>
            <a:r>
              <a:rPr lang="en-GB">
                <a:latin typeface="Arial" panose="020B0604020202020204" pitchFamily="34" charset="0"/>
                <a:cs typeface="Arial" panose="020B0604020202020204" pitchFamily="34" charset="0"/>
                <a:sym typeface="Webdings" panose="05030102010509060703" pitchFamily="18" charset="2"/>
              </a:rPr>
              <a:t>Genotype frequency, Allele frequency, Hardy-Weinberg-Equilibrium, Inbreeding coefficient, </a:t>
            </a:r>
          </a:p>
          <a:p>
            <a:r>
              <a:rPr lang="en-GB">
                <a:latin typeface="Arial" panose="020B0604020202020204" pitchFamily="34" charset="0"/>
                <a:cs typeface="Arial" panose="020B0604020202020204" pitchFamily="34" charset="0"/>
                <a:sym typeface="Webdings" panose="05030102010509060703" pitchFamily="18" charset="2"/>
              </a:rPr>
              <a:t>Kinship (</a:t>
            </a:r>
            <a:r>
              <a:rPr lang="en-GB">
                <a:solidFill>
                  <a:schemeClr val="tx1">
                    <a:lumMod val="50000"/>
                    <a:lumOff val="50000"/>
                  </a:schemeClr>
                </a:solidFill>
                <a:latin typeface="Arial" panose="020B0604020202020204" pitchFamily="34" charset="0"/>
                <a:cs typeface="Arial" panose="020B0604020202020204" pitchFamily="34" charset="0"/>
                <a:sym typeface="Webdings" panose="05030102010509060703" pitchFamily="18" charset="2"/>
              </a:rPr>
              <a:t>this one, for instance, find it in „PopGen_Ch-3“ which has sequential number #4, </a:t>
            </a:r>
          </a:p>
          <a:p>
            <a:r>
              <a:rPr lang="en-GB">
                <a:solidFill>
                  <a:schemeClr val="tx1">
                    <a:lumMod val="50000"/>
                    <a:lumOff val="50000"/>
                  </a:schemeClr>
                </a:solidFill>
                <a:latin typeface="Arial" panose="020B0604020202020204" pitchFamily="34" charset="0"/>
                <a:cs typeface="Arial" panose="020B0604020202020204" pitchFamily="34" charset="0"/>
                <a:sym typeface="Webdings" panose="05030102010509060703" pitchFamily="18" charset="2"/>
              </a:rPr>
              <a:t>in about page 29 there</a:t>
            </a:r>
            <a:r>
              <a:rPr lang="en-GB">
                <a:latin typeface="Arial" panose="020B0604020202020204" pitchFamily="34" charset="0"/>
                <a:cs typeface="Arial" panose="020B0604020202020204" pitchFamily="34" charset="0"/>
                <a:sym typeface="Webdings" panose="05030102010509060703" pitchFamily="18" charset="2"/>
              </a:rPr>
              <a:t>); Selection, Drift, Migration, Mutation. </a:t>
            </a:r>
          </a:p>
          <a:p>
            <a:r>
              <a:rPr lang="en-GB">
                <a:latin typeface="Arial" panose="020B0604020202020204" pitchFamily="34" charset="0"/>
                <a:cs typeface="Arial" panose="020B0604020202020204" pitchFamily="34" charset="0"/>
                <a:sym typeface="Webdings" panose="05030102010509060703" pitchFamily="18" charset="2"/>
              </a:rPr>
              <a:t>And you have studied the chapter BrMeth_Ch-5, the one before this one, so that you are used to the cyclic feature of Recurrent Selection, the share of tasks between Selection Unit, Test Unit, Recombination Unit. </a:t>
            </a:r>
          </a:p>
          <a:p>
            <a:endParaRPr lang="en-GB">
              <a:latin typeface="Arial" panose="020B0604020202020204" pitchFamily="34" charset="0"/>
              <a:cs typeface="Arial" panose="020B0604020202020204" pitchFamily="34" charset="0"/>
              <a:sym typeface="Webdings" panose="05030102010509060703" pitchFamily="18" charset="2"/>
            </a:endParaRPr>
          </a:p>
          <a:p>
            <a:endParaRPr lang="en-GB">
              <a:latin typeface="Arial" panose="020B0604020202020204" pitchFamily="34" charset="0"/>
              <a:cs typeface="Arial" panose="020B0604020202020204" pitchFamily="34" charset="0"/>
              <a:sym typeface="Webdings" panose="05030102010509060703" pitchFamily="18" charset="2"/>
            </a:endParaRPr>
          </a:p>
          <a:p>
            <a:r>
              <a:rPr lang="en-GB">
                <a:latin typeface="Arial" panose="020B0604020202020204" pitchFamily="34" charset="0"/>
                <a:cs typeface="Arial" panose="020B0604020202020204" pitchFamily="34" charset="0"/>
                <a:sym typeface="Webdings" panose="05030102010509060703" pitchFamily="18" charset="2"/>
              </a:rPr>
              <a:t>Algebra</a:t>
            </a:r>
          </a:p>
          <a:p>
            <a:r>
              <a:rPr lang="en-GB">
                <a:solidFill>
                  <a:prstClr val="black"/>
                </a:solidFill>
                <a:latin typeface="Arial" panose="020B0604020202020204" pitchFamily="34" charset="0"/>
                <a:cs typeface="Arial" panose="020B0604020202020204" pitchFamily="34" charset="0"/>
              </a:rPr>
              <a:t>A diallel </a:t>
            </a:r>
            <a:r>
              <a:rPr lang="en-GB">
                <a:latin typeface="Arial" panose="020B0604020202020204" pitchFamily="34" charset="0"/>
                <a:cs typeface="Arial" panose="020B0604020202020204" pitchFamily="34" charset="0"/>
              </a:rPr>
              <a:t>among e.g. N=12 components makes a minimum of N=66 crosses. </a:t>
            </a:r>
          </a:p>
          <a:p>
            <a:pPr defTabSz="1219170"/>
            <a:r>
              <a:rPr lang="en-GB">
                <a:latin typeface="Arial" panose="020B0604020202020204" pitchFamily="34" charset="0"/>
                <a:cs typeface="Arial" panose="020B0604020202020204" pitchFamily="34" charset="0"/>
              </a:rPr>
              <a:t>The round-robin design: 1x2; 2x3; 3x4; etc. until 10x11; 11x12; 12x1; </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each line once as male and once as female; makes N=12 crosses. </a:t>
            </a:r>
          </a:p>
          <a:p>
            <a:pPr defTabSz="1219170"/>
            <a:r>
              <a:rPr lang="en-GB">
                <a:latin typeface="Arial" panose="020B0604020202020204" pitchFamily="34" charset="0"/>
                <a:cs typeface="Arial" panose="020B0604020202020204" pitchFamily="34" charset="0"/>
              </a:rPr>
              <a:t>The chain-crossing design: 1x2;  3x4;  5x6;  7x8;  9x10;  11x12  makes only N=6 crosses.</a:t>
            </a:r>
            <a:endParaRPr lang="en-GB">
              <a:latin typeface="Arial" panose="020B0604020202020204" pitchFamily="34" charset="0"/>
              <a:cs typeface="Arial" panose="020B0604020202020204" pitchFamily="34" charset="0"/>
              <a:sym typeface="Webdings" panose="05030102010509060703" pitchFamily="18" charset="2"/>
            </a:endParaRPr>
          </a:p>
        </p:txBody>
      </p:sp>
    </p:spTree>
    <p:extLst>
      <p:ext uri="{BB962C8B-B14F-4D97-AF65-F5344CB8AC3E}">
        <p14:creationId xmlns:p14="http://schemas.microsoft.com/office/powerpoint/2010/main" val="15657047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366933" y="6272778"/>
            <a:ext cx="372089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defTabSz="1219170"/>
            <a:r>
              <a:rPr lang="en-GB" sz="2400" dirty="0">
                <a:solidFill>
                  <a:prstClr val="black"/>
                </a:solidFill>
              </a:rPr>
              <a:t>https://s.gwdg.de/erbR6w</a:t>
            </a:r>
            <a:endParaRPr lang="en-GB" sz="2400" dirty="0">
              <a:solidFill>
                <a:prstClr val="black"/>
              </a:solidFill>
              <a:latin typeface="Arial"/>
            </a:endParaRPr>
          </a:p>
        </p:txBody>
      </p:sp>
      <p:sp>
        <p:nvSpPr>
          <p:cNvPr id="5" name="Abgerundete rechteckige Legende 4"/>
          <p:cNvSpPr/>
          <p:nvPr/>
        </p:nvSpPr>
        <p:spPr>
          <a:xfrm>
            <a:off x="96000" y="4936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19170"/>
            <a:r>
              <a:rPr lang="en-GB" sz="2400" dirty="0">
                <a:solidFill>
                  <a:prstClr val="black"/>
                </a:solidFill>
                <a:latin typeface="Arial"/>
              </a:rPr>
              <a:t>We have to admit that in all these methods of recurrent selection, we did not specify any </a:t>
            </a:r>
            <a:r>
              <a:rPr lang="en-GB" sz="2400" dirty="0">
                <a:solidFill>
                  <a:srgbClr val="0000FF"/>
                </a:solidFill>
                <a:latin typeface="Arial"/>
              </a:rPr>
              <a:t>numbers or quantities</a:t>
            </a:r>
            <a:r>
              <a:rPr lang="en-GB" sz="2400" dirty="0">
                <a:solidFill>
                  <a:prstClr val="black"/>
                </a:solidFill>
                <a:latin typeface="Arial"/>
              </a:rPr>
              <a:t>; we ignored a topic named ‘</a:t>
            </a:r>
            <a:r>
              <a:rPr lang="en-GB" sz="2400" dirty="0">
                <a:solidFill>
                  <a:srgbClr val="0000FF"/>
                </a:solidFill>
                <a:latin typeface="Arial"/>
              </a:rPr>
              <a:t>Allocation of Resources</a:t>
            </a:r>
            <a:r>
              <a:rPr lang="en-GB" sz="2400" dirty="0">
                <a:solidFill>
                  <a:prstClr val="black"/>
                </a:solidFill>
                <a:latin typeface="Arial"/>
              </a:rPr>
              <a:t>’. </a:t>
            </a:r>
            <a:br>
              <a:rPr lang="en-GB" sz="2400" dirty="0">
                <a:solidFill>
                  <a:prstClr val="black"/>
                </a:solidFill>
                <a:latin typeface="Arial"/>
              </a:rPr>
            </a:br>
            <a:endParaRPr lang="en-GB" sz="2400" dirty="0">
              <a:solidFill>
                <a:prstClr val="black"/>
              </a:solidFill>
              <a:latin typeface="Arial"/>
            </a:endParaRPr>
          </a:p>
          <a:p>
            <a:pPr defTabSz="1219170"/>
            <a:r>
              <a:rPr lang="en-GB" sz="2400" dirty="0">
                <a:solidFill>
                  <a:prstClr val="black"/>
                </a:solidFill>
                <a:latin typeface="Arial"/>
              </a:rPr>
              <a:t>How many plants to take as candidates? Plot size, number of replications, number of locations and seasons for the field tests? How strict to select? How exactly to recombine? </a:t>
            </a:r>
          </a:p>
          <a:p>
            <a:pPr defTabSz="1219170"/>
            <a:endParaRPr lang="en-GB" sz="2400" dirty="0">
              <a:solidFill>
                <a:prstClr val="black"/>
              </a:solidFill>
              <a:latin typeface="Arial"/>
            </a:endParaRPr>
          </a:p>
          <a:p>
            <a:pPr defTabSz="1219170"/>
            <a:r>
              <a:rPr lang="en-GB" sz="2400" dirty="0">
                <a:solidFill>
                  <a:prstClr val="black"/>
                </a:solidFill>
                <a:latin typeface="Arial"/>
              </a:rPr>
              <a:t>How many cycles to go unless new (alien) material is drained into our germplasm; or unless cultivar development can be started? </a:t>
            </a:r>
            <a:br>
              <a:rPr lang="en-GB" sz="2400" dirty="0">
                <a:solidFill>
                  <a:prstClr val="black"/>
                </a:solidFill>
                <a:latin typeface="Arial"/>
              </a:rPr>
            </a:br>
            <a:r>
              <a:rPr lang="en-GB" sz="2400" dirty="0">
                <a:solidFill>
                  <a:prstClr val="black"/>
                </a:solidFill>
                <a:latin typeface="Arial"/>
              </a:rPr>
              <a:t>More questions linger backstage ;-) </a:t>
            </a:r>
          </a:p>
          <a:p>
            <a:pPr defTabSz="1219170"/>
            <a:endParaRPr lang="en-GB" sz="2400" dirty="0">
              <a:solidFill>
                <a:prstClr val="black"/>
              </a:solidFill>
              <a:latin typeface="Arial"/>
            </a:endParaRPr>
          </a:p>
          <a:p>
            <a:pPr defTabSz="1219170"/>
            <a:r>
              <a:rPr lang="en-GB" sz="2400" dirty="0">
                <a:solidFill>
                  <a:prstClr val="black"/>
                </a:solidFill>
                <a:latin typeface="Arial"/>
              </a:rPr>
              <a:t>Let us at least add </a:t>
            </a:r>
            <a:r>
              <a:rPr lang="en-GB" sz="2400" dirty="0">
                <a:solidFill>
                  <a:srgbClr val="0000FF"/>
                </a:solidFill>
                <a:latin typeface="Arial"/>
              </a:rPr>
              <a:t>Allocation</a:t>
            </a:r>
            <a:r>
              <a:rPr lang="en-GB" sz="2400" dirty="0">
                <a:solidFill>
                  <a:prstClr val="black"/>
                </a:solidFill>
                <a:latin typeface="Arial"/>
              </a:rPr>
              <a:t> data ...</a:t>
            </a:r>
          </a:p>
        </p:txBody>
      </p:sp>
      <p:sp>
        <p:nvSpPr>
          <p:cNvPr id="2" name="Textfeld 1"/>
          <p:cNvSpPr txBox="1"/>
          <p:nvPr/>
        </p:nvSpPr>
        <p:spPr>
          <a:xfrm>
            <a:off x="11472701" y="100567"/>
            <a:ext cx="615124" cy="461665"/>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30</a:t>
            </a:fld>
            <a:endParaRPr lang="en-US" sz="2400" dirty="0">
              <a:solidFill>
                <a:prstClr val="black"/>
              </a:solidFill>
              <a:latin typeface="Arial"/>
            </a:endParaRPr>
          </a:p>
        </p:txBody>
      </p:sp>
    </p:spTree>
    <p:extLst>
      <p:ext uri="{BB962C8B-B14F-4D97-AF65-F5344CB8AC3E}">
        <p14:creationId xmlns:p14="http://schemas.microsoft.com/office/powerpoint/2010/main" val="1677679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UNPLAB-BrMeth_Ch-7[</a:t>
            </a:r>
            <a:r>
              <a:rPr lang="de-DE" dirty="0" err="1"/>
              <a:t>RecSel</a:t>
            </a:r>
            <a:r>
              <a:rPr lang="de-DE" dirty="0"/>
              <a:t> III]</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31</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31</a:t>
            </a:fld>
            <a:endParaRPr lang="en-US"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EAC0CF0-9B7D-40A4-AE28-A1909B442C41}"/>
              </a:ext>
            </a:extLst>
          </p:cNvPr>
          <p:cNvPicPr>
            <a:picLocks noChangeAspect="1"/>
          </p:cNvPicPr>
          <p:nvPr/>
        </p:nvPicPr>
        <p:blipFill>
          <a:blip r:embed="rId2"/>
          <a:stretch>
            <a:fillRect/>
          </a:stretch>
        </p:blipFill>
        <p:spPr>
          <a:xfrm>
            <a:off x="72000" y="488271"/>
            <a:ext cx="3874124" cy="6285234"/>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A95D728F-41D1-4082-A311-185D087DEED3}"/>
              </a:ext>
            </a:extLst>
          </p:cNvPr>
          <p:cNvPicPr>
            <a:picLocks noChangeAspect="1"/>
          </p:cNvPicPr>
          <p:nvPr/>
        </p:nvPicPr>
        <p:blipFill>
          <a:blip r:embed="rId3"/>
          <a:stretch>
            <a:fillRect/>
          </a:stretch>
        </p:blipFill>
        <p:spPr>
          <a:xfrm>
            <a:off x="5886217" y="999246"/>
            <a:ext cx="2930340" cy="4859508"/>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7353F865-44B5-4FA4-950D-8C641E932977}"/>
              </a:ext>
            </a:extLst>
          </p:cNvPr>
          <p:cNvPicPr>
            <a:picLocks noChangeAspect="1"/>
          </p:cNvPicPr>
          <p:nvPr/>
        </p:nvPicPr>
        <p:blipFill>
          <a:blip r:embed="rId4"/>
          <a:stretch>
            <a:fillRect/>
          </a:stretch>
        </p:blipFill>
        <p:spPr>
          <a:xfrm>
            <a:off x="8883463" y="1595062"/>
            <a:ext cx="3236537" cy="4722920"/>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1711AA81-D9B3-4CF4-A2D2-AC83500E236E}"/>
              </a:ext>
            </a:extLst>
          </p:cNvPr>
          <p:cNvPicPr>
            <a:picLocks noChangeAspect="1"/>
          </p:cNvPicPr>
          <p:nvPr/>
        </p:nvPicPr>
        <p:blipFill>
          <a:blip r:embed="rId5"/>
          <a:stretch>
            <a:fillRect/>
          </a:stretch>
        </p:blipFill>
        <p:spPr>
          <a:xfrm>
            <a:off x="2586651" y="487999"/>
            <a:ext cx="3232661" cy="3754334"/>
          </a:xfrm>
          <a:prstGeom prst="rect">
            <a:avLst/>
          </a:prstGeom>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A6F0B123-6B3B-417C-8C29-3995BC2BC3CD}"/>
              </a:ext>
            </a:extLst>
          </p:cNvPr>
          <p:cNvSpPr txBox="1"/>
          <p:nvPr/>
        </p:nvSpPr>
        <p:spPr>
          <a:xfrm>
            <a:off x="204186" y="4514294"/>
            <a:ext cx="5615125" cy="1477328"/>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t>https://link.springer.com/book/10.1007/978-1-4419-0766-0#toc</a:t>
            </a:r>
            <a:br>
              <a:rPr lang="en-GB" dirty="0"/>
            </a:br>
            <a:r>
              <a:rPr lang="en-GB" dirty="0"/>
              <a:t>One of several good sources to study even deeper. See for example chapter 12 of this book. </a:t>
            </a:r>
          </a:p>
          <a:p>
            <a:r>
              <a:rPr lang="en-GB" dirty="0"/>
              <a:t>Alternatively see the chapters of </a:t>
            </a:r>
            <a:r>
              <a:rPr lang="de-DE" sz="1800" dirty="0">
                <a:effectLst/>
                <a:latin typeface="Arial" panose="020B0604020202020204" pitchFamily="34" charset="0"/>
                <a:ea typeface="Calibri" panose="020F0502020204030204" pitchFamily="34" charset="0"/>
              </a:rPr>
              <a:t>UNPLAB-</a:t>
            </a:r>
            <a:r>
              <a:rPr lang="de-DE" sz="1800" dirty="0" err="1">
                <a:effectLst/>
                <a:latin typeface="Arial" panose="020B0604020202020204" pitchFamily="34" charset="0"/>
                <a:ea typeface="Calibri" panose="020F0502020204030204" pitchFamily="34" charset="0"/>
              </a:rPr>
              <a:t>QuGen</a:t>
            </a:r>
            <a:r>
              <a:rPr lang="de-DE" sz="1800" dirty="0">
                <a:effectLst/>
                <a:latin typeface="Arial" panose="020B0604020202020204" pitchFamily="34" charset="0"/>
                <a:ea typeface="Calibri" panose="020F0502020204030204" pitchFamily="34" charset="0"/>
              </a:rPr>
              <a:t> ;-)</a:t>
            </a:r>
            <a:endParaRPr lang="en-GB" dirty="0"/>
          </a:p>
        </p:txBody>
      </p:sp>
    </p:spTree>
    <p:extLst>
      <p:ext uri="{BB962C8B-B14F-4D97-AF65-F5344CB8AC3E}">
        <p14:creationId xmlns:p14="http://schemas.microsoft.com/office/powerpoint/2010/main" val="1250876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Arial"/>
            </a:endParaRPr>
          </a:p>
        </p:txBody>
      </p:sp>
      <p:sp>
        <p:nvSpPr>
          <p:cNvPr id="6" name="Textfeld 5"/>
          <p:cNvSpPr txBox="1"/>
          <p:nvPr/>
        </p:nvSpPr>
        <p:spPr>
          <a:xfrm>
            <a:off x="601121" y="991193"/>
            <a:ext cx="10650987" cy="3416320"/>
          </a:xfrm>
          <a:prstGeom prst="rect">
            <a:avLst/>
          </a:prstGeom>
          <a:noFill/>
          <a:ln>
            <a:noFill/>
          </a:ln>
        </p:spPr>
        <p:txBody>
          <a:bodyPr wrap="square" rtlCol="0">
            <a:spAutoFit/>
          </a:bodyPr>
          <a:lstStyle/>
          <a:p>
            <a:pPr defTabSz="1219170"/>
            <a:r>
              <a:rPr lang="en-GB" sz="2400" dirty="0">
                <a:solidFill>
                  <a:prstClr val="black"/>
                </a:solidFill>
                <a:latin typeface="Arial"/>
              </a:rPr>
              <a:t>Here, VIII methods of recurrent selection are presented.</a:t>
            </a:r>
          </a:p>
          <a:p>
            <a:pPr defTabSz="1219170"/>
            <a:r>
              <a:rPr lang="en-GB" sz="2400" dirty="0">
                <a:solidFill>
                  <a:schemeClr val="tx1">
                    <a:lumMod val="50000"/>
                    <a:lumOff val="50000"/>
                  </a:schemeClr>
                </a:solidFill>
                <a:latin typeface="Arial"/>
              </a:rPr>
              <a:t>After [I] Recurrent Mass Selection in the last chapter, now we proceed ...</a:t>
            </a:r>
          </a:p>
          <a:p>
            <a:pPr defTabSz="1219170"/>
            <a:r>
              <a:rPr lang="en-GB" sz="2400" dirty="0">
                <a:solidFill>
                  <a:prstClr val="black"/>
                </a:solidFill>
                <a:latin typeface="Arial"/>
              </a:rPr>
              <a:t> </a:t>
            </a:r>
          </a:p>
          <a:p>
            <a:pPr defTabSz="1219170"/>
            <a:r>
              <a:rPr lang="en-GB" sz="2400" dirty="0">
                <a:solidFill>
                  <a:prstClr val="black"/>
                </a:solidFill>
                <a:latin typeface="Arial"/>
              </a:rPr>
              <a:t>[II] ‘Recurrent selection </a:t>
            </a:r>
            <a:r>
              <a:rPr lang="en-GB" sz="2400" dirty="0">
                <a:solidFill>
                  <a:srgbClr val="0000FF"/>
                </a:solidFill>
                <a:latin typeface="Arial"/>
              </a:rPr>
              <a:t>on highly heritable traits*</a:t>
            </a:r>
            <a:r>
              <a:rPr lang="en-GB" sz="2400" dirty="0">
                <a:solidFill>
                  <a:prstClr val="black"/>
                </a:solidFill>
                <a:latin typeface="Arial"/>
              </a:rPr>
              <a:t>, such as oil quality in sunflower (</a:t>
            </a:r>
            <a:r>
              <a:rPr lang="en-GB" sz="2400" i="1" dirty="0">
                <a:solidFill>
                  <a:prstClr val="black"/>
                </a:solidFill>
                <a:latin typeface="Arial"/>
              </a:rPr>
              <a:t>e.g.</a:t>
            </a:r>
            <a:r>
              <a:rPr lang="en-GB" sz="2400" dirty="0">
                <a:solidFill>
                  <a:prstClr val="black"/>
                </a:solidFill>
                <a:latin typeface="Arial"/>
              </a:rPr>
              <a:t> ‘h</a:t>
            </a:r>
            <a:r>
              <a:rPr lang="en-US" sz="2400" dirty="0" err="1">
                <a:solidFill>
                  <a:prstClr val="black"/>
                </a:solidFill>
                <a:latin typeface="Arial"/>
              </a:rPr>
              <a:t>igh</a:t>
            </a:r>
            <a:r>
              <a:rPr lang="en-US" sz="2400" dirty="0">
                <a:solidFill>
                  <a:prstClr val="black"/>
                </a:solidFill>
                <a:latin typeface="Arial"/>
              </a:rPr>
              <a:t>-oleic-low-linolenic oil’ types of sunflower)</a:t>
            </a:r>
            <a:r>
              <a:rPr lang="en-GB" sz="2400" dirty="0">
                <a:solidFill>
                  <a:prstClr val="black"/>
                </a:solidFill>
                <a:latin typeface="Arial"/>
              </a:rPr>
              <a:t>.</a:t>
            </a:r>
          </a:p>
          <a:p>
            <a:pPr defTabSz="1219170"/>
            <a:endParaRPr lang="en-GB" sz="2400" dirty="0">
              <a:solidFill>
                <a:prstClr val="black"/>
              </a:solidFill>
              <a:latin typeface="Arial"/>
            </a:endParaRPr>
          </a:p>
          <a:p>
            <a:pPr defTabSz="1219170"/>
            <a:r>
              <a:rPr lang="en-GB" sz="2400" dirty="0">
                <a:solidFill>
                  <a:srgbClr val="0000FF"/>
                </a:solidFill>
                <a:latin typeface="Arial"/>
              </a:rPr>
              <a:t>*</a:t>
            </a:r>
            <a:r>
              <a:rPr lang="en-GB" sz="2400" dirty="0">
                <a:solidFill>
                  <a:prstClr val="black">
                    <a:lumMod val="50000"/>
                    <a:lumOff val="50000"/>
                  </a:prstClr>
                </a:solidFill>
                <a:latin typeface="Arial"/>
              </a:rPr>
              <a:t>aka “Recurrent Selection </a:t>
            </a:r>
            <a:r>
              <a:rPr lang="en-GB" sz="2400" dirty="0">
                <a:solidFill>
                  <a:srgbClr val="0000FF"/>
                </a:solidFill>
                <a:latin typeface="Arial"/>
              </a:rPr>
              <a:t>on phenotypic traits</a:t>
            </a:r>
            <a:r>
              <a:rPr lang="en-GB" sz="2400" dirty="0">
                <a:solidFill>
                  <a:prstClr val="black">
                    <a:lumMod val="50000"/>
                    <a:lumOff val="50000"/>
                  </a:prstClr>
                </a:solidFill>
                <a:latin typeface="Arial"/>
              </a:rPr>
              <a:t>”</a:t>
            </a:r>
            <a:br>
              <a:rPr lang="en-GB" sz="2400" dirty="0">
                <a:solidFill>
                  <a:prstClr val="black">
                    <a:lumMod val="50000"/>
                    <a:lumOff val="50000"/>
                  </a:prstClr>
                </a:solidFill>
                <a:latin typeface="Arial"/>
              </a:rPr>
            </a:br>
            <a:r>
              <a:rPr lang="en-GB" sz="2400" dirty="0">
                <a:solidFill>
                  <a:prstClr val="black">
                    <a:lumMod val="50000"/>
                    <a:lumOff val="50000"/>
                  </a:prstClr>
                </a:solidFill>
                <a:latin typeface="Arial"/>
              </a:rPr>
              <a:t>  (a slightly strange term </a:t>
            </a:r>
            <a:r>
              <a:rPr lang="en-GB" sz="2400" dirty="0" err="1">
                <a:solidFill>
                  <a:prstClr val="black">
                    <a:lumMod val="50000"/>
                    <a:lumOff val="50000"/>
                  </a:prstClr>
                </a:solidFill>
                <a:latin typeface="Arial"/>
              </a:rPr>
              <a:t>imho</a:t>
            </a:r>
            <a:r>
              <a:rPr lang="en-GB" sz="2400" dirty="0">
                <a:solidFill>
                  <a:prstClr val="black">
                    <a:lumMod val="50000"/>
                    <a:lumOff val="50000"/>
                  </a:prstClr>
                </a:solidFill>
                <a:latin typeface="Arial"/>
              </a:rPr>
              <a:t>).</a:t>
            </a:r>
          </a:p>
          <a:p>
            <a:pPr lvl="0" defTabSz="1219170"/>
            <a:r>
              <a:rPr lang="en-GB" sz="2400" dirty="0">
                <a:solidFill>
                  <a:prstClr val="black">
                    <a:lumMod val="50000"/>
                    <a:lumOff val="50000"/>
                  </a:prstClr>
                </a:solidFill>
              </a:rPr>
              <a:t>*https://s.gwdg.de/GDIIXp</a:t>
            </a:r>
          </a:p>
        </p:txBody>
      </p:sp>
      <p:sp>
        <p:nvSpPr>
          <p:cNvPr id="7"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885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5900" y="850900"/>
            <a:ext cx="2743200" cy="540596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671"/>
          <p:cNvGrpSpPr>
            <a:grpSpLocks/>
          </p:cNvGrpSpPr>
          <p:nvPr/>
        </p:nvGrpSpPr>
        <p:grpSpPr bwMode="auto">
          <a:xfrm>
            <a:off x="316187" y="919873"/>
            <a:ext cx="2540000" cy="874184"/>
            <a:chOff x="432" y="1118"/>
            <a:chExt cx="1200" cy="413"/>
          </a:xfrm>
        </p:grpSpPr>
        <p:sp>
          <p:nvSpPr>
            <p:cNvPr id="10" name="Rectangle 230"/>
            <p:cNvSpPr>
              <a:spLocks noChangeArrowheads="1"/>
            </p:cNvSpPr>
            <p:nvPr/>
          </p:nvSpPr>
          <p:spPr bwMode="auto">
            <a:xfrm>
              <a:off x="432" y="1118"/>
              <a:ext cx="1200" cy="413"/>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 name="AutoShape 231"/>
            <p:cNvSpPr>
              <a:spLocks noChangeArrowheads="1"/>
            </p:cNvSpPr>
            <p:nvPr/>
          </p:nvSpPr>
          <p:spPr bwMode="auto">
            <a:xfrm rot="5400000">
              <a:off x="1248" y="1162"/>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2" name="AutoShape 232"/>
            <p:cNvSpPr>
              <a:spLocks noChangeArrowheads="1"/>
            </p:cNvSpPr>
            <p:nvPr/>
          </p:nvSpPr>
          <p:spPr bwMode="auto">
            <a:xfrm rot="5400000">
              <a:off x="1152" y="1162"/>
              <a:ext cx="37" cy="3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3" name="AutoShape 233"/>
            <p:cNvSpPr>
              <a:spLocks noChangeArrowheads="1"/>
            </p:cNvSpPr>
            <p:nvPr/>
          </p:nvSpPr>
          <p:spPr bwMode="auto">
            <a:xfrm rot="5400000">
              <a:off x="1056" y="1162"/>
              <a:ext cx="37"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 name="AutoShape 234"/>
            <p:cNvSpPr>
              <a:spLocks noChangeArrowheads="1"/>
            </p:cNvSpPr>
            <p:nvPr/>
          </p:nvSpPr>
          <p:spPr bwMode="auto">
            <a:xfrm rot="5400000">
              <a:off x="960" y="1162"/>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 name="AutoShape 235"/>
            <p:cNvSpPr>
              <a:spLocks noChangeArrowheads="1"/>
            </p:cNvSpPr>
            <p:nvPr/>
          </p:nvSpPr>
          <p:spPr bwMode="auto">
            <a:xfrm rot="5400000">
              <a:off x="865" y="1163"/>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 name="AutoShape 236"/>
            <p:cNvSpPr>
              <a:spLocks noChangeArrowheads="1"/>
            </p:cNvSpPr>
            <p:nvPr/>
          </p:nvSpPr>
          <p:spPr bwMode="auto">
            <a:xfrm rot="5400000">
              <a:off x="768" y="1162"/>
              <a:ext cx="37" cy="3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 name="AutoShape 237"/>
            <p:cNvSpPr>
              <a:spLocks noChangeArrowheads="1"/>
            </p:cNvSpPr>
            <p:nvPr/>
          </p:nvSpPr>
          <p:spPr bwMode="auto">
            <a:xfrm rot="5400000">
              <a:off x="672" y="1162"/>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 name="AutoShape 238"/>
            <p:cNvSpPr>
              <a:spLocks noChangeArrowheads="1"/>
            </p:cNvSpPr>
            <p:nvPr/>
          </p:nvSpPr>
          <p:spPr bwMode="auto">
            <a:xfrm rot="5400000">
              <a:off x="576" y="1162"/>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 name="AutoShape 239"/>
            <p:cNvSpPr>
              <a:spLocks noChangeArrowheads="1"/>
            </p:cNvSpPr>
            <p:nvPr/>
          </p:nvSpPr>
          <p:spPr bwMode="auto">
            <a:xfrm rot="5400000">
              <a:off x="480" y="1162"/>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 name="AutoShape 240"/>
            <p:cNvSpPr>
              <a:spLocks noChangeArrowheads="1"/>
            </p:cNvSpPr>
            <p:nvPr/>
          </p:nvSpPr>
          <p:spPr bwMode="auto">
            <a:xfrm rot="5400000">
              <a:off x="1345" y="1163"/>
              <a:ext cx="37"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 name="AutoShape 241"/>
            <p:cNvSpPr>
              <a:spLocks noChangeArrowheads="1"/>
            </p:cNvSpPr>
            <p:nvPr/>
          </p:nvSpPr>
          <p:spPr bwMode="auto">
            <a:xfrm rot="5400000">
              <a:off x="1441" y="1163"/>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 name="AutoShape 242"/>
            <p:cNvSpPr>
              <a:spLocks noChangeArrowheads="1"/>
            </p:cNvSpPr>
            <p:nvPr/>
          </p:nvSpPr>
          <p:spPr bwMode="auto">
            <a:xfrm rot="5400000">
              <a:off x="1537" y="1163"/>
              <a:ext cx="37" cy="3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 name="AutoShape 243"/>
            <p:cNvSpPr>
              <a:spLocks noChangeArrowheads="1"/>
            </p:cNvSpPr>
            <p:nvPr/>
          </p:nvSpPr>
          <p:spPr bwMode="auto">
            <a:xfrm rot="5400000">
              <a:off x="1248" y="1254"/>
              <a:ext cx="37"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 name="AutoShape 244"/>
            <p:cNvSpPr>
              <a:spLocks noChangeArrowheads="1"/>
            </p:cNvSpPr>
            <p:nvPr/>
          </p:nvSpPr>
          <p:spPr bwMode="auto">
            <a:xfrm rot="5400000">
              <a:off x="1152" y="1254"/>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 name="AutoShape 245"/>
            <p:cNvSpPr>
              <a:spLocks noChangeArrowheads="1"/>
            </p:cNvSpPr>
            <p:nvPr/>
          </p:nvSpPr>
          <p:spPr bwMode="auto">
            <a:xfrm rot="5400000">
              <a:off x="1056" y="1254"/>
              <a:ext cx="37" cy="3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 name="AutoShape 246"/>
            <p:cNvSpPr>
              <a:spLocks noChangeArrowheads="1"/>
            </p:cNvSpPr>
            <p:nvPr/>
          </p:nvSpPr>
          <p:spPr bwMode="auto">
            <a:xfrm rot="5400000">
              <a:off x="960" y="1254"/>
              <a:ext cx="37"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 name="AutoShape 247"/>
            <p:cNvSpPr>
              <a:spLocks noChangeArrowheads="1"/>
            </p:cNvSpPr>
            <p:nvPr/>
          </p:nvSpPr>
          <p:spPr bwMode="auto">
            <a:xfrm rot="5400000">
              <a:off x="865" y="1255"/>
              <a:ext cx="37"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 name="AutoShape 248"/>
            <p:cNvSpPr>
              <a:spLocks noChangeArrowheads="1"/>
            </p:cNvSpPr>
            <p:nvPr/>
          </p:nvSpPr>
          <p:spPr bwMode="auto">
            <a:xfrm rot="5400000">
              <a:off x="768" y="1254"/>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9" name="AutoShape 249"/>
            <p:cNvSpPr>
              <a:spLocks noChangeArrowheads="1"/>
            </p:cNvSpPr>
            <p:nvPr/>
          </p:nvSpPr>
          <p:spPr bwMode="auto">
            <a:xfrm rot="5400000">
              <a:off x="672" y="1254"/>
              <a:ext cx="37" cy="3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0" name="AutoShape 250"/>
            <p:cNvSpPr>
              <a:spLocks noChangeArrowheads="1"/>
            </p:cNvSpPr>
            <p:nvPr/>
          </p:nvSpPr>
          <p:spPr bwMode="auto">
            <a:xfrm rot="5400000">
              <a:off x="576" y="1254"/>
              <a:ext cx="37"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1" name="AutoShape 251"/>
            <p:cNvSpPr>
              <a:spLocks noChangeArrowheads="1"/>
            </p:cNvSpPr>
            <p:nvPr/>
          </p:nvSpPr>
          <p:spPr bwMode="auto">
            <a:xfrm rot="5400000">
              <a:off x="480" y="1254"/>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2" name="AutoShape 252"/>
            <p:cNvSpPr>
              <a:spLocks noChangeArrowheads="1"/>
            </p:cNvSpPr>
            <p:nvPr/>
          </p:nvSpPr>
          <p:spPr bwMode="auto">
            <a:xfrm rot="5400000">
              <a:off x="1345" y="1255"/>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3" name="AutoShape 253"/>
            <p:cNvSpPr>
              <a:spLocks noChangeArrowheads="1"/>
            </p:cNvSpPr>
            <p:nvPr/>
          </p:nvSpPr>
          <p:spPr bwMode="auto">
            <a:xfrm rot="5400000">
              <a:off x="1441" y="1255"/>
              <a:ext cx="37" cy="3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4" name="AutoShape 254"/>
            <p:cNvSpPr>
              <a:spLocks noChangeArrowheads="1"/>
            </p:cNvSpPr>
            <p:nvPr/>
          </p:nvSpPr>
          <p:spPr bwMode="auto">
            <a:xfrm rot="5400000">
              <a:off x="1537" y="1255"/>
              <a:ext cx="37"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5" name="AutoShape 255"/>
            <p:cNvSpPr>
              <a:spLocks noChangeArrowheads="1"/>
            </p:cNvSpPr>
            <p:nvPr/>
          </p:nvSpPr>
          <p:spPr bwMode="auto">
            <a:xfrm rot="5400000">
              <a:off x="1248" y="1345"/>
              <a:ext cx="38"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6" name="AutoShape 256"/>
            <p:cNvSpPr>
              <a:spLocks noChangeArrowheads="1"/>
            </p:cNvSpPr>
            <p:nvPr/>
          </p:nvSpPr>
          <p:spPr bwMode="auto">
            <a:xfrm rot="5400000">
              <a:off x="1152" y="1345"/>
              <a:ext cx="38"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7" name="AutoShape 257"/>
            <p:cNvSpPr>
              <a:spLocks noChangeArrowheads="1"/>
            </p:cNvSpPr>
            <p:nvPr/>
          </p:nvSpPr>
          <p:spPr bwMode="auto">
            <a:xfrm rot="5400000">
              <a:off x="1056" y="1345"/>
              <a:ext cx="38"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8" name="AutoShape 258"/>
            <p:cNvSpPr>
              <a:spLocks noChangeArrowheads="1"/>
            </p:cNvSpPr>
            <p:nvPr/>
          </p:nvSpPr>
          <p:spPr bwMode="auto">
            <a:xfrm rot="5400000">
              <a:off x="960" y="1345"/>
              <a:ext cx="38" cy="3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39" name="AutoShape 259"/>
            <p:cNvSpPr>
              <a:spLocks noChangeArrowheads="1"/>
            </p:cNvSpPr>
            <p:nvPr/>
          </p:nvSpPr>
          <p:spPr bwMode="auto">
            <a:xfrm rot="5400000">
              <a:off x="865" y="1346"/>
              <a:ext cx="38"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0" name="AutoShape 260"/>
            <p:cNvSpPr>
              <a:spLocks noChangeArrowheads="1"/>
            </p:cNvSpPr>
            <p:nvPr/>
          </p:nvSpPr>
          <p:spPr bwMode="auto">
            <a:xfrm rot="5400000">
              <a:off x="768" y="1345"/>
              <a:ext cx="38"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1" name="AutoShape 261"/>
            <p:cNvSpPr>
              <a:spLocks noChangeArrowheads="1"/>
            </p:cNvSpPr>
            <p:nvPr/>
          </p:nvSpPr>
          <p:spPr bwMode="auto">
            <a:xfrm rot="5400000">
              <a:off x="672" y="1345"/>
              <a:ext cx="38"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2" name="AutoShape 262"/>
            <p:cNvSpPr>
              <a:spLocks noChangeArrowheads="1"/>
            </p:cNvSpPr>
            <p:nvPr/>
          </p:nvSpPr>
          <p:spPr bwMode="auto">
            <a:xfrm rot="5400000">
              <a:off x="576" y="1345"/>
              <a:ext cx="38" cy="3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3" name="AutoShape 263"/>
            <p:cNvSpPr>
              <a:spLocks noChangeArrowheads="1"/>
            </p:cNvSpPr>
            <p:nvPr/>
          </p:nvSpPr>
          <p:spPr bwMode="auto">
            <a:xfrm rot="5400000">
              <a:off x="480" y="1345"/>
              <a:ext cx="38"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4" name="AutoShape 264"/>
            <p:cNvSpPr>
              <a:spLocks noChangeArrowheads="1"/>
            </p:cNvSpPr>
            <p:nvPr/>
          </p:nvSpPr>
          <p:spPr bwMode="auto">
            <a:xfrm rot="5400000">
              <a:off x="1345" y="1346"/>
              <a:ext cx="38" cy="3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5" name="AutoShape 265"/>
            <p:cNvSpPr>
              <a:spLocks noChangeArrowheads="1"/>
            </p:cNvSpPr>
            <p:nvPr/>
          </p:nvSpPr>
          <p:spPr bwMode="auto">
            <a:xfrm rot="5400000">
              <a:off x="1441" y="1346"/>
              <a:ext cx="38"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6" name="AutoShape 266"/>
            <p:cNvSpPr>
              <a:spLocks noChangeArrowheads="1"/>
            </p:cNvSpPr>
            <p:nvPr/>
          </p:nvSpPr>
          <p:spPr bwMode="auto">
            <a:xfrm rot="5400000">
              <a:off x="1537" y="1346"/>
              <a:ext cx="38"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7" name="AutoShape 267"/>
            <p:cNvSpPr>
              <a:spLocks noChangeArrowheads="1"/>
            </p:cNvSpPr>
            <p:nvPr/>
          </p:nvSpPr>
          <p:spPr bwMode="auto">
            <a:xfrm rot="5400000">
              <a:off x="1248" y="1437"/>
              <a:ext cx="38" cy="3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8" name="AutoShape 268"/>
            <p:cNvSpPr>
              <a:spLocks noChangeArrowheads="1"/>
            </p:cNvSpPr>
            <p:nvPr/>
          </p:nvSpPr>
          <p:spPr bwMode="auto">
            <a:xfrm rot="5400000">
              <a:off x="1152" y="1437"/>
              <a:ext cx="38"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49" name="AutoShape 269"/>
            <p:cNvSpPr>
              <a:spLocks noChangeArrowheads="1"/>
            </p:cNvSpPr>
            <p:nvPr/>
          </p:nvSpPr>
          <p:spPr bwMode="auto">
            <a:xfrm rot="5400000">
              <a:off x="1056" y="1437"/>
              <a:ext cx="38"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50" name="AutoShape 270"/>
            <p:cNvSpPr>
              <a:spLocks noChangeArrowheads="1"/>
            </p:cNvSpPr>
            <p:nvPr/>
          </p:nvSpPr>
          <p:spPr bwMode="auto">
            <a:xfrm rot="5400000">
              <a:off x="960" y="1437"/>
              <a:ext cx="38"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51" name="AutoShape 271"/>
            <p:cNvSpPr>
              <a:spLocks noChangeArrowheads="1"/>
            </p:cNvSpPr>
            <p:nvPr/>
          </p:nvSpPr>
          <p:spPr bwMode="auto">
            <a:xfrm rot="5400000">
              <a:off x="865" y="1438"/>
              <a:ext cx="38" cy="3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52" name="AutoShape 272"/>
            <p:cNvSpPr>
              <a:spLocks noChangeArrowheads="1"/>
            </p:cNvSpPr>
            <p:nvPr/>
          </p:nvSpPr>
          <p:spPr bwMode="auto">
            <a:xfrm rot="5400000">
              <a:off x="768" y="1437"/>
              <a:ext cx="38"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53" name="AutoShape 273"/>
            <p:cNvSpPr>
              <a:spLocks noChangeArrowheads="1"/>
            </p:cNvSpPr>
            <p:nvPr/>
          </p:nvSpPr>
          <p:spPr bwMode="auto">
            <a:xfrm rot="5400000">
              <a:off x="672" y="1437"/>
              <a:ext cx="38"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54" name="AutoShape 274"/>
            <p:cNvSpPr>
              <a:spLocks noChangeArrowheads="1"/>
            </p:cNvSpPr>
            <p:nvPr/>
          </p:nvSpPr>
          <p:spPr bwMode="auto">
            <a:xfrm rot="5400000">
              <a:off x="576" y="1437"/>
              <a:ext cx="38"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55" name="AutoShape 275"/>
            <p:cNvSpPr>
              <a:spLocks noChangeArrowheads="1"/>
            </p:cNvSpPr>
            <p:nvPr/>
          </p:nvSpPr>
          <p:spPr bwMode="auto">
            <a:xfrm rot="5400000">
              <a:off x="480" y="1437"/>
              <a:ext cx="38" cy="39"/>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56" name="AutoShape 276"/>
            <p:cNvSpPr>
              <a:spLocks noChangeArrowheads="1"/>
            </p:cNvSpPr>
            <p:nvPr/>
          </p:nvSpPr>
          <p:spPr bwMode="auto">
            <a:xfrm rot="5400000">
              <a:off x="1345" y="1438"/>
              <a:ext cx="38"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57" name="AutoShape 277"/>
            <p:cNvSpPr>
              <a:spLocks noChangeArrowheads="1"/>
            </p:cNvSpPr>
            <p:nvPr/>
          </p:nvSpPr>
          <p:spPr bwMode="auto">
            <a:xfrm rot="5400000">
              <a:off x="1441" y="1438"/>
              <a:ext cx="38" cy="3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58" name="AutoShape 278"/>
            <p:cNvSpPr>
              <a:spLocks noChangeArrowheads="1"/>
            </p:cNvSpPr>
            <p:nvPr/>
          </p:nvSpPr>
          <p:spPr bwMode="auto">
            <a:xfrm rot="5400000">
              <a:off x="1537" y="1438"/>
              <a:ext cx="38" cy="3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grpSp>
      <p:sp>
        <p:nvSpPr>
          <p:cNvPr id="60" name="Text Box 300"/>
          <p:cNvSpPr txBox="1">
            <a:spLocks noChangeArrowheads="1"/>
          </p:cNvSpPr>
          <p:nvPr/>
        </p:nvSpPr>
        <p:spPr bwMode="auto">
          <a:xfrm>
            <a:off x="3252607" y="1013500"/>
            <a:ext cx="3183467" cy="646331"/>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fontAlgn="base">
              <a:spcBef>
                <a:spcPct val="50000"/>
              </a:spcBef>
              <a:spcAft>
                <a:spcPct val="0"/>
              </a:spcAft>
              <a:defRPr>
                <a:solidFill>
                  <a:srgbClr val="000000"/>
                </a:solidFill>
                <a:cs typeface="Arial" charset="0"/>
              </a:defRPr>
            </a:lvl1pPr>
          </a:lstStyle>
          <a:p>
            <a:pPr defTabSz="1219170"/>
            <a:r>
              <a:rPr lang="en-GB" altLang="en-US" dirty="0">
                <a:latin typeface="Arial"/>
              </a:rPr>
              <a:t>Base population: </a:t>
            </a:r>
            <a:r>
              <a:rPr lang="en-GB" altLang="en-US" dirty="0">
                <a:solidFill>
                  <a:srgbClr val="0000FF"/>
                </a:solidFill>
                <a:latin typeface="Arial"/>
              </a:rPr>
              <a:t>Self</a:t>
            </a:r>
            <a:r>
              <a:rPr lang="en-GB" altLang="en-US" dirty="0">
                <a:latin typeface="Arial"/>
              </a:rPr>
              <a:t>-fertilize selected individuals</a:t>
            </a:r>
          </a:p>
        </p:txBody>
      </p:sp>
      <p:cxnSp>
        <p:nvCxnSpPr>
          <p:cNvPr id="62" name="AutoShape 876"/>
          <p:cNvCxnSpPr>
            <a:cxnSpLocks noChangeShapeType="1"/>
            <a:stCxn id="29" idx="0"/>
            <a:endCxn id="142" idx="3"/>
          </p:cNvCxnSpPr>
          <p:nvPr/>
        </p:nvCxnSpPr>
        <p:spPr bwMode="auto">
          <a:xfrm>
            <a:off x="921554" y="1250073"/>
            <a:ext cx="78317" cy="747184"/>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878"/>
          <p:cNvCxnSpPr>
            <a:cxnSpLocks noChangeShapeType="1"/>
            <a:stCxn id="55" idx="0"/>
            <a:endCxn id="140" idx="3"/>
          </p:cNvCxnSpPr>
          <p:nvPr/>
        </p:nvCxnSpPr>
        <p:spPr bwMode="auto">
          <a:xfrm>
            <a:off x="513038" y="1639540"/>
            <a:ext cx="158749" cy="35771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AutoShape 879"/>
          <p:cNvCxnSpPr>
            <a:cxnSpLocks noChangeShapeType="1"/>
            <a:stCxn id="12" idx="0"/>
            <a:endCxn id="147" idx="3"/>
          </p:cNvCxnSpPr>
          <p:nvPr/>
        </p:nvCxnSpPr>
        <p:spPr bwMode="auto">
          <a:xfrm flipH="1">
            <a:off x="1814787" y="1055341"/>
            <a:ext cx="122767" cy="93556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AutoShape 880"/>
          <p:cNvCxnSpPr>
            <a:cxnSpLocks noChangeShapeType="1"/>
            <a:stCxn id="42" idx="0"/>
            <a:endCxn id="141" idx="3"/>
          </p:cNvCxnSpPr>
          <p:nvPr/>
        </p:nvCxnSpPr>
        <p:spPr bwMode="auto">
          <a:xfrm>
            <a:off x="716238" y="1444807"/>
            <a:ext cx="120649" cy="552451"/>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AutoShape 882"/>
          <p:cNvCxnSpPr>
            <a:cxnSpLocks noChangeShapeType="1"/>
            <a:stCxn id="16" idx="0"/>
            <a:endCxn id="143" idx="3"/>
          </p:cNvCxnSpPr>
          <p:nvPr/>
        </p:nvCxnSpPr>
        <p:spPr bwMode="auto">
          <a:xfrm>
            <a:off x="1124753" y="1055341"/>
            <a:ext cx="35984" cy="93556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AutoShape 883"/>
          <p:cNvCxnSpPr>
            <a:cxnSpLocks noChangeShapeType="1"/>
            <a:stCxn id="38" idx="0"/>
            <a:endCxn id="145" idx="3"/>
          </p:cNvCxnSpPr>
          <p:nvPr/>
        </p:nvCxnSpPr>
        <p:spPr bwMode="auto">
          <a:xfrm flipH="1">
            <a:off x="1488821" y="1444807"/>
            <a:ext cx="40217" cy="546100"/>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AutoShape 884"/>
          <p:cNvCxnSpPr>
            <a:cxnSpLocks noChangeShapeType="1"/>
            <a:stCxn id="25" idx="0"/>
            <a:endCxn id="146" idx="3"/>
          </p:cNvCxnSpPr>
          <p:nvPr/>
        </p:nvCxnSpPr>
        <p:spPr bwMode="auto">
          <a:xfrm flipH="1">
            <a:off x="1649687" y="1250074"/>
            <a:ext cx="84667" cy="740833"/>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AutoShape 885"/>
          <p:cNvCxnSpPr>
            <a:cxnSpLocks noChangeShapeType="1"/>
            <a:stCxn id="47" idx="0"/>
            <a:endCxn id="148" idx="3"/>
          </p:cNvCxnSpPr>
          <p:nvPr/>
        </p:nvCxnSpPr>
        <p:spPr bwMode="auto">
          <a:xfrm flipH="1">
            <a:off x="1977771" y="1639541"/>
            <a:ext cx="160867" cy="35136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0" name="AutoShape 887"/>
          <p:cNvCxnSpPr>
            <a:cxnSpLocks noChangeShapeType="1"/>
            <a:stCxn id="44" idx="0"/>
            <a:endCxn id="149" idx="3"/>
          </p:cNvCxnSpPr>
          <p:nvPr/>
        </p:nvCxnSpPr>
        <p:spPr bwMode="auto">
          <a:xfrm flipH="1">
            <a:off x="2138638" y="1446925"/>
            <a:ext cx="205316" cy="543983"/>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AutoShape 888"/>
          <p:cNvCxnSpPr>
            <a:cxnSpLocks noChangeShapeType="1"/>
            <a:stCxn id="33" idx="0"/>
            <a:endCxn id="150" idx="3"/>
          </p:cNvCxnSpPr>
          <p:nvPr/>
        </p:nvCxnSpPr>
        <p:spPr bwMode="auto">
          <a:xfrm flipH="1">
            <a:off x="2303738" y="1252191"/>
            <a:ext cx="245533" cy="738716"/>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2" name="Text Box 933"/>
          <p:cNvSpPr txBox="1">
            <a:spLocks noChangeArrowheads="1"/>
          </p:cNvSpPr>
          <p:nvPr/>
        </p:nvSpPr>
        <p:spPr bwMode="auto">
          <a:xfrm>
            <a:off x="3254724" y="2203814"/>
            <a:ext cx="3181350" cy="92333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fontAlgn="base">
              <a:spcBef>
                <a:spcPct val="50000"/>
              </a:spcBef>
              <a:spcAft>
                <a:spcPct val="0"/>
              </a:spcAft>
              <a:defRPr>
                <a:solidFill>
                  <a:srgbClr val="000000"/>
                </a:solidFill>
                <a:cs typeface="Arial" charset="0"/>
              </a:defRPr>
            </a:lvl1pPr>
          </a:lstStyle>
          <a:p>
            <a:pPr defTabSz="1219170"/>
            <a:r>
              <a:rPr lang="en-GB" altLang="en-US" dirty="0">
                <a:latin typeface="Arial"/>
              </a:rPr>
              <a:t>Recombine their selfed offspring (for instance </a:t>
            </a:r>
            <a:r>
              <a:rPr lang="en-GB" altLang="en-US" i="1" dirty="0">
                <a:latin typeface="Arial"/>
              </a:rPr>
              <a:t>via </a:t>
            </a:r>
            <a:r>
              <a:rPr lang="en-GB" altLang="en-US" dirty="0">
                <a:latin typeface="Arial"/>
              </a:rPr>
              <a:t>diallel mating).</a:t>
            </a:r>
          </a:p>
        </p:txBody>
      </p:sp>
      <p:sp>
        <p:nvSpPr>
          <p:cNvPr id="75" name="Rectangle 938"/>
          <p:cNvSpPr>
            <a:spLocks noChangeArrowheads="1"/>
          </p:cNvSpPr>
          <p:nvPr/>
        </p:nvSpPr>
        <p:spPr bwMode="auto">
          <a:xfrm>
            <a:off x="329980" y="5268771"/>
            <a:ext cx="2540000" cy="874183"/>
          </a:xfrm>
          <a:prstGeom prst="rect">
            <a:avLst/>
          </a:prstGeom>
          <a:solidFill>
            <a:schemeClr val="bg1">
              <a:alpha val="60001"/>
            </a:schemeClr>
          </a:solidFill>
          <a:ln w="19050" algn="ctr">
            <a:solidFill>
              <a:schemeClr val="tx1"/>
            </a:solidFill>
            <a:miter lim="800000"/>
            <a:headEnd/>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endParaRPr lang="en-GB" dirty="0">
              <a:solidFill>
                <a:prstClr val="black"/>
              </a:solidFill>
              <a:latin typeface="Arial"/>
            </a:endParaRPr>
          </a:p>
        </p:txBody>
      </p:sp>
      <p:sp>
        <p:nvSpPr>
          <p:cNvPr id="76" name="AutoShape 939"/>
          <p:cNvSpPr>
            <a:spLocks noChangeArrowheads="1"/>
          </p:cNvSpPr>
          <p:nvPr/>
        </p:nvSpPr>
        <p:spPr bwMode="auto">
          <a:xfrm rot="5400000">
            <a:off x="2098420" y="5373791"/>
            <a:ext cx="78317"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77" name="AutoShape 940"/>
          <p:cNvSpPr>
            <a:spLocks noChangeArrowheads="1"/>
          </p:cNvSpPr>
          <p:nvPr/>
        </p:nvSpPr>
        <p:spPr bwMode="auto">
          <a:xfrm rot="5400000">
            <a:off x="1895220" y="5373791"/>
            <a:ext cx="78317"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78" name="AutoShape 941"/>
          <p:cNvSpPr>
            <a:spLocks noChangeArrowheads="1"/>
          </p:cNvSpPr>
          <p:nvPr/>
        </p:nvSpPr>
        <p:spPr bwMode="auto">
          <a:xfrm rot="5400000">
            <a:off x="1692020" y="5373791"/>
            <a:ext cx="78317"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79" name="AutoShape 942"/>
          <p:cNvSpPr>
            <a:spLocks noChangeArrowheads="1"/>
          </p:cNvSpPr>
          <p:nvPr/>
        </p:nvSpPr>
        <p:spPr bwMode="auto">
          <a:xfrm rot="5400000">
            <a:off x="1488820" y="5373791"/>
            <a:ext cx="78317"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0" name="AutoShape 943"/>
          <p:cNvSpPr>
            <a:spLocks noChangeArrowheads="1"/>
          </p:cNvSpPr>
          <p:nvPr/>
        </p:nvSpPr>
        <p:spPr bwMode="auto">
          <a:xfrm rot="5400000">
            <a:off x="1287738" y="5375907"/>
            <a:ext cx="78316" cy="82551"/>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1" name="AutoShape 944"/>
          <p:cNvSpPr>
            <a:spLocks noChangeArrowheads="1"/>
          </p:cNvSpPr>
          <p:nvPr/>
        </p:nvSpPr>
        <p:spPr bwMode="auto">
          <a:xfrm rot="5400000">
            <a:off x="1082420" y="5373791"/>
            <a:ext cx="78317"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2" name="AutoShape 945"/>
          <p:cNvSpPr>
            <a:spLocks noChangeArrowheads="1"/>
          </p:cNvSpPr>
          <p:nvPr/>
        </p:nvSpPr>
        <p:spPr bwMode="auto">
          <a:xfrm rot="5400000">
            <a:off x="879220" y="5373791"/>
            <a:ext cx="78317"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3" name="AutoShape 946"/>
          <p:cNvSpPr>
            <a:spLocks noChangeArrowheads="1"/>
          </p:cNvSpPr>
          <p:nvPr/>
        </p:nvSpPr>
        <p:spPr bwMode="auto">
          <a:xfrm rot="5400000">
            <a:off x="676020" y="5373791"/>
            <a:ext cx="78317"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4" name="AutoShape 947"/>
          <p:cNvSpPr>
            <a:spLocks noChangeArrowheads="1"/>
          </p:cNvSpPr>
          <p:nvPr/>
        </p:nvSpPr>
        <p:spPr bwMode="auto">
          <a:xfrm rot="5400000">
            <a:off x="472820" y="5373791"/>
            <a:ext cx="78317"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5" name="AutoShape 948"/>
          <p:cNvSpPr>
            <a:spLocks noChangeArrowheads="1"/>
          </p:cNvSpPr>
          <p:nvPr/>
        </p:nvSpPr>
        <p:spPr bwMode="auto">
          <a:xfrm rot="5400000">
            <a:off x="2303738" y="5375907"/>
            <a:ext cx="78316" cy="82551"/>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6" name="AutoShape 949"/>
          <p:cNvSpPr>
            <a:spLocks noChangeArrowheads="1"/>
          </p:cNvSpPr>
          <p:nvPr/>
        </p:nvSpPr>
        <p:spPr bwMode="auto">
          <a:xfrm rot="5400000">
            <a:off x="2506938" y="5375907"/>
            <a:ext cx="78316" cy="82551"/>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7" name="AutoShape 950"/>
          <p:cNvSpPr>
            <a:spLocks noChangeArrowheads="1"/>
          </p:cNvSpPr>
          <p:nvPr/>
        </p:nvSpPr>
        <p:spPr bwMode="auto">
          <a:xfrm rot="5400000">
            <a:off x="2710138" y="5375907"/>
            <a:ext cx="78316" cy="82551"/>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8" name="AutoShape 951"/>
          <p:cNvSpPr>
            <a:spLocks noChangeArrowheads="1"/>
          </p:cNvSpPr>
          <p:nvPr/>
        </p:nvSpPr>
        <p:spPr bwMode="auto">
          <a:xfrm rot="5400000">
            <a:off x="2098420" y="5568524"/>
            <a:ext cx="78317"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89" name="AutoShape 952"/>
          <p:cNvSpPr>
            <a:spLocks noChangeArrowheads="1"/>
          </p:cNvSpPr>
          <p:nvPr/>
        </p:nvSpPr>
        <p:spPr bwMode="auto">
          <a:xfrm rot="5400000">
            <a:off x="1895220" y="5568524"/>
            <a:ext cx="78317"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0" name="AutoShape 953"/>
          <p:cNvSpPr>
            <a:spLocks noChangeArrowheads="1"/>
          </p:cNvSpPr>
          <p:nvPr/>
        </p:nvSpPr>
        <p:spPr bwMode="auto">
          <a:xfrm rot="5400000">
            <a:off x="1692020" y="5568524"/>
            <a:ext cx="78317"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1" name="AutoShape 954"/>
          <p:cNvSpPr>
            <a:spLocks noChangeArrowheads="1"/>
          </p:cNvSpPr>
          <p:nvPr/>
        </p:nvSpPr>
        <p:spPr bwMode="auto">
          <a:xfrm rot="5400000">
            <a:off x="1488820" y="5568524"/>
            <a:ext cx="78317"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2" name="AutoShape 955"/>
          <p:cNvSpPr>
            <a:spLocks noChangeArrowheads="1"/>
          </p:cNvSpPr>
          <p:nvPr/>
        </p:nvSpPr>
        <p:spPr bwMode="auto">
          <a:xfrm rot="5400000">
            <a:off x="1287738" y="5570641"/>
            <a:ext cx="78316" cy="82551"/>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3" name="AutoShape 956"/>
          <p:cNvSpPr>
            <a:spLocks noChangeArrowheads="1"/>
          </p:cNvSpPr>
          <p:nvPr/>
        </p:nvSpPr>
        <p:spPr bwMode="auto">
          <a:xfrm rot="5400000">
            <a:off x="1082420" y="5568524"/>
            <a:ext cx="78317"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4" name="AutoShape 957"/>
          <p:cNvSpPr>
            <a:spLocks noChangeArrowheads="1"/>
          </p:cNvSpPr>
          <p:nvPr/>
        </p:nvSpPr>
        <p:spPr bwMode="auto">
          <a:xfrm rot="5400000">
            <a:off x="879220" y="5568524"/>
            <a:ext cx="78317"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5" name="AutoShape 958"/>
          <p:cNvSpPr>
            <a:spLocks noChangeArrowheads="1"/>
          </p:cNvSpPr>
          <p:nvPr/>
        </p:nvSpPr>
        <p:spPr bwMode="auto">
          <a:xfrm rot="5400000">
            <a:off x="676020" y="5568524"/>
            <a:ext cx="78317"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6" name="AutoShape 959"/>
          <p:cNvSpPr>
            <a:spLocks noChangeArrowheads="1"/>
          </p:cNvSpPr>
          <p:nvPr/>
        </p:nvSpPr>
        <p:spPr bwMode="auto">
          <a:xfrm rot="5400000">
            <a:off x="472820" y="5568524"/>
            <a:ext cx="78317"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7" name="AutoShape 960"/>
          <p:cNvSpPr>
            <a:spLocks noChangeArrowheads="1"/>
          </p:cNvSpPr>
          <p:nvPr/>
        </p:nvSpPr>
        <p:spPr bwMode="auto">
          <a:xfrm rot="5400000">
            <a:off x="2303738" y="5570641"/>
            <a:ext cx="78316" cy="82551"/>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8" name="AutoShape 961"/>
          <p:cNvSpPr>
            <a:spLocks noChangeArrowheads="1"/>
          </p:cNvSpPr>
          <p:nvPr/>
        </p:nvSpPr>
        <p:spPr bwMode="auto">
          <a:xfrm rot="5400000">
            <a:off x="2506938" y="5570641"/>
            <a:ext cx="78316" cy="82551"/>
          </a:xfrm>
          <a:prstGeom prst="octagon">
            <a:avLst>
              <a:gd name="adj" fmla="val 29287"/>
            </a:avLst>
          </a:prstGeom>
          <a:noFill/>
          <a:ln w="25400">
            <a:solidFill>
              <a:schemeClr val="tx1"/>
            </a:solidFill>
            <a:miter lim="800000"/>
            <a:headEnd/>
            <a:tailEnd/>
          </a:ln>
          <a:effectLst/>
          <a:extLst>
            <a:ext uri="{909E8E84-426E-40DD-AFC4-6F175D3DCCD1}">
              <a14:hiddenFill xmlns:a14="http://schemas.microsoft.com/office/drawing/2010/main">
                <a:solidFill>
                  <a:srgbClr val="000000">
                    <a:alpha val="60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9" name="AutoShape 962"/>
          <p:cNvSpPr>
            <a:spLocks noChangeArrowheads="1"/>
          </p:cNvSpPr>
          <p:nvPr/>
        </p:nvSpPr>
        <p:spPr bwMode="auto">
          <a:xfrm rot="5400000">
            <a:off x="2710138" y="5570641"/>
            <a:ext cx="78316" cy="82551"/>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0" name="AutoShape 963"/>
          <p:cNvSpPr>
            <a:spLocks noChangeArrowheads="1"/>
          </p:cNvSpPr>
          <p:nvPr/>
        </p:nvSpPr>
        <p:spPr bwMode="auto">
          <a:xfrm rot="5400000">
            <a:off x="2097362" y="5762200"/>
            <a:ext cx="80433"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1" name="AutoShape 964"/>
          <p:cNvSpPr>
            <a:spLocks noChangeArrowheads="1"/>
          </p:cNvSpPr>
          <p:nvPr/>
        </p:nvSpPr>
        <p:spPr bwMode="auto">
          <a:xfrm rot="5400000">
            <a:off x="1894162" y="5762200"/>
            <a:ext cx="80433"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2" name="AutoShape 965"/>
          <p:cNvSpPr>
            <a:spLocks noChangeArrowheads="1"/>
          </p:cNvSpPr>
          <p:nvPr/>
        </p:nvSpPr>
        <p:spPr bwMode="auto">
          <a:xfrm rot="5400000">
            <a:off x="1690962" y="5762200"/>
            <a:ext cx="80433"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3" name="AutoShape 966"/>
          <p:cNvSpPr>
            <a:spLocks noChangeArrowheads="1"/>
          </p:cNvSpPr>
          <p:nvPr/>
        </p:nvSpPr>
        <p:spPr bwMode="auto">
          <a:xfrm rot="5400000">
            <a:off x="1487762" y="5762200"/>
            <a:ext cx="80433"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4" name="AutoShape 967"/>
          <p:cNvSpPr>
            <a:spLocks noChangeArrowheads="1"/>
          </p:cNvSpPr>
          <p:nvPr/>
        </p:nvSpPr>
        <p:spPr bwMode="auto">
          <a:xfrm rot="5400000">
            <a:off x="1286680" y="5764315"/>
            <a:ext cx="80433" cy="82551"/>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5" name="AutoShape 968"/>
          <p:cNvSpPr>
            <a:spLocks noChangeArrowheads="1"/>
          </p:cNvSpPr>
          <p:nvPr/>
        </p:nvSpPr>
        <p:spPr bwMode="auto">
          <a:xfrm rot="5400000">
            <a:off x="1081362" y="5762200"/>
            <a:ext cx="80433"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6" name="AutoShape 969"/>
          <p:cNvSpPr>
            <a:spLocks noChangeArrowheads="1"/>
          </p:cNvSpPr>
          <p:nvPr/>
        </p:nvSpPr>
        <p:spPr bwMode="auto">
          <a:xfrm rot="5400000">
            <a:off x="878162" y="5762200"/>
            <a:ext cx="80433" cy="82549"/>
          </a:xfrm>
          <a:prstGeom prst="octagon">
            <a:avLst>
              <a:gd name="adj" fmla="val 29287"/>
            </a:avLst>
          </a:prstGeom>
          <a:noFill/>
          <a:ln w="25400">
            <a:solidFill>
              <a:schemeClr val="tx1"/>
            </a:solidFill>
            <a:miter lim="800000"/>
            <a:headEnd/>
            <a:tailEnd/>
          </a:ln>
          <a:effectLst/>
          <a:extLst>
            <a:ext uri="{909E8E84-426E-40DD-AFC4-6F175D3DCCD1}">
              <a14:hiddenFill xmlns:a14="http://schemas.microsoft.com/office/drawing/2010/main">
                <a:solidFill>
                  <a:srgbClr val="000000">
                    <a:alpha val="60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7" name="AutoShape 970"/>
          <p:cNvSpPr>
            <a:spLocks noChangeArrowheads="1"/>
          </p:cNvSpPr>
          <p:nvPr/>
        </p:nvSpPr>
        <p:spPr bwMode="auto">
          <a:xfrm rot="5400000">
            <a:off x="674962" y="5762200"/>
            <a:ext cx="80433" cy="82549"/>
          </a:xfrm>
          <a:prstGeom prst="octagon">
            <a:avLst>
              <a:gd name="adj" fmla="val 29287"/>
            </a:avLst>
          </a:prstGeom>
          <a:noFill/>
          <a:ln w="25400">
            <a:solidFill>
              <a:schemeClr val="tx1"/>
            </a:solidFill>
            <a:miter lim="800000"/>
            <a:headEnd/>
            <a:tailEnd/>
          </a:ln>
          <a:effectLst/>
          <a:extLst>
            <a:ext uri="{909E8E84-426E-40DD-AFC4-6F175D3DCCD1}">
              <a14:hiddenFill xmlns:a14="http://schemas.microsoft.com/office/drawing/2010/main">
                <a:solidFill>
                  <a:srgbClr val="000000">
                    <a:alpha val="60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8" name="AutoShape 971"/>
          <p:cNvSpPr>
            <a:spLocks noChangeArrowheads="1"/>
          </p:cNvSpPr>
          <p:nvPr/>
        </p:nvSpPr>
        <p:spPr bwMode="auto">
          <a:xfrm rot="5400000">
            <a:off x="471762" y="5762200"/>
            <a:ext cx="80433" cy="82549"/>
          </a:xfrm>
          <a:prstGeom prst="octagon">
            <a:avLst>
              <a:gd name="adj" fmla="val 29287"/>
            </a:avLst>
          </a:prstGeom>
          <a:noFill/>
          <a:ln w="25400">
            <a:solidFill>
              <a:schemeClr val="tx1"/>
            </a:solidFill>
            <a:miter lim="800000"/>
            <a:headEnd/>
            <a:tailEnd/>
          </a:ln>
          <a:effectLst/>
          <a:extLst>
            <a:ext uri="{909E8E84-426E-40DD-AFC4-6F175D3DCCD1}">
              <a14:hiddenFill xmlns:a14="http://schemas.microsoft.com/office/drawing/2010/main">
                <a:solidFill>
                  <a:srgbClr val="000000">
                    <a:alpha val="60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09" name="AutoShape 972"/>
          <p:cNvSpPr>
            <a:spLocks noChangeArrowheads="1"/>
          </p:cNvSpPr>
          <p:nvPr/>
        </p:nvSpPr>
        <p:spPr bwMode="auto">
          <a:xfrm rot="5400000">
            <a:off x="2302680" y="5764315"/>
            <a:ext cx="80433" cy="82551"/>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0" name="AutoShape 973"/>
          <p:cNvSpPr>
            <a:spLocks noChangeArrowheads="1"/>
          </p:cNvSpPr>
          <p:nvPr/>
        </p:nvSpPr>
        <p:spPr bwMode="auto">
          <a:xfrm rot="5400000">
            <a:off x="2505880" y="5764315"/>
            <a:ext cx="80433" cy="82551"/>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1" name="AutoShape 974"/>
          <p:cNvSpPr>
            <a:spLocks noChangeArrowheads="1"/>
          </p:cNvSpPr>
          <p:nvPr/>
        </p:nvSpPr>
        <p:spPr bwMode="auto">
          <a:xfrm rot="5400000">
            <a:off x="2709080" y="5764315"/>
            <a:ext cx="80433" cy="82551"/>
          </a:xfrm>
          <a:prstGeom prst="octagon">
            <a:avLst>
              <a:gd name="adj" fmla="val 29287"/>
            </a:avLst>
          </a:prstGeom>
          <a:noFill/>
          <a:ln w="25400">
            <a:solidFill>
              <a:schemeClr val="tx1"/>
            </a:solidFill>
            <a:miter lim="800000"/>
            <a:headEnd/>
            <a:tailEnd/>
          </a:ln>
          <a:effectLst/>
          <a:extLst>
            <a:ext uri="{909E8E84-426E-40DD-AFC4-6F175D3DCCD1}">
              <a14:hiddenFill xmlns:a14="http://schemas.microsoft.com/office/drawing/2010/main">
                <a:solidFill>
                  <a:srgbClr val="000000">
                    <a:alpha val="60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2" name="AutoShape 975"/>
          <p:cNvSpPr>
            <a:spLocks noChangeArrowheads="1"/>
          </p:cNvSpPr>
          <p:nvPr/>
        </p:nvSpPr>
        <p:spPr bwMode="auto">
          <a:xfrm rot="5400000">
            <a:off x="2097362" y="5956934"/>
            <a:ext cx="80433"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3" name="AutoShape 976"/>
          <p:cNvSpPr>
            <a:spLocks noChangeArrowheads="1"/>
          </p:cNvSpPr>
          <p:nvPr/>
        </p:nvSpPr>
        <p:spPr bwMode="auto">
          <a:xfrm rot="5400000">
            <a:off x="1894162" y="5956934"/>
            <a:ext cx="80433"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4" name="AutoShape 977"/>
          <p:cNvSpPr>
            <a:spLocks noChangeArrowheads="1"/>
          </p:cNvSpPr>
          <p:nvPr/>
        </p:nvSpPr>
        <p:spPr bwMode="auto">
          <a:xfrm rot="5400000">
            <a:off x="1690962" y="5956934"/>
            <a:ext cx="80433" cy="82549"/>
          </a:xfrm>
          <a:prstGeom prst="octagon">
            <a:avLst>
              <a:gd name="adj" fmla="val 29287"/>
            </a:avLst>
          </a:prstGeom>
          <a:noFill/>
          <a:ln w="25400">
            <a:solidFill>
              <a:schemeClr val="tx1"/>
            </a:solidFill>
            <a:miter lim="800000"/>
            <a:headEnd/>
            <a:tailEnd/>
          </a:ln>
          <a:effectLst/>
          <a:extLst>
            <a:ext uri="{909E8E84-426E-40DD-AFC4-6F175D3DCCD1}">
              <a14:hiddenFill xmlns:a14="http://schemas.microsoft.com/office/drawing/2010/main">
                <a:solidFill>
                  <a:srgbClr val="000000">
                    <a:alpha val="60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5" name="AutoShape 978"/>
          <p:cNvSpPr>
            <a:spLocks noChangeArrowheads="1"/>
          </p:cNvSpPr>
          <p:nvPr/>
        </p:nvSpPr>
        <p:spPr bwMode="auto">
          <a:xfrm rot="5400000">
            <a:off x="1487762" y="5956934"/>
            <a:ext cx="80433"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6" name="AutoShape 979"/>
          <p:cNvSpPr>
            <a:spLocks noChangeArrowheads="1"/>
          </p:cNvSpPr>
          <p:nvPr/>
        </p:nvSpPr>
        <p:spPr bwMode="auto">
          <a:xfrm rot="5400000">
            <a:off x="1286680" y="5959049"/>
            <a:ext cx="80433" cy="82551"/>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7" name="AutoShape 980"/>
          <p:cNvSpPr>
            <a:spLocks noChangeArrowheads="1"/>
          </p:cNvSpPr>
          <p:nvPr/>
        </p:nvSpPr>
        <p:spPr bwMode="auto">
          <a:xfrm rot="5400000">
            <a:off x="1081362" y="5956934"/>
            <a:ext cx="80433"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8" name="AutoShape 981"/>
          <p:cNvSpPr>
            <a:spLocks noChangeArrowheads="1"/>
          </p:cNvSpPr>
          <p:nvPr/>
        </p:nvSpPr>
        <p:spPr bwMode="auto">
          <a:xfrm rot="5400000">
            <a:off x="878162" y="5956934"/>
            <a:ext cx="80433" cy="82549"/>
          </a:xfrm>
          <a:prstGeom prst="octagon">
            <a:avLst>
              <a:gd name="adj" fmla="val 29287"/>
            </a:avLst>
          </a:prstGeom>
          <a:solidFill>
            <a:schemeClr val="bg1">
              <a:alpha val="60001"/>
            </a:schemeClr>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19" name="AutoShape 982"/>
          <p:cNvSpPr>
            <a:spLocks noChangeArrowheads="1"/>
          </p:cNvSpPr>
          <p:nvPr/>
        </p:nvSpPr>
        <p:spPr bwMode="auto">
          <a:xfrm rot="5400000">
            <a:off x="674962" y="5956934"/>
            <a:ext cx="80433" cy="82549"/>
          </a:xfrm>
          <a:prstGeom prst="octagon">
            <a:avLst>
              <a:gd name="adj" fmla="val 29287"/>
            </a:avLst>
          </a:prstGeom>
          <a:noFill/>
          <a:ln w="25400">
            <a:solidFill>
              <a:schemeClr val="tx1"/>
            </a:solidFill>
            <a:miter lim="800000"/>
            <a:headEnd/>
            <a:tailEnd/>
          </a:ln>
          <a:effectLst/>
          <a:extLst>
            <a:ext uri="{909E8E84-426E-40DD-AFC4-6F175D3DCCD1}">
              <a14:hiddenFill xmlns:a14="http://schemas.microsoft.com/office/drawing/2010/main">
                <a:solidFill>
                  <a:srgbClr val="000000">
                    <a:alpha val="60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20" name="AutoShape 983"/>
          <p:cNvSpPr>
            <a:spLocks noChangeArrowheads="1"/>
          </p:cNvSpPr>
          <p:nvPr/>
        </p:nvSpPr>
        <p:spPr bwMode="auto">
          <a:xfrm rot="5400000">
            <a:off x="471762" y="5956934"/>
            <a:ext cx="80433" cy="82549"/>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21" name="AutoShape 984"/>
          <p:cNvSpPr>
            <a:spLocks noChangeArrowheads="1"/>
          </p:cNvSpPr>
          <p:nvPr/>
        </p:nvSpPr>
        <p:spPr bwMode="auto">
          <a:xfrm rot="5400000">
            <a:off x="2302680" y="5959049"/>
            <a:ext cx="80433" cy="82551"/>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22" name="AutoShape 985"/>
          <p:cNvSpPr>
            <a:spLocks noChangeArrowheads="1"/>
          </p:cNvSpPr>
          <p:nvPr/>
        </p:nvSpPr>
        <p:spPr bwMode="auto">
          <a:xfrm rot="5400000">
            <a:off x="2505880" y="5959049"/>
            <a:ext cx="80433" cy="82551"/>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23" name="AutoShape 986"/>
          <p:cNvSpPr>
            <a:spLocks noChangeArrowheads="1"/>
          </p:cNvSpPr>
          <p:nvPr/>
        </p:nvSpPr>
        <p:spPr bwMode="auto">
          <a:xfrm rot="5400000">
            <a:off x="2709080" y="5959049"/>
            <a:ext cx="80433" cy="82551"/>
          </a:xfrm>
          <a:prstGeom prst="octagon">
            <a:avLst>
              <a:gd name="adj" fmla="val 29287"/>
            </a:avLst>
          </a:prstGeom>
          <a:solidFill>
            <a:schemeClr val="bg1">
              <a:alpha val="60001"/>
            </a:schemeClr>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cxnSp>
        <p:nvCxnSpPr>
          <p:cNvPr id="125" name="AutoShape 1192"/>
          <p:cNvCxnSpPr>
            <a:cxnSpLocks noChangeShapeType="1"/>
            <a:stCxn id="55" idx="2"/>
            <a:endCxn id="152" idx="0"/>
          </p:cNvCxnSpPr>
          <p:nvPr/>
        </p:nvCxnSpPr>
        <p:spPr bwMode="auto">
          <a:xfrm>
            <a:off x="405087" y="1639541"/>
            <a:ext cx="71967" cy="539751"/>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6" name="AutoShape 1193"/>
          <p:cNvCxnSpPr>
            <a:cxnSpLocks noChangeShapeType="1"/>
            <a:stCxn id="29" idx="2"/>
            <a:endCxn id="154" idx="0"/>
          </p:cNvCxnSpPr>
          <p:nvPr/>
        </p:nvCxnSpPr>
        <p:spPr bwMode="auto">
          <a:xfrm flipH="1">
            <a:off x="477054" y="1250074"/>
            <a:ext cx="336551" cy="1257300"/>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7" name="AutoShape 1194"/>
          <p:cNvCxnSpPr>
            <a:cxnSpLocks noChangeShapeType="1"/>
            <a:stCxn id="42" idx="2"/>
            <a:endCxn id="153" idx="0"/>
          </p:cNvCxnSpPr>
          <p:nvPr/>
        </p:nvCxnSpPr>
        <p:spPr bwMode="auto">
          <a:xfrm flipH="1">
            <a:off x="477054" y="1444807"/>
            <a:ext cx="131233" cy="89746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8" name="AutoShape 1196"/>
          <p:cNvCxnSpPr>
            <a:cxnSpLocks noChangeShapeType="1"/>
            <a:stCxn id="16" idx="2"/>
            <a:endCxn id="155" idx="0"/>
          </p:cNvCxnSpPr>
          <p:nvPr/>
        </p:nvCxnSpPr>
        <p:spPr bwMode="auto">
          <a:xfrm flipH="1">
            <a:off x="483404" y="1055341"/>
            <a:ext cx="533400" cy="1612900"/>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9" name="AutoShape 1197"/>
          <p:cNvCxnSpPr>
            <a:cxnSpLocks noChangeShapeType="1"/>
            <a:stCxn id="38" idx="2"/>
            <a:endCxn id="157" idx="0"/>
          </p:cNvCxnSpPr>
          <p:nvPr/>
        </p:nvCxnSpPr>
        <p:spPr bwMode="auto">
          <a:xfrm flipH="1">
            <a:off x="483404" y="1444807"/>
            <a:ext cx="937683" cy="155151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0" name="AutoShape 1198"/>
          <p:cNvCxnSpPr>
            <a:cxnSpLocks noChangeShapeType="1"/>
            <a:stCxn id="33" idx="2"/>
            <a:endCxn id="162" idx="0"/>
          </p:cNvCxnSpPr>
          <p:nvPr/>
        </p:nvCxnSpPr>
        <p:spPr bwMode="auto">
          <a:xfrm flipH="1">
            <a:off x="483405" y="1252191"/>
            <a:ext cx="1957916" cy="2556933"/>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1" name="AutoShape 1199"/>
          <p:cNvCxnSpPr>
            <a:cxnSpLocks noChangeShapeType="1"/>
            <a:stCxn id="25" idx="2"/>
            <a:endCxn id="158" idx="0"/>
          </p:cNvCxnSpPr>
          <p:nvPr/>
        </p:nvCxnSpPr>
        <p:spPr bwMode="auto">
          <a:xfrm flipH="1">
            <a:off x="483404" y="1250074"/>
            <a:ext cx="1143000" cy="190711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2" name="AutoShape 1200"/>
          <p:cNvCxnSpPr>
            <a:cxnSpLocks noChangeShapeType="1"/>
            <a:stCxn id="12" idx="2"/>
            <a:endCxn id="159" idx="0"/>
          </p:cNvCxnSpPr>
          <p:nvPr/>
        </p:nvCxnSpPr>
        <p:spPr bwMode="auto">
          <a:xfrm flipH="1">
            <a:off x="483404" y="1055341"/>
            <a:ext cx="1346200" cy="2264833"/>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 name="AutoShape 1201"/>
          <p:cNvCxnSpPr>
            <a:cxnSpLocks noChangeShapeType="1"/>
            <a:stCxn id="47" idx="2"/>
            <a:endCxn id="160" idx="0"/>
          </p:cNvCxnSpPr>
          <p:nvPr/>
        </p:nvCxnSpPr>
        <p:spPr bwMode="auto">
          <a:xfrm flipH="1">
            <a:off x="483404" y="1639540"/>
            <a:ext cx="1547283" cy="1845733"/>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4" name="AutoShape 1202"/>
          <p:cNvCxnSpPr>
            <a:cxnSpLocks noChangeShapeType="1"/>
            <a:stCxn id="44" idx="2"/>
            <a:endCxn id="161" idx="0"/>
          </p:cNvCxnSpPr>
          <p:nvPr/>
        </p:nvCxnSpPr>
        <p:spPr bwMode="auto">
          <a:xfrm flipH="1">
            <a:off x="483404" y="1446924"/>
            <a:ext cx="1752600" cy="2199216"/>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5" name="AutoShape 1203"/>
          <p:cNvCxnSpPr>
            <a:cxnSpLocks noChangeShapeType="1"/>
            <a:stCxn id="22" idx="2"/>
            <a:endCxn id="163" idx="0"/>
          </p:cNvCxnSpPr>
          <p:nvPr/>
        </p:nvCxnSpPr>
        <p:spPr bwMode="auto">
          <a:xfrm flipH="1">
            <a:off x="483405" y="1057458"/>
            <a:ext cx="2161116" cy="291676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6" name="AutoShape 1204"/>
          <p:cNvCxnSpPr>
            <a:cxnSpLocks noChangeShapeType="1"/>
            <a:stCxn id="22" idx="0"/>
            <a:endCxn id="151" idx="2"/>
          </p:cNvCxnSpPr>
          <p:nvPr/>
        </p:nvCxnSpPr>
        <p:spPr bwMode="auto">
          <a:xfrm flipH="1">
            <a:off x="2506938" y="1057457"/>
            <a:ext cx="245533" cy="97366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7" name="AutoShape 1205"/>
          <p:cNvCxnSpPr>
            <a:cxnSpLocks noChangeShapeType="1"/>
            <a:stCxn id="51" idx="2"/>
            <a:endCxn id="156" idx="0"/>
          </p:cNvCxnSpPr>
          <p:nvPr/>
        </p:nvCxnSpPr>
        <p:spPr bwMode="auto">
          <a:xfrm flipH="1">
            <a:off x="483404" y="1641658"/>
            <a:ext cx="736600" cy="1189567"/>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8" name="AutoShape 1206"/>
          <p:cNvCxnSpPr>
            <a:cxnSpLocks noChangeShapeType="1"/>
            <a:stCxn id="51" idx="0"/>
            <a:endCxn id="144" idx="3"/>
          </p:cNvCxnSpPr>
          <p:nvPr/>
        </p:nvCxnSpPr>
        <p:spPr bwMode="auto">
          <a:xfrm flipH="1">
            <a:off x="1325838" y="1641658"/>
            <a:ext cx="2116" cy="349249"/>
          </a:xfrm>
          <a:prstGeom prst="straightConnector1">
            <a:avLst/>
          </a:prstGeom>
          <a:noFill/>
          <a:ln w="6350">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39" name="Group 1212"/>
          <p:cNvGrpSpPr>
            <a:grpSpLocks/>
          </p:cNvGrpSpPr>
          <p:nvPr/>
        </p:nvGrpSpPr>
        <p:grpSpPr bwMode="auto">
          <a:xfrm>
            <a:off x="449538" y="1999374"/>
            <a:ext cx="2114549" cy="2374900"/>
            <a:chOff x="495" y="1628"/>
            <a:chExt cx="999" cy="1122"/>
          </a:xfrm>
        </p:grpSpPr>
        <p:sp>
          <p:nvSpPr>
            <p:cNvPr id="140" name="AutoShape 1002"/>
            <p:cNvSpPr>
              <a:spLocks noChangeArrowheads="1"/>
            </p:cNvSpPr>
            <p:nvPr/>
          </p:nvSpPr>
          <p:spPr bwMode="auto">
            <a:xfrm rot="16200000">
              <a:off x="586" y="1632"/>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1" name="AutoShape 1003"/>
            <p:cNvSpPr>
              <a:spLocks noChangeArrowheads="1"/>
            </p:cNvSpPr>
            <p:nvPr/>
          </p:nvSpPr>
          <p:spPr bwMode="auto">
            <a:xfrm rot="16200000">
              <a:off x="664" y="1631"/>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2" name="AutoShape 1004"/>
            <p:cNvSpPr>
              <a:spLocks noChangeArrowheads="1"/>
            </p:cNvSpPr>
            <p:nvPr/>
          </p:nvSpPr>
          <p:spPr bwMode="auto">
            <a:xfrm rot="16200000">
              <a:off x="741" y="1632"/>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3" name="AutoShape 1017"/>
            <p:cNvSpPr>
              <a:spLocks noChangeArrowheads="1"/>
            </p:cNvSpPr>
            <p:nvPr/>
          </p:nvSpPr>
          <p:spPr bwMode="auto">
            <a:xfrm rot="16200000">
              <a:off x="817"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4" name="AutoShape 1018"/>
            <p:cNvSpPr>
              <a:spLocks noChangeArrowheads="1"/>
            </p:cNvSpPr>
            <p:nvPr/>
          </p:nvSpPr>
          <p:spPr bwMode="auto">
            <a:xfrm rot="16200000">
              <a:off x="895" y="162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5" name="AutoShape 1019"/>
            <p:cNvSpPr>
              <a:spLocks noChangeArrowheads="1"/>
            </p:cNvSpPr>
            <p:nvPr/>
          </p:nvSpPr>
          <p:spPr bwMode="auto">
            <a:xfrm rot="16200000">
              <a:off x="972"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6" name="AutoShape 1020"/>
            <p:cNvSpPr>
              <a:spLocks noChangeArrowheads="1"/>
            </p:cNvSpPr>
            <p:nvPr/>
          </p:nvSpPr>
          <p:spPr bwMode="auto">
            <a:xfrm rot="16200000">
              <a:off x="1048"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7" name="AutoShape 1021"/>
            <p:cNvSpPr>
              <a:spLocks noChangeArrowheads="1"/>
            </p:cNvSpPr>
            <p:nvPr/>
          </p:nvSpPr>
          <p:spPr bwMode="auto">
            <a:xfrm rot="16200000">
              <a:off x="1126" y="162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8" name="AutoShape 1022"/>
            <p:cNvSpPr>
              <a:spLocks noChangeArrowheads="1"/>
            </p:cNvSpPr>
            <p:nvPr/>
          </p:nvSpPr>
          <p:spPr bwMode="auto">
            <a:xfrm rot="16200000">
              <a:off x="1203"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49" name="AutoShape 1023"/>
            <p:cNvSpPr>
              <a:spLocks noChangeArrowheads="1"/>
            </p:cNvSpPr>
            <p:nvPr/>
          </p:nvSpPr>
          <p:spPr bwMode="auto">
            <a:xfrm rot="16200000">
              <a:off x="1279"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0" name="AutoShape 1024"/>
            <p:cNvSpPr>
              <a:spLocks noChangeArrowheads="1"/>
            </p:cNvSpPr>
            <p:nvPr/>
          </p:nvSpPr>
          <p:spPr bwMode="auto">
            <a:xfrm rot="16200000">
              <a:off x="1357" y="162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1" name="AutoShape 1025"/>
            <p:cNvSpPr>
              <a:spLocks noChangeArrowheads="1"/>
            </p:cNvSpPr>
            <p:nvPr/>
          </p:nvSpPr>
          <p:spPr bwMode="auto">
            <a:xfrm rot="16200000">
              <a:off x="1434"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2" name="AutoShape 1028"/>
            <p:cNvSpPr>
              <a:spLocks noChangeArrowheads="1"/>
            </p:cNvSpPr>
            <p:nvPr/>
          </p:nvSpPr>
          <p:spPr bwMode="auto">
            <a:xfrm rot="21600000">
              <a:off x="495" y="171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3" name="AutoShape 1029"/>
            <p:cNvSpPr>
              <a:spLocks noChangeArrowheads="1"/>
            </p:cNvSpPr>
            <p:nvPr/>
          </p:nvSpPr>
          <p:spPr bwMode="auto">
            <a:xfrm rot="21600000">
              <a:off x="495" y="1796"/>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4" name="AutoShape 1030"/>
            <p:cNvSpPr>
              <a:spLocks noChangeArrowheads="1"/>
            </p:cNvSpPr>
            <p:nvPr/>
          </p:nvSpPr>
          <p:spPr bwMode="auto">
            <a:xfrm rot="21600000">
              <a:off x="495" y="1874"/>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5" name="AutoShape 1031"/>
            <p:cNvSpPr>
              <a:spLocks noChangeArrowheads="1"/>
            </p:cNvSpPr>
            <p:nvPr/>
          </p:nvSpPr>
          <p:spPr bwMode="auto">
            <a:xfrm rot="21600000">
              <a:off x="498" y="1950"/>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6" name="AutoShape 1032"/>
            <p:cNvSpPr>
              <a:spLocks noChangeArrowheads="1"/>
            </p:cNvSpPr>
            <p:nvPr/>
          </p:nvSpPr>
          <p:spPr bwMode="auto">
            <a:xfrm rot="21600000">
              <a:off x="498" y="2027"/>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7" name="AutoShape 1033"/>
            <p:cNvSpPr>
              <a:spLocks noChangeArrowheads="1"/>
            </p:cNvSpPr>
            <p:nvPr/>
          </p:nvSpPr>
          <p:spPr bwMode="auto">
            <a:xfrm rot="21600000">
              <a:off x="498" y="2105"/>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8" name="AutoShape 1034"/>
            <p:cNvSpPr>
              <a:spLocks noChangeArrowheads="1"/>
            </p:cNvSpPr>
            <p:nvPr/>
          </p:nvSpPr>
          <p:spPr bwMode="auto">
            <a:xfrm rot="21600000">
              <a:off x="498" y="2181"/>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59" name="AutoShape 1035"/>
            <p:cNvSpPr>
              <a:spLocks noChangeArrowheads="1"/>
            </p:cNvSpPr>
            <p:nvPr/>
          </p:nvSpPr>
          <p:spPr bwMode="auto">
            <a:xfrm rot="21600000">
              <a:off x="498" y="225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0" name="AutoShape 1036"/>
            <p:cNvSpPr>
              <a:spLocks noChangeArrowheads="1"/>
            </p:cNvSpPr>
            <p:nvPr/>
          </p:nvSpPr>
          <p:spPr bwMode="auto">
            <a:xfrm rot="21600000">
              <a:off x="498" y="2336"/>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1" name="AutoShape 1037"/>
            <p:cNvSpPr>
              <a:spLocks noChangeArrowheads="1"/>
            </p:cNvSpPr>
            <p:nvPr/>
          </p:nvSpPr>
          <p:spPr bwMode="auto">
            <a:xfrm rot="21600000">
              <a:off x="498" y="2412"/>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2" name="AutoShape 1038"/>
            <p:cNvSpPr>
              <a:spLocks noChangeArrowheads="1"/>
            </p:cNvSpPr>
            <p:nvPr/>
          </p:nvSpPr>
          <p:spPr bwMode="auto">
            <a:xfrm rot="21600000">
              <a:off x="498" y="2489"/>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3" name="AutoShape 1039"/>
            <p:cNvSpPr>
              <a:spLocks noChangeArrowheads="1"/>
            </p:cNvSpPr>
            <p:nvPr/>
          </p:nvSpPr>
          <p:spPr bwMode="auto">
            <a:xfrm rot="21600000">
              <a:off x="498" y="2567"/>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4" name="Rectangle 1006"/>
            <p:cNvSpPr>
              <a:spLocks noChangeArrowheads="1"/>
            </p:cNvSpPr>
            <p:nvPr/>
          </p:nvSpPr>
          <p:spPr bwMode="auto">
            <a:xfrm>
              <a:off x="587" y="1702"/>
              <a:ext cx="907" cy="924"/>
            </a:xfrm>
            <a:prstGeom prst="rect">
              <a:avLst/>
            </a:prstGeom>
            <a:solidFill>
              <a:schemeClr val="bg1">
                <a:alpha val="60001"/>
              </a:schemeClr>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5" name="AutoShape 1042"/>
            <p:cNvSpPr>
              <a:spLocks noChangeArrowheads="1"/>
            </p:cNvSpPr>
            <p:nvPr/>
          </p:nvSpPr>
          <p:spPr bwMode="auto">
            <a:xfrm rot="16200000">
              <a:off x="676" y="1715"/>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6" name="AutoShape 1043"/>
            <p:cNvSpPr>
              <a:spLocks noChangeArrowheads="1"/>
            </p:cNvSpPr>
            <p:nvPr/>
          </p:nvSpPr>
          <p:spPr bwMode="auto">
            <a:xfrm rot="16200000">
              <a:off x="753" y="1716"/>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7" name="AutoShape 1044"/>
            <p:cNvSpPr>
              <a:spLocks noChangeArrowheads="1"/>
            </p:cNvSpPr>
            <p:nvPr/>
          </p:nvSpPr>
          <p:spPr bwMode="auto">
            <a:xfrm rot="16200000">
              <a:off x="829"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8" name="AutoShape 1045"/>
            <p:cNvSpPr>
              <a:spLocks noChangeArrowheads="1"/>
            </p:cNvSpPr>
            <p:nvPr/>
          </p:nvSpPr>
          <p:spPr bwMode="auto">
            <a:xfrm rot="16200000">
              <a:off x="907" y="171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69" name="AutoShape 1046"/>
            <p:cNvSpPr>
              <a:spLocks noChangeArrowheads="1"/>
            </p:cNvSpPr>
            <p:nvPr/>
          </p:nvSpPr>
          <p:spPr bwMode="auto">
            <a:xfrm rot="16200000">
              <a:off x="984"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0" name="AutoShape 1047"/>
            <p:cNvSpPr>
              <a:spLocks noChangeArrowheads="1"/>
            </p:cNvSpPr>
            <p:nvPr/>
          </p:nvSpPr>
          <p:spPr bwMode="auto">
            <a:xfrm rot="16200000">
              <a:off x="1060"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1" name="AutoShape 1048"/>
            <p:cNvSpPr>
              <a:spLocks noChangeArrowheads="1"/>
            </p:cNvSpPr>
            <p:nvPr/>
          </p:nvSpPr>
          <p:spPr bwMode="auto">
            <a:xfrm rot="16200000">
              <a:off x="1138" y="171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2" name="AutoShape 1049"/>
            <p:cNvSpPr>
              <a:spLocks noChangeArrowheads="1"/>
            </p:cNvSpPr>
            <p:nvPr/>
          </p:nvSpPr>
          <p:spPr bwMode="auto">
            <a:xfrm rot="16200000">
              <a:off x="1215"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3" name="AutoShape 1050"/>
            <p:cNvSpPr>
              <a:spLocks noChangeArrowheads="1"/>
            </p:cNvSpPr>
            <p:nvPr/>
          </p:nvSpPr>
          <p:spPr bwMode="auto">
            <a:xfrm rot="16200000">
              <a:off x="1291"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4" name="AutoShape 1051"/>
            <p:cNvSpPr>
              <a:spLocks noChangeArrowheads="1"/>
            </p:cNvSpPr>
            <p:nvPr/>
          </p:nvSpPr>
          <p:spPr bwMode="auto">
            <a:xfrm rot="16200000">
              <a:off x="1369" y="171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5" name="AutoShape 1052"/>
            <p:cNvSpPr>
              <a:spLocks noChangeArrowheads="1"/>
            </p:cNvSpPr>
            <p:nvPr/>
          </p:nvSpPr>
          <p:spPr bwMode="auto">
            <a:xfrm rot="16200000">
              <a:off x="1446"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6" name="AutoShape 1054"/>
            <p:cNvSpPr>
              <a:spLocks noChangeArrowheads="1"/>
            </p:cNvSpPr>
            <p:nvPr/>
          </p:nvSpPr>
          <p:spPr bwMode="auto">
            <a:xfrm rot="16200000">
              <a:off x="596" y="179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7" name="AutoShape 1056"/>
            <p:cNvSpPr>
              <a:spLocks noChangeArrowheads="1"/>
            </p:cNvSpPr>
            <p:nvPr/>
          </p:nvSpPr>
          <p:spPr bwMode="auto">
            <a:xfrm rot="16200000">
              <a:off x="751" y="179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8" name="AutoShape 1057"/>
            <p:cNvSpPr>
              <a:spLocks noChangeArrowheads="1"/>
            </p:cNvSpPr>
            <p:nvPr/>
          </p:nvSpPr>
          <p:spPr bwMode="auto">
            <a:xfrm rot="16200000">
              <a:off x="827"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79" name="AutoShape 1058"/>
            <p:cNvSpPr>
              <a:spLocks noChangeArrowheads="1"/>
            </p:cNvSpPr>
            <p:nvPr/>
          </p:nvSpPr>
          <p:spPr bwMode="auto">
            <a:xfrm rot="16200000">
              <a:off x="905" y="178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0" name="AutoShape 1059"/>
            <p:cNvSpPr>
              <a:spLocks noChangeArrowheads="1"/>
            </p:cNvSpPr>
            <p:nvPr/>
          </p:nvSpPr>
          <p:spPr bwMode="auto">
            <a:xfrm rot="16200000">
              <a:off x="982"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1" name="AutoShape 1060"/>
            <p:cNvSpPr>
              <a:spLocks noChangeArrowheads="1"/>
            </p:cNvSpPr>
            <p:nvPr/>
          </p:nvSpPr>
          <p:spPr bwMode="auto">
            <a:xfrm rot="16200000">
              <a:off x="1058"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2" name="AutoShape 1061"/>
            <p:cNvSpPr>
              <a:spLocks noChangeArrowheads="1"/>
            </p:cNvSpPr>
            <p:nvPr/>
          </p:nvSpPr>
          <p:spPr bwMode="auto">
            <a:xfrm rot="16200000">
              <a:off x="1136" y="178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3" name="AutoShape 1062"/>
            <p:cNvSpPr>
              <a:spLocks noChangeArrowheads="1"/>
            </p:cNvSpPr>
            <p:nvPr/>
          </p:nvSpPr>
          <p:spPr bwMode="auto">
            <a:xfrm rot="16200000">
              <a:off x="1213"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4" name="AutoShape 1063"/>
            <p:cNvSpPr>
              <a:spLocks noChangeArrowheads="1"/>
            </p:cNvSpPr>
            <p:nvPr/>
          </p:nvSpPr>
          <p:spPr bwMode="auto">
            <a:xfrm rot="16200000">
              <a:off x="1289"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5" name="AutoShape 1064"/>
            <p:cNvSpPr>
              <a:spLocks noChangeArrowheads="1"/>
            </p:cNvSpPr>
            <p:nvPr/>
          </p:nvSpPr>
          <p:spPr bwMode="auto">
            <a:xfrm rot="16200000">
              <a:off x="1367" y="178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6" name="AutoShape 1065"/>
            <p:cNvSpPr>
              <a:spLocks noChangeArrowheads="1"/>
            </p:cNvSpPr>
            <p:nvPr/>
          </p:nvSpPr>
          <p:spPr bwMode="auto">
            <a:xfrm rot="16200000">
              <a:off x="1444"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7" name="AutoShape 1067"/>
            <p:cNvSpPr>
              <a:spLocks noChangeArrowheads="1"/>
            </p:cNvSpPr>
            <p:nvPr/>
          </p:nvSpPr>
          <p:spPr bwMode="auto">
            <a:xfrm rot="16200000">
              <a:off x="596" y="187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8" name="AutoShape 1068"/>
            <p:cNvSpPr>
              <a:spLocks noChangeArrowheads="1"/>
            </p:cNvSpPr>
            <p:nvPr/>
          </p:nvSpPr>
          <p:spPr bwMode="auto">
            <a:xfrm rot="16200000">
              <a:off x="674" y="187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89" name="AutoShape 1070"/>
            <p:cNvSpPr>
              <a:spLocks noChangeArrowheads="1"/>
            </p:cNvSpPr>
            <p:nvPr/>
          </p:nvSpPr>
          <p:spPr bwMode="auto">
            <a:xfrm rot="16200000">
              <a:off x="827"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0" name="AutoShape 1071"/>
            <p:cNvSpPr>
              <a:spLocks noChangeArrowheads="1"/>
            </p:cNvSpPr>
            <p:nvPr/>
          </p:nvSpPr>
          <p:spPr bwMode="auto">
            <a:xfrm rot="16200000">
              <a:off x="905" y="18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1" name="AutoShape 1072"/>
            <p:cNvSpPr>
              <a:spLocks noChangeArrowheads="1"/>
            </p:cNvSpPr>
            <p:nvPr/>
          </p:nvSpPr>
          <p:spPr bwMode="auto">
            <a:xfrm rot="16200000">
              <a:off x="982"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2" name="AutoShape 1073"/>
            <p:cNvSpPr>
              <a:spLocks noChangeArrowheads="1"/>
            </p:cNvSpPr>
            <p:nvPr/>
          </p:nvSpPr>
          <p:spPr bwMode="auto">
            <a:xfrm rot="16200000">
              <a:off x="1058"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3" name="AutoShape 1074"/>
            <p:cNvSpPr>
              <a:spLocks noChangeArrowheads="1"/>
            </p:cNvSpPr>
            <p:nvPr/>
          </p:nvSpPr>
          <p:spPr bwMode="auto">
            <a:xfrm rot="16200000">
              <a:off x="1136" y="18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4" name="AutoShape 1075"/>
            <p:cNvSpPr>
              <a:spLocks noChangeArrowheads="1"/>
            </p:cNvSpPr>
            <p:nvPr/>
          </p:nvSpPr>
          <p:spPr bwMode="auto">
            <a:xfrm rot="16200000">
              <a:off x="1213"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5" name="AutoShape 1076"/>
            <p:cNvSpPr>
              <a:spLocks noChangeArrowheads="1"/>
            </p:cNvSpPr>
            <p:nvPr/>
          </p:nvSpPr>
          <p:spPr bwMode="auto">
            <a:xfrm rot="16200000">
              <a:off x="1289"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6" name="AutoShape 1077"/>
            <p:cNvSpPr>
              <a:spLocks noChangeArrowheads="1"/>
            </p:cNvSpPr>
            <p:nvPr/>
          </p:nvSpPr>
          <p:spPr bwMode="auto">
            <a:xfrm rot="16200000">
              <a:off x="1367" y="18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7" name="AutoShape 1078"/>
            <p:cNvSpPr>
              <a:spLocks noChangeArrowheads="1"/>
            </p:cNvSpPr>
            <p:nvPr/>
          </p:nvSpPr>
          <p:spPr bwMode="auto">
            <a:xfrm rot="16200000">
              <a:off x="1444"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8" name="AutoShape 1080"/>
            <p:cNvSpPr>
              <a:spLocks noChangeArrowheads="1"/>
            </p:cNvSpPr>
            <p:nvPr/>
          </p:nvSpPr>
          <p:spPr bwMode="auto">
            <a:xfrm rot="16200000">
              <a:off x="594" y="1955"/>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199" name="AutoShape 1081"/>
            <p:cNvSpPr>
              <a:spLocks noChangeArrowheads="1"/>
            </p:cNvSpPr>
            <p:nvPr/>
          </p:nvSpPr>
          <p:spPr bwMode="auto">
            <a:xfrm rot="16200000">
              <a:off x="672" y="1954"/>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0" name="AutoShape 1082"/>
            <p:cNvSpPr>
              <a:spLocks noChangeArrowheads="1"/>
            </p:cNvSpPr>
            <p:nvPr/>
          </p:nvSpPr>
          <p:spPr bwMode="auto">
            <a:xfrm rot="16200000">
              <a:off x="749" y="1955"/>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1" name="AutoShape 1084"/>
            <p:cNvSpPr>
              <a:spLocks noChangeArrowheads="1"/>
            </p:cNvSpPr>
            <p:nvPr/>
          </p:nvSpPr>
          <p:spPr bwMode="auto">
            <a:xfrm rot="16200000">
              <a:off x="903" y="195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2" name="AutoShape 1085"/>
            <p:cNvSpPr>
              <a:spLocks noChangeArrowheads="1"/>
            </p:cNvSpPr>
            <p:nvPr/>
          </p:nvSpPr>
          <p:spPr bwMode="auto">
            <a:xfrm rot="16200000">
              <a:off x="980"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3" name="AutoShape 1086"/>
            <p:cNvSpPr>
              <a:spLocks noChangeArrowheads="1"/>
            </p:cNvSpPr>
            <p:nvPr/>
          </p:nvSpPr>
          <p:spPr bwMode="auto">
            <a:xfrm rot="16200000">
              <a:off x="1056"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4" name="AutoShape 1087"/>
            <p:cNvSpPr>
              <a:spLocks noChangeArrowheads="1"/>
            </p:cNvSpPr>
            <p:nvPr/>
          </p:nvSpPr>
          <p:spPr bwMode="auto">
            <a:xfrm rot="16200000">
              <a:off x="1134" y="195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5" name="AutoShape 1088"/>
            <p:cNvSpPr>
              <a:spLocks noChangeArrowheads="1"/>
            </p:cNvSpPr>
            <p:nvPr/>
          </p:nvSpPr>
          <p:spPr bwMode="auto">
            <a:xfrm rot="16200000">
              <a:off x="1211"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6" name="AutoShape 1089"/>
            <p:cNvSpPr>
              <a:spLocks noChangeArrowheads="1"/>
            </p:cNvSpPr>
            <p:nvPr/>
          </p:nvSpPr>
          <p:spPr bwMode="auto">
            <a:xfrm rot="16200000">
              <a:off x="1287"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7" name="AutoShape 1090"/>
            <p:cNvSpPr>
              <a:spLocks noChangeArrowheads="1"/>
            </p:cNvSpPr>
            <p:nvPr/>
          </p:nvSpPr>
          <p:spPr bwMode="auto">
            <a:xfrm rot="16200000">
              <a:off x="1365" y="195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8" name="AutoShape 1091"/>
            <p:cNvSpPr>
              <a:spLocks noChangeArrowheads="1"/>
            </p:cNvSpPr>
            <p:nvPr/>
          </p:nvSpPr>
          <p:spPr bwMode="auto">
            <a:xfrm rot="16200000">
              <a:off x="1442"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09" name="AutoShape 1092"/>
            <p:cNvSpPr>
              <a:spLocks noChangeArrowheads="1"/>
            </p:cNvSpPr>
            <p:nvPr/>
          </p:nvSpPr>
          <p:spPr bwMode="auto">
            <a:xfrm rot="16200000">
              <a:off x="595" y="202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0" name="AutoShape 1093"/>
            <p:cNvSpPr>
              <a:spLocks noChangeArrowheads="1"/>
            </p:cNvSpPr>
            <p:nvPr/>
          </p:nvSpPr>
          <p:spPr bwMode="auto">
            <a:xfrm rot="16200000">
              <a:off x="673" y="202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1" name="AutoShape 1094"/>
            <p:cNvSpPr>
              <a:spLocks noChangeArrowheads="1"/>
            </p:cNvSpPr>
            <p:nvPr/>
          </p:nvSpPr>
          <p:spPr bwMode="auto">
            <a:xfrm rot="16200000">
              <a:off x="750" y="202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2" name="AutoShape 1095"/>
            <p:cNvSpPr>
              <a:spLocks noChangeArrowheads="1"/>
            </p:cNvSpPr>
            <p:nvPr/>
          </p:nvSpPr>
          <p:spPr bwMode="auto">
            <a:xfrm rot="16200000">
              <a:off x="826"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3" name="AutoShape 1097"/>
            <p:cNvSpPr>
              <a:spLocks noChangeArrowheads="1"/>
            </p:cNvSpPr>
            <p:nvPr/>
          </p:nvSpPr>
          <p:spPr bwMode="auto">
            <a:xfrm rot="16200000">
              <a:off x="981"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4" name="AutoShape 1098"/>
            <p:cNvSpPr>
              <a:spLocks noChangeArrowheads="1"/>
            </p:cNvSpPr>
            <p:nvPr/>
          </p:nvSpPr>
          <p:spPr bwMode="auto">
            <a:xfrm rot="16200000">
              <a:off x="1057"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5" name="AutoShape 1099"/>
            <p:cNvSpPr>
              <a:spLocks noChangeArrowheads="1"/>
            </p:cNvSpPr>
            <p:nvPr/>
          </p:nvSpPr>
          <p:spPr bwMode="auto">
            <a:xfrm rot="16200000">
              <a:off x="1135" y="201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6" name="AutoShape 1100"/>
            <p:cNvSpPr>
              <a:spLocks noChangeArrowheads="1"/>
            </p:cNvSpPr>
            <p:nvPr/>
          </p:nvSpPr>
          <p:spPr bwMode="auto">
            <a:xfrm rot="16200000">
              <a:off x="1212"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7" name="AutoShape 1101"/>
            <p:cNvSpPr>
              <a:spLocks noChangeArrowheads="1"/>
            </p:cNvSpPr>
            <p:nvPr/>
          </p:nvSpPr>
          <p:spPr bwMode="auto">
            <a:xfrm rot="16200000">
              <a:off x="1288"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8" name="AutoShape 1102"/>
            <p:cNvSpPr>
              <a:spLocks noChangeArrowheads="1"/>
            </p:cNvSpPr>
            <p:nvPr/>
          </p:nvSpPr>
          <p:spPr bwMode="auto">
            <a:xfrm rot="16200000">
              <a:off x="1366" y="201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19" name="AutoShape 1103"/>
            <p:cNvSpPr>
              <a:spLocks noChangeArrowheads="1"/>
            </p:cNvSpPr>
            <p:nvPr/>
          </p:nvSpPr>
          <p:spPr bwMode="auto">
            <a:xfrm rot="16200000">
              <a:off x="1443"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0" name="AutoShape 1104"/>
            <p:cNvSpPr>
              <a:spLocks noChangeArrowheads="1"/>
            </p:cNvSpPr>
            <p:nvPr/>
          </p:nvSpPr>
          <p:spPr bwMode="auto">
            <a:xfrm rot="16200000">
              <a:off x="593" y="210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1" name="AutoShape 1105"/>
            <p:cNvSpPr>
              <a:spLocks noChangeArrowheads="1"/>
            </p:cNvSpPr>
            <p:nvPr/>
          </p:nvSpPr>
          <p:spPr bwMode="auto">
            <a:xfrm rot="16200000">
              <a:off x="671" y="209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2" name="AutoShape 1106"/>
            <p:cNvSpPr>
              <a:spLocks noChangeArrowheads="1"/>
            </p:cNvSpPr>
            <p:nvPr/>
          </p:nvSpPr>
          <p:spPr bwMode="auto">
            <a:xfrm rot="16200000">
              <a:off x="748" y="210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3" name="AutoShape 1107"/>
            <p:cNvSpPr>
              <a:spLocks noChangeArrowheads="1"/>
            </p:cNvSpPr>
            <p:nvPr/>
          </p:nvSpPr>
          <p:spPr bwMode="auto">
            <a:xfrm rot="16200000">
              <a:off x="824"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4" name="AutoShape 1108"/>
            <p:cNvSpPr>
              <a:spLocks noChangeArrowheads="1"/>
            </p:cNvSpPr>
            <p:nvPr/>
          </p:nvSpPr>
          <p:spPr bwMode="auto">
            <a:xfrm rot="16200000">
              <a:off x="902" y="209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5" name="AutoShape 1110"/>
            <p:cNvSpPr>
              <a:spLocks noChangeArrowheads="1"/>
            </p:cNvSpPr>
            <p:nvPr/>
          </p:nvSpPr>
          <p:spPr bwMode="auto">
            <a:xfrm rot="16200000">
              <a:off x="1055"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6" name="AutoShape 1111"/>
            <p:cNvSpPr>
              <a:spLocks noChangeArrowheads="1"/>
            </p:cNvSpPr>
            <p:nvPr/>
          </p:nvSpPr>
          <p:spPr bwMode="auto">
            <a:xfrm rot="16200000">
              <a:off x="1133" y="209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7" name="AutoShape 1112"/>
            <p:cNvSpPr>
              <a:spLocks noChangeArrowheads="1"/>
            </p:cNvSpPr>
            <p:nvPr/>
          </p:nvSpPr>
          <p:spPr bwMode="auto">
            <a:xfrm rot="16200000">
              <a:off x="1210"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8" name="AutoShape 1113"/>
            <p:cNvSpPr>
              <a:spLocks noChangeArrowheads="1"/>
            </p:cNvSpPr>
            <p:nvPr/>
          </p:nvSpPr>
          <p:spPr bwMode="auto">
            <a:xfrm rot="16200000">
              <a:off x="1286"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29" name="AutoShape 1114"/>
            <p:cNvSpPr>
              <a:spLocks noChangeArrowheads="1"/>
            </p:cNvSpPr>
            <p:nvPr/>
          </p:nvSpPr>
          <p:spPr bwMode="auto">
            <a:xfrm rot="16200000">
              <a:off x="1364" y="209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0" name="AutoShape 1115"/>
            <p:cNvSpPr>
              <a:spLocks noChangeArrowheads="1"/>
            </p:cNvSpPr>
            <p:nvPr/>
          </p:nvSpPr>
          <p:spPr bwMode="auto">
            <a:xfrm rot="16200000">
              <a:off x="1441"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1" name="AutoShape 1117"/>
            <p:cNvSpPr>
              <a:spLocks noChangeArrowheads="1"/>
            </p:cNvSpPr>
            <p:nvPr/>
          </p:nvSpPr>
          <p:spPr bwMode="auto">
            <a:xfrm rot="16200000">
              <a:off x="593" y="218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2" name="AutoShape 1118"/>
            <p:cNvSpPr>
              <a:spLocks noChangeArrowheads="1"/>
            </p:cNvSpPr>
            <p:nvPr/>
          </p:nvSpPr>
          <p:spPr bwMode="auto">
            <a:xfrm rot="16200000">
              <a:off x="671" y="217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3" name="AutoShape 1119"/>
            <p:cNvSpPr>
              <a:spLocks noChangeArrowheads="1"/>
            </p:cNvSpPr>
            <p:nvPr/>
          </p:nvSpPr>
          <p:spPr bwMode="auto">
            <a:xfrm rot="16200000">
              <a:off x="748" y="218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4" name="AutoShape 1120"/>
            <p:cNvSpPr>
              <a:spLocks noChangeArrowheads="1"/>
            </p:cNvSpPr>
            <p:nvPr/>
          </p:nvSpPr>
          <p:spPr bwMode="auto">
            <a:xfrm rot="16200000">
              <a:off x="824"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5" name="AutoShape 1121"/>
            <p:cNvSpPr>
              <a:spLocks noChangeArrowheads="1"/>
            </p:cNvSpPr>
            <p:nvPr/>
          </p:nvSpPr>
          <p:spPr bwMode="auto">
            <a:xfrm rot="16200000">
              <a:off x="902" y="217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6" name="AutoShape 1122"/>
            <p:cNvSpPr>
              <a:spLocks noChangeArrowheads="1"/>
            </p:cNvSpPr>
            <p:nvPr/>
          </p:nvSpPr>
          <p:spPr bwMode="auto">
            <a:xfrm rot="16200000">
              <a:off x="979"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7" name="AutoShape 1124"/>
            <p:cNvSpPr>
              <a:spLocks noChangeArrowheads="1"/>
            </p:cNvSpPr>
            <p:nvPr/>
          </p:nvSpPr>
          <p:spPr bwMode="auto">
            <a:xfrm rot="16200000">
              <a:off x="1133" y="217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8" name="AutoShape 1125"/>
            <p:cNvSpPr>
              <a:spLocks noChangeArrowheads="1"/>
            </p:cNvSpPr>
            <p:nvPr/>
          </p:nvSpPr>
          <p:spPr bwMode="auto">
            <a:xfrm rot="16200000">
              <a:off x="1210"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39" name="AutoShape 1126"/>
            <p:cNvSpPr>
              <a:spLocks noChangeArrowheads="1"/>
            </p:cNvSpPr>
            <p:nvPr/>
          </p:nvSpPr>
          <p:spPr bwMode="auto">
            <a:xfrm rot="16200000">
              <a:off x="1286"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0" name="AutoShape 1127"/>
            <p:cNvSpPr>
              <a:spLocks noChangeArrowheads="1"/>
            </p:cNvSpPr>
            <p:nvPr/>
          </p:nvSpPr>
          <p:spPr bwMode="auto">
            <a:xfrm rot="16200000">
              <a:off x="1364" y="217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1" name="AutoShape 1128"/>
            <p:cNvSpPr>
              <a:spLocks noChangeArrowheads="1"/>
            </p:cNvSpPr>
            <p:nvPr/>
          </p:nvSpPr>
          <p:spPr bwMode="auto">
            <a:xfrm rot="16200000">
              <a:off x="1441"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2" name="AutoShape 1130"/>
            <p:cNvSpPr>
              <a:spLocks noChangeArrowheads="1"/>
            </p:cNvSpPr>
            <p:nvPr/>
          </p:nvSpPr>
          <p:spPr bwMode="auto">
            <a:xfrm rot="16200000">
              <a:off x="594" y="226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3" name="AutoShape 1131"/>
            <p:cNvSpPr>
              <a:spLocks noChangeArrowheads="1"/>
            </p:cNvSpPr>
            <p:nvPr/>
          </p:nvSpPr>
          <p:spPr bwMode="auto">
            <a:xfrm rot="16200000">
              <a:off x="672" y="226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4" name="AutoShape 1132"/>
            <p:cNvSpPr>
              <a:spLocks noChangeArrowheads="1"/>
            </p:cNvSpPr>
            <p:nvPr/>
          </p:nvSpPr>
          <p:spPr bwMode="auto">
            <a:xfrm rot="16200000">
              <a:off x="749" y="226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5" name="AutoShape 1133"/>
            <p:cNvSpPr>
              <a:spLocks noChangeArrowheads="1"/>
            </p:cNvSpPr>
            <p:nvPr/>
          </p:nvSpPr>
          <p:spPr bwMode="auto">
            <a:xfrm rot="16200000">
              <a:off x="825"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6" name="AutoShape 1134"/>
            <p:cNvSpPr>
              <a:spLocks noChangeArrowheads="1"/>
            </p:cNvSpPr>
            <p:nvPr/>
          </p:nvSpPr>
          <p:spPr bwMode="auto">
            <a:xfrm rot="16200000">
              <a:off x="903" y="2258"/>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7" name="AutoShape 1135"/>
            <p:cNvSpPr>
              <a:spLocks noChangeArrowheads="1"/>
            </p:cNvSpPr>
            <p:nvPr/>
          </p:nvSpPr>
          <p:spPr bwMode="auto">
            <a:xfrm rot="16200000">
              <a:off x="980"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8" name="AutoShape 1136"/>
            <p:cNvSpPr>
              <a:spLocks noChangeArrowheads="1"/>
            </p:cNvSpPr>
            <p:nvPr/>
          </p:nvSpPr>
          <p:spPr bwMode="auto">
            <a:xfrm rot="16200000">
              <a:off x="1056"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49" name="AutoShape 1138"/>
            <p:cNvSpPr>
              <a:spLocks noChangeArrowheads="1"/>
            </p:cNvSpPr>
            <p:nvPr/>
          </p:nvSpPr>
          <p:spPr bwMode="auto">
            <a:xfrm rot="16200000">
              <a:off x="1211"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0" name="AutoShape 1139"/>
            <p:cNvSpPr>
              <a:spLocks noChangeArrowheads="1"/>
            </p:cNvSpPr>
            <p:nvPr/>
          </p:nvSpPr>
          <p:spPr bwMode="auto">
            <a:xfrm rot="16200000">
              <a:off x="1287"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1" name="AutoShape 1140"/>
            <p:cNvSpPr>
              <a:spLocks noChangeArrowheads="1"/>
            </p:cNvSpPr>
            <p:nvPr/>
          </p:nvSpPr>
          <p:spPr bwMode="auto">
            <a:xfrm rot="16200000">
              <a:off x="1365" y="2258"/>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2" name="AutoShape 1141"/>
            <p:cNvSpPr>
              <a:spLocks noChangeArrowheads="1"/>
            </p:cNvSpPr>
            <p:nvPr/>
          </p:nvSpPr>
          <p:spPr bwMode="auto">
            <a:xfrm rot="16200000">
              <a:off x="1442"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3" name="AutoShape 1142"/>
            <p:cNvSpPr>
              <a:spLocks noChangeArrowheads="1"/>
            </p:cNvSpPr>
            <p:nvPr/>
          </p:nvSpPr>
          <p:spPr bwMode="auto">
            <a:xfrm rot="16200000">
              <a:off x="596" y="2334"/>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4" name="AutoShape 1143"/>
            <p:cNvSpPr>
              <a:spLocks noChangeArrowheads="1"/>
            </p:cNvSpPr>
            <p:nvPr/>
          </p:nvSpPr>
          <p:spPr bwMode="auto">
            <a:xfrm rot="16200000">
              <a:off x="674" y="2333"/>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5" name="AutoShape 1144"/>
            <p:cNvSpPr>
              <a:spLocks noChangeArrowheads="1"/>
            </p:cNvSpPr>
            <p:nvPr/>
          </p:nvSpPr>
          <p:spPr bwMode="auto">
            <a:xfrm rot="16200000">
              <a:off x="751" y="2334"/>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6" name="AutoShape 1145"/>
            <p:cNvSpPr>
              <a:spLocks noChangeArrowheads="1"/>
            </p:cNvSpPr>
            <p:nvPr/>
          </p:nvSpPr>
          <p:spPr bwMode="auto">
            <a:xfrm rot="16200000">
              <a:off x="827"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7" name="AutoShape 1146"/>
            <p:cNvSpPr>
              <a:spLocks noChangeArrowheads="1"/>
            </p:cNvSpPr>
            <p:nvPr/>
          </p:nvSpPr>
          <p:spPr bwMode="auto">
            <a:xfrm rot="16200000">
              <a:off x="905" y="233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8" name="AutoShape 1147"/>
            <p:cNvSpPr>
              <a:spLocks noChangeArrowheads="1"/>
            </p:cNvSpPr>
            <p:nvPr/>
          </p:nvSpPr>
          <p:spPr bwMode="auto">
            <a:xfrm rot="16200000">
              <a:off x="982"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59" name="AutoShape 1148"/>
            <p:cNvSpPr>
              <a:spLocks noChangeArrowheads="1"/>
            </p:cNvSpPr>
            <p:nvPr/>
          </p:nvSpPr>
          <p:spPr bwMode="auto">
            <a:xfrm rot="16200000">
              <a:off x="1058"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0" name="AutoShape 1149"/>
            <p:cNvSpPr>
              <a:spLocks noChangeArrowheads="1"/>
            </p:cNvSpPr>
            <p:nvPr/>
          </p:nvSpPr>
          <p:spPr bwMode="auto">
            <a:xfrm rot="16200000">
              <a:off x="1136" y="233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1" name="AutoShape 1151"/>
            <p:cNvSpPr>
              <a:spLocks noChangeArrowheads="1"/>
            </p:cNvSpPr>
            <p:nvPr/>
          </p:nvSpPr>
          <p:spPr bwMode="auto">
            <a:xfrm rot="16200000">
              <a:off x="1289"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2" name="AutoShape 1152"/>
            <p:cNvSpPr>
              <a:spLocks noChangeArrowheads="1"/>
            </p:cNvSpPr>
            <p:nvPr/>
          </p:nvSpPr>
          <p:spPr bwMode="auto">
            <a:xfrm rot="16200000">
              <a:off x="1367" y="233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3" name="AutoShape 1153"/>
            <p:cNvSpPr>
              <a:spLocks noChangeArrowheads="1"/>
            </p:cNvSpPr>
            <p:nvPr/>
          </p:nvSpPr>
          <p:spPr bwMode="auto">
            <a:xfrm rot="16200000">
              <a:off x="1444"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4" name="AutoShape 1154"/>
            <p:cNvSpPr>
              <a:spLocks noChangeArrowheads="1"/>
            </p:cNvSpPr>
            <p:nvPr/>
          </p:nvSpPr>
          <p:spPr bwMode="auto">
            <a:xfrm rot="16200000">
              <a:off x="594" y="241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5" name="AutoShape 1155"/>
            <p:cNvSpPr>
              <a:spLocks noChangeArrowheads="1"/>
            </p:cNvSpPr>
            <p:nvPr/>
          </p:nvSpPr>
          <p:spPr bwMode="auto">
            <a:xfrm rot="16200000">
              <a:off x="672" y="241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6" name="AutoShape 1156"/>
            <p:cNvSpPr>
              <a:spLocks noChangeArrowheads="1"/>
            </p:cNvSpPr>
            <p:nvPr/>
          </p:nvSpPr>
          <p:spPr bwMode="auto">
            <a:xfrm rot="16200000">
              <a:off x="749" y="241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7" name="AutoShape 1157"/>
            <p:cNvSpPr>
              <a:spLocks noChangeArrowheads="1"/>
            </p:cNvSpPr>
            <p:nvPr/>
          </p:nvSpPr>
          <p:spPr bwMode="auto">
            <a:xfrm rot="16200000">
              <a:off x="825"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8" name="AutoShape 1158"/>
            <p:cNvSpPr>
              <a:spLocks noChangeArrowheads="1"/>
            </p:cNvSpPr>
            <p:nvPr/>
          </p:nvSpPr>
          <p:spPr bwMode="auto">
            <a:xfrm rot="16200000">
              <a:off x="903" y="240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69" name="AutoShape 1159"/>
            <p:cNvSpPr>
              <a:spLocks noChangeArrowheads="1"/>
            </p:cNvSpPr>
            <p:nvPr/>
          </p:nvSpPr>
          <p:spPr bwMode="auto">
            <a:xfrm rot="16200000">
              <a:off x="980"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0" name="AutoShape 1160"/>
            <p:cNvSpPr>
              <a:spLocks noChangeArrowheads="1"/>
            </p:cNvSpPr>
            <p:nvPr/>
          </p:nvSpPr>
          <p:spPr bwMode="auto">
            <a:xfrm rot="16200000">
              <a:off x="1056"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1" name="AutoShape 1161"/>
            <p:cNvSpPr>
              <a:spLocks noChangeArrowheads="1"/>
            </p:cNvSpPr>
            <p:nvPr/>
          </p:nvSpPr>
          <p:spPr bwMode="auto">
            <a:xfrm rot="16200000">
              <a:off x="1134" y="240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2" name="AutoShape 1162"/>
            <p:cNvSpPr>
              <a:spLocks noChangeArrowheads="1"/>
            </p:cNvSpPr>
            <p:nvPr/>
          </p:nvSpPr>
          <p:spPr bwMode="auto">
            <a:xfrm rot="16200000">
              <a:off x="1211"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3" name="AutoShape 1164"/>
            <p:cNvSpPr>
              <a:spLocks noChangeArrowheads="1"/>
            </p:cNvSpPr>
            <p:nvPr/>
          </p:nvSpPr>
          <p:spPr bwMode="auto">
            <a:xfrm rot="16200000">
              <a:off x="1365" y="240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4" name="AutoShape 1165"/>
            <p:cNvSpPr>
              <a:spLocks noChangeArrowheads="1"/>
            </p:cNvSpPr>
            <p:nvPr/>
          </p:nvSpPr>
          <p:spPr bwMode="auto">
            <a:xfrm rot="16200000">
              <a:off x="1442"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5" name="AutoShape 1167"/>
            <p:cNvSpPr>
              <a:spLocks noChangeArrowheads="1"/>
            </p:cNvSpPr>
            <p:nvPr/>
          </p:nvSpPr>
          <p:spPr bwMode="auto">
            <a:xfrm rot="16200000">
              <a:off x="594" y="249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6" name="AutoShape 1168"/>
            <p:cNvSpPr>
              <a:spLocks noChangeArrowheads="1"/>
            </p:cNvSpPr>
            <p:nvPr/>
          </p:nvSpPr>
          <p:spPr bwMode="auto">
            <a:xfrm rot="16200000">
              <a:off x="672" y="249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7" name="AutoShape 1169"/>
            <p:cNvSpPr>
              <a:spLocks noChangeArrowheads="1"/>
            </p:cNvSpPr>
            <p:nvPr/>
          </p:nvSpPr>
          <p:spPr bwMode="auto">
            <a:xfrm rot="16200000">
              <a:off x="749" y="249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8" name="AutoShape 1170"/>
            <p:cNvSpPr>
              <a:spLocks noChangeArrowheads="1"/>
            </p:cNvSpPr>
            <p:nvPr/>
          </p:nvSpPr>
          <p:spPr bwMode="auto">
            <a:xfrm rot="16200000">
              <a:off x="825"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79" name="AutoShape 1171"/>
            <p:cNvSpPr>
              <a:spLocks noChangeArrowheads="1"/>
            </p:cNvSpPr>
            <p:nvPr/>
          </p:nvSpPr>
          <p:spPr bwMode="auto">
            <a:xfrm rot="16200000">
              <a:off x="903" y="248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0" name="AutoShape 1172"/>
            <p:cNvSpPr>
              <a:spLocks noChangeArrowheads="1"/>
            </p:cNvSpPr>
            <p:nvPr/>
          </p:nvSpPr>
          <p:spPr bwMode="auto">
            <a:xfrm rot="16200000">
              <a:off x="980"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1" name="AutoShape 1173"/>
            <p:cNvSpPr>
              <a:spLocks noChangeArrowheads="1"/>
            </p:cNvSpPr>
            <p:nvPr/>
          </p:nvSpPr>
          <p:spPr bwMode="auto">
            <a:xfrm rot="16200000">
              <a:off x="1056"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2" name="AutoShape 1174"/>
            <p:cNvSpPr>
              <a:spLocks noChangeArrowheads="1"/>
            </p:cNvSpPr>
            <p:nvPr/>
          </p:nvSpPr>
          <p:spPr bwMode="auto">
            <a:xfrm rot="16200000">
              <a:off x="1134" y="248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3" name="AutoShape 1175"/>
            <p:cNvSpPr>
              <a:spLocks noChangeArrowheads="1"/>
            </p:cNvSpPr>
            <p:nvPr/>
          </p:nvSpPr>
          <p:spPr bwMode="auto">
            <a:xfrm rot="16200000">
              <a:off x="1211"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4" name="AutoShape 1176"/>
            <p:cNvSpPr>
              <a:spLocks noChangeArrowheads="1"/>
            </p:cNvSpPr>
            <p:nvPr/>
          </p:nvSpPr>
          <p:spPr bwMode="auto">
            <a:xfrm rot="16200000">
              <a:off x="1287"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5" name="AutoShape 1178"/>
            <p:cNvSpPr>
              <a:spLocks noChangeArrowheads="1"/>
            </p:cNvSpPr>
            <p:nvPr/>
          </p:nvSpPr>
          <p:spPr bwMode="auto">
            <a:xfrm rot="16200000">
              <a:off x="1442"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6" name="AutoShape 1180"/>
            <p:cNvSpPr>
              <a:spLocks noChangeArrowheads="1"/>
            </p:cNvSpPr>
            <p:nvPr/>
          </p:nvSpPr>
          <p:spPr bwMode="auto">
            <a:xfrm rot="16200000">
              <a:off x="595" y="257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7" name="AutoShape 1181"/>
            <p:cNvSpPr>
              <a:spLocks noChangeArrowheads="1"/>
            </p:cNvSpPr>
            <p:nvPr/>
          </p:nvSpPr>
          <p:spPr bwMode="auto">
            <a:xfrm rot="16200000">
              <a:off x="673" y="257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8" name="AutoShape 1182"/>
            <p:cNvSpPr>
              <a:spLocks noChangeArrowheads="1"/>
            </p:cNvSpPr>
            <p:nvPr/>
          </p:nvSpPr>
          <p:spPr bwMode="auto">
            <a:xfrm rot="16200000">
              <a:off x="750" y="257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89" name="AutoShape 1183"/>
            <p:cNvSpPr>
              <a:spLocks noChangeArrowheads="1"/>
            </p:cNvSpPr>
            <p:nvPr/>
          </p:nvSpPr>
          <p:spPr bwMode="auto">
            <a:xfrm rot="16200000">
              <a:off x="826"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90" name="AutoShape 1184"/>
            <p:cNvSpPr>
              <a:spLocks noChangeArrowheads="1"/>
            </p:cNvSpPr>
            <p:nvPr/>
          </p:nvSpPr>
          <p:spPr bwMode="auto">
            <a:xfrm rot="16200000">
              <a:off x="904" y="25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91" name="AutoShape 1185"/>
            <p:cNvSpPr>
              <a:spLocks noChangeArrowheads="1"/>
            </p:cNvSpPr>
            <p:nvPr/>
          </p:nvSpPr>
          <p:spPr bwMode="auto">
            <a:xfrm rot="16200000">
              <a:off x="981"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92" name="AutoShape 1186"/>
            <p:cNvSpPr>
              <a:spLocks noChangeArrowheads="1"/>
            </p:cNvSpPr>
            <p:nvPr/>
          </p:nvSpPr>
          <p:spPr bwMode="auto">
            <a:xfrm rot="16200000">
              <a:off x="1057"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93" name="AutoShape 1187"/>
            <p:cNvSpPr>
              <a:spLocks noChangeArrowheads="1"/>
            </p:cNvSpPr>
            <p:nvPr/>
          </p:nvSpPr>
          <p:spPr bwMode="auto">
            <a:xfrm rot="16200000">
              <a:off x="1135" y="25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94" name="AutoShape 1188"/>
            <p:cNvSpPr>
              <a:spLocks noChangeArrowheads="1"/>
            </p:cNvSpPr>
            <p:nvPr/>
          </p:nvSpPr>
          <p:spPr bwMode="auto">
            <a:xfrm rot="16200000">
              <a:off x="1212"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95" name="AutoShape 1189"/>
            <p:cNvSpPr>
              <a:spLocks noChangeArrowheads="1"/>
            </p:cNvSpPr>
            <p:nvPr/>
          </p:nvSpPr>
          <p:spPr bwMode="auto">
            <a:xfrm rot="16200000">
              <a:off x="1288"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96" name="AutoShape 1190"/>
            <p:cNvSpPr>
              <a:spLocks noChangeArrowheads="1"/>
            </p:cNvSpPr>
            <p:nvPr/>
          </p:nvSpPr>
          <p:spPr bwMode="auto">
            <a:xfrm rot="16200000">
              <a:off x="1366" y="25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297" name="Text Box 1016"/>
            <p:cNvSpPr txBox="1">
              <a:spLocks noChangeArrowheads="1"/>
            </p:cNvSpPr>
            <p:nvPr/>
          </p:nvSpPr>
          <p:spPr bwMode="auto">
            <a:xfrm>
              <a:off x="622" y="2061"/>
              <a:ext cx="854" cy="148"/>
            </a:xfrm>
            <a:prstGeom prst="rect">
              <a:avLst/>
            </a:prstGeom>
            <a:solidFill>
              <a:srgbClr val="FFFF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defTabSz="1219170">
                <a:lnSpc>
                  <a:spcPct val="80000"/>
                </a:lnSpc>
                <a:spcBef>
                  <a:spcPct val="50000"/>
                </a:spcBef>
              </a:pPr>
              <a:r>
                <a:rPr lang="en-GB" altLang="en-US" dirty="0">
                  <a:solidFill>
                    <a:prstClr val="black"/>
                  </a:solidFill>
                  <a:latin typeface="Arial"/>
                </a:rPr>
                <a:t>Recombine</a:t>
              </a:r>
            </a:p>
          </p:txBody>
        </p:sp>
        <p:sp>
          <p:nvSpPr>
            <p:cNvPr id="298" name="AutoShape 1208"/>
            <p:cNvSpPr>
              <a:spLocks/>
            </p:cNvSpPr>
            <p:nvPr/>
          </p:nvSpPr>
          <p:spPr bwMode="auto">
            <a:xfrm rot="16200000">
              <a:off x="984" y="2242"/>
              <a:ext cx="106" cy="909"/>
            </a:xfrm>
            <a:prstGeom prst="leftBrace">
              <a:avLst>
                <a:gd name="adj1" fmla="val 71462"/>
                <a:gd name="adj2" fmla="val 49722"/>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grpSp>
      <p:sp>
        <p:nvSpPr>
          <p:cNvPr id="299" name="Textfeld 298"/>
          <p:cNvSpPr txBox="1"/>
          <p:nvPr/>
        </p:nvSpPr>
        <p:spPr>
          <a:xfrm>
            <a:off x="72000" y="0"/>
            <a:ext cx="1204803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[II] Recurrent Mass Selection </a:t>
            </a:r>
            <a:r>
              <a:rPr lang="en-GB" sz="2400" dirty="0">
                <a:solidFill>
                  <a:srgbClr val="0000FF"/>
                </a:solidFill>
                <a:latin typeface="Arial"/>
              </a:rPr>
              <a:t>on phenotypic traits</a:t>
            </a:r>
            <a:r>
              <a:rPr lang="en-GB" sz="2400" dirty="0">
                <a:solidFill>
                  <a:prstClr val="black"/>
                </a:solidFill>
                <a:latin typeface="Arial"/>
              </a:rPr>
              <a:t>.</a:t>
            </a:r>
          </a:p>
        </p:txBody>
      </p:sp>
      <p:sp>
        <p:nvSpPr>
          <p:cNvPr id="300" name="Rectangle 52" descr="Diagonal weit nach oben"/>
          <p:cNvSpPr>
            <a:spLocks noChangeArrowheads="1"/>
          </p:cNvSpPr>
          <p:nvPr/>
        </p:nvSpPr>
        <p:spPr bwMode="auto">
          <a:xfrm>
            <a:off x="3256716" y="5268771"/>
            <a:ext cx="3179357" cy="878417"/>
          </a:xfrm>
          <a:prstGeom prst="rect">
            <a:avLst/>
          </a:prstGeom>
          <a:pattFill prst="wdUpDiag">
            <a:fgClr>
              <a:srgbClr val="000000"/>
            </a:fgClr>
            <a:bgClr>
              <a:srgbClr val="FFFFFF"/>
            </a:bgClr>
          </a:pattFill>
          <a:ln w="1905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defTabSz="1219170" fontAlgn="base">
              <a:spcBef>
                <a:spcPct val="0"/>
              </a:spcBef>
              <a:spcAft>
                <a:spcPct val="0"/>
              </a:spcAft>
              <a:defRPr/>
            </a:pPr>
            <a:endParaRPr lang="en-GB" kern="0" dirty="0">
              <a:solidFill>
                <a:srgbClr val="0000FF"/>
              </a:solidFill>
              <a:latin typeface="Times New Roman" pitchFamily="18" charset="0"/>
              <a:cs typeface="Arial" charset="0"/>
            </a:endParaRPr>
          </a:p>
        </p:txBody>
      </p:sp>
      <p:sp>
        <p:nvSpPr>
          <p:cNvPr id="351" name="Textfeld 350"/>
          <p:cNvSpPr txBox="1"/>
          <p:nvPr/>
        </p:nvSpPr>
        <p:spPr>
          <a:xfrm>
            <a:off x="463268" y="4407534"/>
            <a:ext cx="1484993" cy="646331"/>
          </a:xfrm>
          <a:prstGeom prst="rect">
            <a:avLst/>
          </a:prstGeom>
          <a:noFill/>
        </p:spPr>
        <p:txBody>
          <a:bodyPr wrap="square" rtlCol="0">
            <a:spAutoFit/>
          </a:bodyPr>
          <a:lstStyle/>
          <a:p>
            <a:pPr defTabSz="1219170"/>
            <a:r>
              <a:rPr lang="en-GB" i="1" dirty="0">
                <a:solidFill>
                  <a:prstClr val="black"/>
                </a:solidFill>
                <a:latin typeface="Arial"/>
              </a:rPr>
              <a:t>et </a:t>
            </a:r>
            <a:br>
              <a:rPr lang="en-GB" i="1" dirty="0">
                <a:solidFill>
                  <a:prstClr val="black"/>
                </a:solidFill>
                <a:latin typeface="Arial"/>
              </a:rPr>
            </a:br>
            <a:r>
              <a:rPr lang="en-GB" i="1" dirty="0">
                <a:solidFill>
                  <a:prstClr val="black"/>
                </a:solidFill>
                <a:latin typeface="Arial"/>
              </a:rPr>
              <a:t>cetera</a:t>
            </a:r>
          </a:p>
        </p:txBody>
      </p:sp>
      <p:cxnSp>
        <p:nvCxnSpPr>
          <p:cNvPr id="352" name="Gerade Verbindung mit Pfeil 351"/>
          <p:cNvCxnSpPr>
            <a:stCxn id="298" idx="1"/>
            <a:endCxn id="75" idx="0"/>
          </p:cNvCxnSpPr>
          <p:nvPr/>
        </p:nvCxnSpPr>
        <p:spPr>
          <a:xfrm>
            <a:off x="1591422" y="4373215"/>
            <a:ext cx="8559" cy="895556"/>
          </a:xfrm>
          <a:prstGeom prst="straightConnector1">
            <a:avLst/>
          </a:prstGeom>
          <a:ln w="12700">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353" name="Textfeld 352"/>
          <p:cNvSpPr txBox="1"/>
          <p:nvPr/>
        </p:nvSpPr>
        <p:spPr>
          <a:xfrm>
            <a:off x="3256717" y="4684533"/>
            <a:ext cx="317935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r>
              <a:rPr lang="en-GB" dirty="0">
                <a:solidFill>
                  <a:srgbClr val="0000FF"/>
                </a:solidFill>
                <a:latin typeface="Arial"/>
              </a:rPr>
              <a:t>Extract cultivar</a:t>
            </a:r>
          </a:p>
        </p:txBody>
      </p:sp>
      <p:cxnSp>
        <p:nvCxnSpPr>
          <p:cNvPr id="354" name="Gerade Verbindung mit Pfeil 353"/>
          <p:cNvCxnSpPr>
            <a:stCxn id="298" idx="1"/>
            <a:endCxn id="300" idx="1"/>
          </p:cNvCxnSpPr>
          <p:nvPr/>
        </p:nvCxnSpPr>
        <p:spPr>
          <a:xfrm>
            <a:off x="1591422" y="4373216"/>
            <a:ext cx="1665294" cy="1334764"/>
          </a:xfrm>
          <a:prstGeom prst="straightConnector1">
            <a:avLst/>
          </a:prstGeom>
          <a:ln w="12700">
            <a:solidFill>
              <a:srgbClr val="0000FF"/>
            </a:solidFill>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303" name="Text Box 311"/>
          <p:cNvSpPr txBox="1">
            <a:spLocks noChangeArrowheads="1"/>
          </p:cNvSpPr>
          <p:nvPr/>
        </p:nvSpPr>
        <p:spPr bwMode="auto">
          <a:xfrm>
            <a:off x="7151802" y="920811"/>
            <a:ext cx="4968231" cy="2169825"/>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defTabSz="1219170" fontAlgn="base">
              <a:spcBef>
                <a:spcPct val="50000"/>
              </a:spcBef>
              <a:spcAft>
                <a:spcPct val="0"/>
              </a:spcAft>
            </a:pPr>
            <a:r>
              <a:rPr lang="en-GB" altLang="de-DE" dirty="0">
                <a:solidFill>
                  <a:srgbClr val="000000"/>
                </a:solidFill>
                <a:latin typeface="Arial"/>
                <a:cs typeface="Arial" charset="0"/>
              </a:rPr>
              <a:t>Not each naturally cross-fertilizing species allows to be </a:t>
            </a:r>
            <a:r>
              <a:rPr lang="en-GB" altLang="de-DE" dirty="0">
                <a:solidFill>
                  <a:srgbClr val="0000FF"/>
                </a:solidFill>
                <a:latin typeface="Arial"/>
                <a:cs typeface="Arial" charset="0"/>
              </a:rPr>
              <a:t>self</a:t>
            </a:r>
            <a:r>
              <a:rPr lang="en-GB" altLang="de-DE" dirty="0">
                <a:solidFill>
                  <a:srgbClr val="000000"/>
                </a:solidFill>
                <a:latin typeface="Arial"/>
                <a:cs typeface="Arial" charset="0"/>
              </a:rPr>
              <a:t>-fertilized. </a:t>
            </a:r>
          </a:p>
          <a:p>
            <a:pPr defTabSz="1219170" fontAlgn="base">
              <a:spcBef>
                <a:spcPct val="50000"/>
              </a:spcBef>
              <a:spcAft>
                <a:spcPct val="0"/>
              </a:spcAft>
            </a:pPr>
            <a:r>
              <a:rPr lang="en-GB" altLang="de-DE" dirty="0">
                <a:solidFill>
                  <a:srgbClr val="000000"/>
                </a:solidFill>
                <a:latin typeface="Arial"/>
                <a:cs typeface="Arial" charset="0"/>
              </a:rPr>
              <a:t>For instance:</a:t>
            </a:r>
          </a:p>
          <a:p>
            <a:pPr defTabSz="1219170" fontAlgn="base">
              <a:spcBef>
                <a:spcPct val="50000"/>
              </a:spcBef>
              <a:spcAft>
                <a:spcPct val="0"/>
              </a:spcAft>
            </a:pPr>
            <a:r>
              <a:rPr lang="en-GB" altLang="de-DE" dirty="0">
                <a:solidFill>
                  <a:srgbClr val="000000"/>
                </a:solidFill>
                <a:latin typeface="Arial"/>
                <a:cs typeface="Arial" charset="0"/>
              </a:rPr>
              <a:t>Maize and sunflowers fit.</a:t>
            </a:r>
          </a:p>
          <a:p>
            <a:pPr defTabSz="1219170" fontAlgn="base">
              <a:spcBef>
                <a:spcPct val="50000"/>
              </a:spcBef>
              <a:spcAft>
                <a:spcPct val="0"/>
              </a:spcAft>
            </a:pPr>
            <a:r>
              <a:rPr lang="en-GB" altLang="de-DE" dirty="0">
                <a:solidFill>
                  <a:srgbClr val="000000"/>
                </a:solidFill>
                <a:latin typeface="Arial"/>
                <a:cs typeface="Arial" charset="0"/>
              </a:rPr>
              <a:t>Alfalfa &amp; many grass species ...</a:t>
            </a:r>
            <a:br>
              <a:rPr lang="en-GB" altLang="de-DE" dirty="0">
                <a:solidFill>
                  <a:srgbClr val="000000"/>
                </a:solidFill>
                <a:latin typeface="Arial"/>
                <a:cs typeface="Arial" charset="0"/>
              </a:rPr>
            </a:br>
            <a:r>
              <a:rPr lang="en-GB" altLang="de-DE" dirty="0">
                <a:solidFill>
                  <a:srgbClr val="000000"/>
                </a:solidFill>
                <a:latin typeface="Arial"/>
                <a:cs typeface="Arial" charset="0"/>
              </a:rPr>
              <a:t>don’t fit.</a:t>
            </a:r>
            <a:endParaRPr lang="en-GB" altLang="de-DE" dirty="0">
              <a:solidFill>
                <a:prstClr val="black"/>
              </a:solidFill>
              <a:latin typeface="Arial"/>
              <a:cs typeface="Arial"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01139" y="3403418"/>
            <a:ext cx="4218894" cy="3300893"/>
          </a:xfrm>
          <a:prstGeom prst="rect">
            <a:avLst/>
          </a:prstGeom>
          <a:effectLst>
            <a:outerShdw blurRad="50800" dist="38100" dir="2700000" algn="tl" rotWithShape="0">
              <a:prstClr val="black">
                <a:alpha val="40000"/>
              </a:prstClr>
            </a:outerShdw>
          </a:effectLst>
        </p:spPr>
      </p:pic>
      <p:sp>
        <p:nvSpPr>
          <p:cNvPr id="2" name="Textfeld 1"/>
          <p:cNvSpPr txBox="1"/>
          <p:nvPr/>
        </p:nvSpPr>
        <p:spPr>
          <a:xfrm>
            <a:off x="11352999" y="6367405"/>
            <a:ext cx="836596"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5</a:t>
            </a:fld>
            <a:endParaRPr lang="en-US" sz="2400" dirty="0">
              <a:solidFill>
                <a:prstClr val="black"/>
              </a:solidFill>
              <a:latin typeface="Arial"/>
            </a:endParaRPr>
          </a:p>
        </p:txBody>
      </p:sp>
      <p:sp>
        <p:nvSpPr>
          <p:cNvPr id="304" name="TextBox 303"/>
          <p:cNvSpPr txBox="1"/>
          <p:nvPr/>
        </p:nvSpPr>
        <p:spPr>
          <a:xfrm>
            <a:off x="10731081" y="3285275"/>
            <a:ext cx="145851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t>© G. </a:t>
            </a:r>
            <a:r>
              <a:rPr lang="de-DE" dirty="0" err="1"/>
              <a:t>Cerny</a:t>
            </a:r>
            <a:endParaRPr lang="en-GB" dirty="0"/>
          </a:p>
        </p:txBody>
      </p:sp>
      <p:sp>
        <p:nvSpPr>
          <p:cNvPr id="305" name="Right Triangle 30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p:cNvGrpSpPr/>
          <p:nvPr/>
        </p:nvGrpSpPr>
        <p:grpSpPr>
          <a:xfrm>
            <a:off x="4302347" y="3410295"/>
            <a:ext cx="4206358" cy="3282348"/>
            <a:chOff x="4418380" y="3396375"/>
            <a:chExt cx="4368022" cy="3312433"/>
          </a:xfrm>
        </p:grpSpPr>
        <p:sp>
          <p:nvSpPr>
            <p:cNvPr id="59" name="Rectangle 58"/>
            <p:cNvSpPr/>
            <p:nvPr/>
          </p:nvSpPr>
          <p:spPr>
            <a:xfrm>
              <a:off x="6675120" y="3396375"/>
              <a:ext cx="1876926" cy="331243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Text Box 259"/>
            <p:cNvSpPr txBox="1">
              <a:spLocks noChangeArrowheads="1"/>
            </p:cNvSpPr>
            <p:nvPr/>
          </p:nvSpPr>
          <p:spPr bwMode="auto">
            <a:xfrm>
              <a:off x="4418380" y="5455854"/>
              <a:ext cx="974887" cy="369332"/>
            </a:xfrm>
            <a:prstGeom prst="rect">
              <a:avLst/>
            </a:prstGeom>
            <a:solidFill>
              <a:schemeClr val="bg1"/>
            </a:solidFill>
            <a:ln w="9525">
              <a:solidFill>
                <a:srgbClr val="0000FF"/>
              </a:solidFill>
              <a:miter lim="800000"/>
              <a:headEnd/>
              <a:tailEnd/>
            </a:ln>
            <a:effectLst>
              <a:outerShdw blurRad="50800" dist="38100" dir="2700000" algn="tl" rotWithShape="0">
                <a:prstClr val="black">
                  <a:alpha val="40000"/>
                </a:prstClr>
              </a:outerShdw>
            </a:effectLst>
          </p:spPr>
          <p:txBody>
            <a:bodyPr wrap="square">
              <a:spAutoFit/>
            </a:bodyPr>
            <a:lstStyle/>
            <a:p>
              <a:pPr defTabSz="1219170" fontAlgn="base">
                <a:spcBef>
                  <a:spcPct val="50000"/>
                </a:spcBef>
                <a:spcAft>
                  <a:spcPct val="0"/>
                </a:spcAft>
              </a:pPr>
              <a:r>
                <a:rPr lang="en-GB" altLang="de-DE" dirty="0">
                  <a:solidFill>
                    <a:srgbClr val="0000FF"/>
                  </a:solidFill>
                  <a:latin typeface="Arial"/>
                  <a:cs typeface="Arial" charset="0"/>
                </a:rPr>
                <a:t>Cultivar</a:t>
              </a:r>
            </a:p>
          </p:txBody>
        </p:sp>
        <p:sp>
          <p:nvSpPr>
            <p:cNvPr id="7" name="TextBox 6"/>
            <p:cNvSpPr txBox="1"/>
            <p:nvPr/>
          </p:nvSpPr>
          <p:spPr>
            <a:xfrm>
              <a:off x="7041007" y="6228905"/>
              <a:ext cx="755456" cy="369332"/>
            </a:xfrm>
            <a:prstGeom prst="rect">
              <a:avLst/>
            </a:prstGeom>
            <a:solidFill>
              <a:schemeClr val="bg1"/>
            </a:solidFill>
          </p:spPr>
          <p:txBody>
            <a:bodyPr wrap="square" rtlCol="0">
              <a:spAutoFit/>
            </a:bodyPr>
            <a:lstStyle/>
            <a:p>
              <a:r>
                <a:rPr lang="de-DE" dirty="0"/>
                <a:t>© HL</a:t>
              </a:r>
              <a:endParaRPr lang="en-GB"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5903" y="3428949"/>
              <a:ext cx="2880499" cy="2880499"/>
            </a:xfrm>
            <a:prstGeom prst="rect">
              <a:avLst/>
            </a:prstGeom>
          </p:spPr>
        </p:pic>
      </p:grpSp>
    </p:spTree>
    <p:extLst>
      <p:ext uri="{BB962C8B-B14F-4D97-AF65-F5344CB8AC3E}">
        <p14:creationId xmlns:p14="http://schemas.microsoft.com/office/powerpoint/2010/main" val="801944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324FD23-1ACD-45DC-B908-20F40BF75907}"/>
              </a:ext>
            </a:extLst>
          </p:cNvPr>
          <p:cNvGrpSpPr/>
          <p:nvPr/>
        </p:nvGrpSpPr>
        <p:grpSpPr>
          <a:xfrm>
            <a:off x="51786" y="390618"/>
            <a:ext cx="9636711" cy="6424474"/>
            <a:chOff x="51786" y="390618"/>
            <a:chExt cx="9636711" cy="6424474"/>
          </a:xfrm>
        </p:grpSpPr>
        <p:pic>
          <p:nvPicPr>
            <p:cNvPr id="6" name="Picture 5">
              <a:extLst>
                <a:ext uri="{FF2B5EF4-FFF2-40B4-BE49-F238E27FC236}">
                  <a16:creationId xmlns:a16="http://schemas.microsoft.com/office/drawing/2014/main" id="{B726FA67-EA0C-4817-BEA0-0B04E7768696}"/>
                </a:ext>
              </a:extLst>
            </p:cNvPr>
            <p:cNvPicPr>
              <a:picLocks noChangeAspect="1"/>
            </p:cNvPicPr>
            <p:nvPr/>
          </p:nvPicPr>
          <p:blipFill>
            <a:blip r:embed="rId2"/>
            <a:stretch>
              <a:fillRect/>
            </a:stretch>
          </p:blipFill>
          <p:spPr>
            <a:xfrm>
              <a:off x="51786" y="390618"/>
              <a:ext cx="9636711" cy="6424474"/>
            </a:xfrm>
            <a:prstGeom prst="rect">
              <a:avLst/>
            </a:prstGeom>
            <a:effectLst>
              <a:outerShdw blurRad="50800" dist="38100" dir="2700000" algn="tl" rotWithShape="0">
                <a:prstClr val="black">
                  <a:alpha val="40000"/>
                </a:prstClr>
              </a:outerShdw>
            </a:effectLst>
          </p:spPr>
        </p:pic>
        <p:sp>
          <p:nvSpPr>
            <p:cNvPr id="7" name="Freeform: Shape 6">
              <a:extLst>
                <a:ext uri="{FF2B5EF4-FFF2-40B4-BE49-F238E27FC236}">
                  <a16:creationId xmlns:a16="http://schemas.microsoft.com/office/drawing/2014/main" id="{2D36277B-350E-418B-9B8D-7584AC997DF1}"/>
                </a:ext>
              </a:extLst>
            </p:cNvPr>
            <p:cNvSpPr/>
            <p:nvPr/>
          </p:nvSpPr>
          <p:spPr>
            <a:xfrm>
              <a:off x="4910312" y="4115598"/>
              <a:ext cx="469169" cy="221818"/>
            </a:xfrm>
            <a:custGeom>
              <a:avLst/>
              <a:gdLst>
                <a:gd name="connsiteX0" fmla="*/ 469169 w 469169"/>
                <a:gd name="connsiteY0" fmla="*/ 49470 h 221818"/>
                <a:gd name="connsiteX1" fmla="*/ 387782 w 469169"/>
                <a:gd name="connsiteY1" fmla="*/ 6383 h 221818"/>
                <a:gd name="connsiteX2" fmla="*/ 311183 w 469169"/>
                <a:gd name="connsiteY2" fmla="*/ 0 h 221818"/>
                <a:gd name="connsiteX3" fmla="*/ 245755 w 469169"/>
                <a:gd name="connsiteY3" fmla="*/ 4787 h 221818"/>
                <a:gd name="connsiteX4" fmla="*/ 177135 w 469169"/>
                <a:gd name="connsiteY4" fmla="*/ 20745 h 221818"/>
                <a:gd name="connsiteX5" fmla="*/ 126069 w 469169"/>
                <a:gd name="connsiteY5" fmla="*/ 27129 h 221818"/>
                <a:gd name="connsiteX6" fmla="*/ 71812 w 469169"/>
                <a:gd name="connsiteY6" fmla="*/ 59045 h 221818"/>
                <a:gd name="connsiteX7" fmla="*/ 43087 w 469169"/>
                <a:gd name="connsiteY7" fmla="*/ 97344 h 221818"/>
                <a:gd name="connsiteX8" fmla="*/ 20746 w 469169"/>
                <a:gd name="connsiteY8" fmla="*/ 143623 h 221818"/>
                <a:gd name="connsiteX9" fmla="*/ 0 w 469169"/>
                <a:gd name="connsiteY9" fmla="*/ 177135 h 221818"/>
                <a:gd name="connsiteX10" fmla="*/ 0 w 469169"/>
                <a:gd name="connsiteY10" fmla="*/ 194689 h 221818"/>
                <a:gd name="connsiteX11" fmla="*/ 52662 w 469169"/>
                <a:gd name="connsiteY11" fmla="*/ 218626 h 221818"/>
                <a:gd name="connsiteX12" fmla="*/ 154794 w 469169"/>
                <a:gd name="connsiteY12" fmla="*/ 221818 h 221818"/>
                <a:gd name="connsiteX13" fmla="*/ 221818 w 469169"/>
                <a:gd name="connsiteY13" fmla="*/ 209051 h 221818"/>
                <a:gd name="connsiteX14" fmla="*/ 307992 w 469169"/>
                <a:gd name="connsiteY14" fmla="*/ 189901 h 221818"/>
                <a:gd name="connsiteX15" fmla="*/ 346291 w 469169"/>
                <a:gd name="connsiteY15" fmla="*/ 151602 h 221818"/>
                <a:gd name="connsiteX16" fmla="*/ 367037 w 469169"/>
                <a:gd name="connsiteY16" fmla="*/ 111707 h 221818"/>
                <a:gd name="connsiteX17" fmla="*/ 405336 w 469169"/>
                <a:gd name="connsiteY17" fmla="*/ 90961 h 221818"/>
                <a:gd name="connsiteX18" fmla="*/ 469169 w 469169"/>
                <a:gd name="connsiteY18" fmla="*/ 49470 h 22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9169" h="221818">
                  <a:moveTo>
                    <a:pt x="469169" y="49470"/>
                  </a:moveTo>
                  <a:lnTo>
                    <a:pt x="387782" y="6383"/>
                  </a:lnTo>
                  <a:lnTo>
                    <a:pt x="311183" y="0"/>
                  </a:lnTo>
                  <a:lnTo>
                    <a:pt x="245755" y="4787"/>
                  </a:lnTo>
                  <a:lnTo>
                    <a:pt x="177135" y="20745"/>
                  </a:lnTo>
                  <a:lnTo>
                    <a:pt x="126069" y="27129"/>
                  </a:lnTo>
                  <a:lnTo>
                    <a:pt x="71812" y="59045"/>
                  </a:lnTo>
                  <a:lnTo>
                    <a:pt x="43087" y="97344"/>
                  </a:lnTo>
                  <a:lnTo>
                    <a:pt x="20746" y="143623"/>
                  </a:lnTo>
                  <a:lnTo>
                    <a:pt x="0" y="177135"/>
                  </a:lnTo>
                  <a:lnTo>
                    <a:pt x="0" y="194689"/>
                  </a:lnTo>
                  <a:lnTo>
                    <a:pt x="52662" y="218626"/>
                  </a:lnTo>
                  <a:lnTo>
                    <a:pt x="154794" y="221818"/>
                  </a:lnTo>
                  <a:lnTo>
                    <a:pt x="221818" y="209051"/>
                  </a:lnTo>
                  <a:lnTo>
                    <a:pt x="307992" y="189901"/>
                  </a:lnTo>
                  <a:lnTo>
                    <a:pt x="346291" y="151602"/>
                  </a:lnTo>
                  <a:lnTo>
                    <a:pt x="367037" y="111707"/>
                  </a:lnTo>
                  <a:lnTo>
                    <a:pt x="405336" y="90961"/>
                  </a:lnTo>
                  <a:lnTo>
                    <a:pt x="469169" y="4947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23D4EE00-F612-426C-B2FA-9D55F7CEA295}"/>
              </a:ext>
            </a:extLst>
          </p:cNvPr>
          <p:cNvSpPr txBox="1"/>
          <p:nvPr/>
        </p:nvSpPr>
        <p:spPr>
          <a:xfrm>
            <a:off x="7954391" y="79900"/>
            <a:ext cx="4145871"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t>Surprise. Unannounced guests are arriving, important guests, quickly add water to the soup so there's enough for everyone. Well, that's just </a:t>
            </a:r>
            <a:r>
              <a:rPr lang="en-GB" sz="2400" dirty="0">
                <a:solidFill>
                  <a:srgbClr val="0000FF"/>
                </a:solidFill>
              </a:rPr>
              <a:t>Diluting of the Soup</a:t>
            </a:r>
            <a:r>
              <a:rPr lang="en-GB" sz="2400" dirty="0"/>
              <a:t>.</a:t>
            </a:r>
          </a:p>
        </p:txBody>
      </p:sp>
    </p:spTree>
    <p:extLst>
      <p:ext uri="{BB962C8B-B14F-4D97-AF65-F5344CB8AC3E}">
        <p14:creationId xmlns:p14="http://schemas.microsoft.com/office/powerpoint/2010/main" val="2369419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0" y="653321"/>
            <a:ext cx="4800000" cy="385102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4" name="Text Box 311"/>
          <p:cNvSpPr txBox="1">
            <a:spLocks noChangeArrowheads="1"/>
          </p:cNvSpPr>
          <p:nvPr/>
        </p:nvSpPr>
        <p:spPr bwMode="auto">
          <a:xfrm>
            <a:off x="5020660" y="715047"/>
            <a:ext cx="7066520" cy="2031325"/>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defTabSz="1219170" fontAlgn="base">
              <a:spcBef>
                <a:spcPct val="50000"/>
              </a:spcBef>
              <a:spcAft>
                <a:spcPct val="0"/>
              </a:spcAft>
            </a:pPr>
            <a:r>
              <a:rPr lang="en-GB" altLang="de-DE" dirty="0">
                <a:solidFill>
                  <a:srgbClr val="000000"/>
                </a:solidFill>
                <a:latin typeface="Arial"/>
                <a:cs typeface="Arial" charset="0"/>
              </a:rPr>
              <a:t>A </a:t>
            </a:r>
            <a:r>
              <a:rPr lang="en-GB" altLang="de-DE" dirty="0">
                <a:solidFill>
                  <a:srgbClr val="0000FF"/>
                </a:solidFill>
                <a:latin typeface="Arial"/>
                <a:cs typeface="Arial" charset="0"/>
              </a:rPr>
              <a:t>‘Dilution of the Soup’ </a:t>
            </a:r>
            <a:r>
              <a:rPr lang="en-GB" altLang="de-DE" dirty="0">
                <a:solidFill>
                  <a:prstClr val="black"/>
                </a:solidFill>
                <a:latin typeface="Arial"/>
                <a:cs typeface="Arial" charset="0"/>
              </a:rPr>
              <a:t>is avoided; we take full control on the fathers. Due to selfing, the selected plants are not only the mothers but as well fathers of offspring: Only genes from selected plants are passed on. The plants which are used for recombination are once-selfed offspring of the selected individuals. They are half-inbred</a:t>
            </a:r>
            <a:r>
              <a:rPr lang="en-GB" altLang="de-DE" dirty="0">
                <a:solidFill>
                  <a:srgbClr val="0000FF"/>
                </a:solidFill>
                <a:latin typeface="Arial"/>
                <a:cs typeface="Arial" charset="0"/>
              </a:rPr>
              <a:t>*</a:t>
            </a:r>
            <a:r>
              <a:rPr lang="en-GB" altLang="de-DE" dirty="0">
                <a:solidFill>
                  <a:prstClr val="black"/>
                </a:solidFill>
                <a:latin typeface="Arial"/>
                <a:cs typeface="Arial" charset="0"/>
              </a:rPr>
              <a:t>. After the recombination, a new generation, an improved population exists for the next step of selection and selfing.</a:t>
            </a:r>
          </a:p>
        </p:txBody>
      </p:sp>
      <p:sp>
        <p:nvSpPr>
          <p:cNvPr id="126" name="Text Box 311"/>
          <p:cNvSpPr txBox="1">
            <a:spLocks noChangeArrowheads="1"/>
          </p:cNvSpPr>
          <p:nvPr/>
        </p:nvSpPr>
        <p:spPr bwMode="auto">
          <a:xfrm>
            <a:off x="72000" y="5143379"/>
            <a:ext cx="12015180" cy="147732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defTabSz="1219170" fontAlgn="base">
              <a:spcBef>
                <a:spcPct val="50000"/>
              </a:spcBef>
              <a:spcAft>
                <a:spcPct val="0"/>
              </a:spcAft>
            </a:pPr>
            <a:r>
              <a:rPr lang="en-GB" altLang="de-DE" dirty="0">
                <a:solidFill>
                  <a:srgbClr val="0000FF"/>
                </a:solidFill>
                <a:latin typeface="Arial"/>
                <a:cs typeface="Arial" charset="0"/>
              </a:rPr>
              <a:t>How</a:t>
            </a:r>
            <a:r>
              <a:rPr lang="en-GB" altLang="de-DE" dirty="0">
                <a:solidFill>
                  <a:srgbClr val="000000"/>
                </a:solidFill>
                <a:latin typeface="Arial"/>
                <a:cs typeface="Arial" charset="0"/>
              </a:rPr>
              <a:t> to recombine? ‘Cross each with each’ is rather a sledgehammer to crack a nut. </a:t>
            </a:r>
            <a:br>
              <a:rPr lang="en-GB" altLang="de-DE" dirty="0">
                <a:solidFill>
                  <a:srgbClr val="000000"/>
                </a:solidFill>
                <a:latin typeface="Arial"/>
                <a:cs typeface="Arial" charset="0"/>
              </a:rPr>
            </a:br>
            <a:r>
              <a:rPr lang="en-GB" altLang="de-DE" dirty="0">
                <a:solidFill>
                  <a:srgbClr val="000000"/>
                </a:solidFill>
                <a:latin typeface="Arial"/>
                <a:cs typeface="Arial" charset="0"/>
              </a:rPr>
              <a:t>It is very laborious &amp; costly. Breeders oftentimes employ simpler, cheaper designs. </a:t>
            </a:r>
            <a:r>
              <a:rPr lang="en-GB" dirty="0">
                <a:solidFill>
                  <a:prstClr val="black"/>
                </a:solidFill>
              </a:rPr>
              <a:t>O</a:t>
            </a:r>
            <a:r>
              <a:rPr lang="en-GB" altLang="de-DE" dirty="0">
                <a:solidFill>
                  <a:srgbClr val="000000"/>
                </a:solidFill>
                <a:cs typeface="Arial" charset="0"/>
              </a:rPr>
              <a:t>nly a limited number of selfed seeds per selected plant will/can be employed to recombine.    </a:t>
            </a:r>
            <a:r>
              <a:rPr lang="en-GB" altLang="de-DE" dirty="0">
                <a:solidFill>
                  <a:srgbClr val="000000"/>
                </a:solidFill>
                <a:latin typeface="Arial"/>
                <a:cs typeface="Arial" charset="0"/>
              </a:rPr>
              <a:t>..</a:t>
            </a:r>
            <a:r>
              <a:rPr lang="en-GB" dirty="0">
                <a:solidFill>
                  <a:prstClr val="black"/>
                </a:solidFill>
                <a:latin typeface="Arial"/>
              </a:rPr>
              <a:t>  DOI: 10.1534/genetics.109.108449. </a:t>
            </a:r>
            <a:br>
              <a:rPr lang="en-GB" altLang="de-DE" dirty="0">
                <a:solidFill>
                  <a:srgbClr val="000000"/>
                </a:solidFill>
                <a:latin typeface="Arial"/>
                <a:cs typeface="Arial" charset="0"/>
              </a:rPr>
            </a:br>
            <a:r>
              <a:rPr lang="en-GB" altLang="de-DE" dirty="0">
                <a:solidFill>
                  <a:srgbClr val="0000FF"/>
                </a:solidFill>
                <a:cs typeface="Arial" charset="0"/>
              </a:rPr>
              <a:t>*</a:t>
            </a:r>
            <a:r>
              <a:rPr lang="en-GB" altLang="de-DE" dirty="0">
                <a:solidFill>
                  <a:srgbClr val="000000"/>
                </a:solidFill>
                <a:latin typeface="Arial"/>
                <a:cs typeface="Arial" charset="0"/>
              </a:rPr>
              <a:t>Not only are they ‘half inbred’, but in addition they ‘come from segregation’ ... so ... how many selfed individuals per plant do we then need to catch - say -  90% of the ‘genetics’ of each selected plant?  </a:t>
            </a:r>
          </a:p>
        </p:txBody>
      </p:sp>
      <p:sp>
        <p:nvSpPr>
          <p:cNvPr id="127" name="Textfeld 126"/>
          <p:cNvSpPr txBox="1"/>
          <p:nvPr/>
        </p:nvSpPr>
        <p:spPr>
          <a:xfrm>
            <a:off x="72000" y="36000"/>
            <a:ext cx="120335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defTabSz="1219170">
              <a:defRPr sz="2400">
                <a:solidFill>
                  <a:prstClr val="black"/>
                </a:solidFill>
                <a:latin typeface="Arial"/>
              </a:defRPr>
            </a:lvl1pPr>
          </a:lstStyle>
          <a:p>
            <a:r>
              <a:rPr lang="en-GB" dirty="0"/>
              <a:t>Recurrent Mass Selection on highly heritable traits.</a:t>
            </a:r>
          </a:p>
        </p:txBody>
      </p:sp>
      <p:sp>
        <p:nvSpPr>
          <p:cNvPr id="2" name="Textfeld 1"/>
          <p:cNvSpPr txBox="1"/>
          <p:nvPr/>
        </p:nvSpPr>
        <p:spPr>
          <a:xfrm>
            <a:off x="11523907" y="6367405"/>
            <a:ext cx="665687"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GB" sz="2400" smtClean="0">
                <a:solidFill>
                  <a:prstClr val="black"/>
                </a:solidFill>
                <a:latin typeface="Arial"/>
              </a:rPr>
              <a:pPr algn="ctr" defTabSz="1219170"/>
              <a:t>7</a:t>
            </a:fld>
            <a:endParaRPr lang="en-GB" sz="2400" dirty="0">
              <a:solidFill>
                <a:prstClr val="black"/>
              </a:solidFill>
              <a:latin typeface="Arial"/>
            </a:endParaRPr>
          </a:p>
        </p:txBody>
      </p:sp>
      <p:grpSp>
        <p:nvGrpSpPr>
          <p:cNvPr id="3" name="Group 2"/>
          <p:cNvGrpSpPr/>
          <p:nvPr/>
        </p:nvGrpSpPr>
        <p:grpSpPr>
          <a:xfrm>
            <a:off x="5020660" y="2804082"/>
            <a:ext cx="2997184" cy="2215486"/>
            <a:chOff x="9816961" y="3334194"/>
            <a:chExt cx="2303072" cy="1877886"/>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6961" y="3407915"/>
              <a:ext cx="2303072" cy="1804165"/>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10731081" y="3334194"/>
              <a:ext cx="1180196" cy="31305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t>© G. </a:t>
              </a:r>
              <a:r>
                <a:rPr lang="en-GB" dirty="0" err="1"/>
                <a:t>Cerny</a:t>
              </a:r>
              <a:endParaRPr lang="en-GB" dirty="0"/>
            </a:p>
          </p:txBody>
        </p:sp>
      </p:grpSp>
      <p:sp>
        <p:nvSpPr>
          <p:cNvPr id="4" name="TextBox 3"/>
          <p:cNvSpPr txBox="1"/>
          <p:nvPr/>
        </p:nvSpPr>
        <p:spPr>
          <a:xfrm>
            <a:off x="8120985" y="3272337"/>
            <a:ext cx="3984580"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t>Again: Not the selected plants them-selves are recombined (so, here, the Selection units are not identical to the Recombination units), but individuals of their S1-lines serve as </a:t>
            </a:r>
            <a:r>
              <a:rPr lang="en-GB" dirty="0" err="1"/>
              <a:t>recombina-tion</a:t>
            </a:r>
            <a:r>
              <a:rPr lang="en-GB" dirty="0"/>
              <a:t> units. </a:t>
            </a:r>
          </a:p>
        </p:txBody>
      </p:sp>
      <p:sp>
        <p:nvSpPr>
          <p:cNvPr id="11" name="Right Triangle 10"/>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12626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84766" y="612634"/>
            <a:ext cx="4956433" cy="385102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7" name="Textfeld 126"/>
          <p:cNvSpPr txBox="1"/>
          <p:nvPr/>
        </p:nvSpPr>
        <p:spPr>
          <a:xfrm>
            <a:off x="53615" y="49361"/>
            <a:ext cx="1208758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Recurrent Mass Selection. </a:t>
            </a:r>
            <a:r>
              <a:rPr lang="en-GB" sz="2400" dirty="0">
                <a:solidFill>
                  <a:srgbClr val="7030A0"/>
                </a:solidFill>
                <a:latin typeface="Arial"/>
              </a:rPr>
              <a:t>With </a:t>
            </a:r>
            <a:r>
              <a:rPr lang="en-GB" sz="2400" dirty="0">
                <a:solidFill>
                  <a:srgbClr val="7030A0"/>
                </a:solidFill>
              </a:rPr>
              <a:t>[A]</a:t>
            </a:r>
            <a:r>
              <a:rPr lang="en-GB" sz="2400" dirty="0">
                <a:solidFill>
                  <a:prstClr val="black"/>
                </a:solidFill>
              </a:rPr>
              <a:t> ‘</a:t>
            </a:r>
            <a:r>
              <a:rPr lang="en-GB" sz="2400" dirty="0">
                <a:solidFill>
                  <a:prstClr val="black"/>
                </a:solidFill>
                <a:latin typeface="Arial"/>
              </a:rPr>
              <a:t>first dilution of the soup’ and </a:t>
            </a:r>
            <a:r>
              <a:rPr lang="en-GB" sz="2400" dirty="0">
                <a:solidFill>
                  <a:srgbClr val="FF0000"/>
                </a:solidFill>
                <a:latin typeface="Arial"/>
              </a:rPr>
              <a:t>without [B]</a:t>
            </a:r>
            <a:r>
              <a:rPr lang="en-GB" sz="2400" dirty="0">
                <a:solidFill>
                  <a:prstClr val="black"/>
                </a:solidFill>
                <a:latin typeface="Arial"/>
              </a:rPr>
              <a:t>. </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00" y="612634"/>
            <a:ext cx="4800000" cy="386420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4543274" y="2081868"/>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nchor="ctr">
            <a:spAutoFit/>
          </a:bodyPr>
          <a:lstStyle/>
          <a:p>
            <a:pPr defTabSz="1219170"/>
            <a:r>
              <a:rPr lang="en-GB" sz="2400" dirty="0">
                <a:solidFill>
                  <a:srgbClr val="7030A0"/>
                </a:solidFill>
                <a:effectLst>
                  <a:outerShdw blurRad="38100" dist="38100" dir="2700000" algn="tl">
                    <a:srgbClr val="000000">
                      <a:alpha val="43137"/>
                    </a:srgbClr>
                  </a:outerShdw>
                </a:effectLst>
                <a:latin typeface="Arial"/>
              </a:rPr>
              <a:t>[A]</a:t>
            </a:r>
          </a:p>
        </p:txBody>
      </p:sp>
      <p:sp>
        <p:nvSpPr>
          <p:cNvPr id="9" name="Textfeld 8"/>
          <p:cNvSpPr txBox="1"/>
          <p:nvPr/>
        </p:nvSpPr>
        <p:spPr>
          <a:xfrm>
            <a:off x="6812894" y="2066045"/>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srgbClr val="FF0000"/>
                </a:solidFill>
                <a:latin typeface="Arial"/>
              </a:rPr>
              <a:t>[B]</a:t>
            </a:r>
          </a:p>
        </p:txBody>
      </p:sp>
      <p:sp>
        <p:nvSpPr>
          <p:cNvPr id="2" name="Textfeld 1"/>
          <p:cNvSpPr txBox="1"/>
          <p:nvPr/>
        </p:nvSpPr>
        <p:spPr>
          <a:xfrm>
            <a:off x="11523907" y="6367405"/>
            <a:ext cx="665687"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GB" sz="2400" smtClean="0">
                <a:solidFill>
                  <a:prstClr val="black"/>
                </a:solidFill>
                <a:latin typeface="Arial"/>
              </a:rPr>
              <a:pPr algn="ctr" defTabSz="1219170"/>
              <a:t>8</a:t>
            </a:fld>
            <a:endParaRPr lang="en-GB" sz="2400" dirty="0">
              <a:solidFill>
                <a:prstClr val="black"/>
              </a:solidFill>
              <a:latin typeface="Arial"/>
            </a:endParaRPr>
          </a:p>
        </p:txBody>
      </p:sp>
      <p:sp>
        <p:nvSpPr>
          <p:cNvPr id="4" name="Rectangle 3"/>
          <p:cNvSpPr/>
          <p:nvPr/>
        </p:nvSpPr>
        <p:spPr>
          <a:xfrm>
            <a:off x="7329638" y="1371600"/>
            <a:ext cx="1746985" cy="1732547"/>
          </a:xfrm>
          <a:prstGeom prst="rect">
            <a:avLst/>
          </a:prstGeom>
          <a:noFill/>
          <a:ln w="3810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4" name="Group 13"/>
          <p:cNvGrpSpPr/>
          <p:nvPr/>
        </p:nvGrpSpPr>
        <p:grpSpPr>
          <a:xfrm>
            <a:off x="104820" y="4796083"/>
            <a:ext cx="12036379" cy="1615827"/>
            <a:chOff x="104820" y="4796083"/>
            <a:chExt cx="11879947" cy="1615827"/>
          </a:xfrm>
        </p:grpSpPr>
        <p:sp>
          <p:nvSpPr>
            <p:cNvPr id="126" name="Text Box 311"/>
            <p:cNvSpPr txBox="1">
              <a:spLocks noChangeArrowheads="1"/>
            </p:cNvSpPr>
            <p:nvPr/>
          </p:nvSpPr>
          <p:spPr bwMode="auto">
            <a:xfrm>
              <a:off x="104820" y="4796083"/>
              <a:ext cx="11879947" cy="1615827"/>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defTabSz="1219170" fontAlgn="base">
                <a:spcBef>
                  <a:spcPct val="50000"/>
                </a:spcBef>
                <a:spcAft>
                  <a:spcPct val="0"/>
                </a:spcAft>
              </a:pPr>
              <a:r>
                <a:rPr lang="en-GB" altLang="de-DE" dirty="0">
                  <a:solidFill>
                    <a:srgbClr val="000000"/>
                  </a:solidFill>
                  <a:latin typeface="Arial"/>
                  <a:cs typeface="Arial" charset="0"/>
                </a:rPr>
                <a:t>Recombination. Compared to </a:t>
              </a:r>
              <a:r>
                <a:rPr lang="en-GB" altLang="de-DE" dirty="0">
                  <a:solidFill>
                    <a:srgbClr val="7030A0"/>
                  </a:solidFill>
                  <a:effectLst>
                    <a:outerShdw blurRad="38100" dist="38100" dir="2700000" algn="tl">
                      <a:srgbClr val="000000">
                        <a:alpha val="43137"/>
                      </a:srgbClr>
                    </a:outerShdw>
                  </a:effectLst>
                  <a:latin typeface="Arial"/>
                  <a:cs typeface="Arial" charset="0"/>
                </a:rPr>
                <a:t>[A]</a:t>
              </a:r>
              <a:r>
                <a:rPr lang="en-GB" altLang="de-DE" dirty="0">
                  <a:solidFill>
                    <a:srgbClr val="000000"/>
                  </a:solidFill>
                  <a:latin typeface="Arial"/>
                  <a:cs typeface="Arial" charset="0"/>
                </a:rPr>
                <a:t>, in </a:t>
              </a:r>
              <a:r>
                <a:rPr lang="en-GB" altLang="de-DE" dirty="0">
                  <a:solidFill>
                    <a:srgbClr val="FF0000"/>
                  </a:solidFill>
                  <a:latin typeface="Arial"/>
                  <a:cs typeface="Arial" charset="0"/>
                </a:rPr>
                <a:t>[B]</a:t>
              </a:r>
              <a:r>
                <a:rPr lang="en-GB" altLang="de-DE" dirty="0">
                  <a:solidFill>
                    <a:srgbClr val="000000"/>
                  </a:solidFill>
                  <a:latin typeface="Arial"/>
                  <a:cs typeface="Arial" charset="0"/>
                </a:rPr>
                <a:t> we need a </a:t>
              </a:r>
              <a:r>
                <a:rPr lang="en-GB" altLang="de-DE" dirty="0">
                  <a:solidFill>
                    <a:srgbClr val="FF0000"/>
                  </a:solidFill>
                  <a:effectLst>
                    <a:outerShdw blurRad="38100" dist="38100" dir="2700000" algn="tl">
                      <a:srgbClr val="000000">
                        <a:alpha val="43137"/>
                      </a:srgbClr>
                    </a:outerShdw>
                  </a:effectLst>
                  <a:latin typeface="Arial"/>
                  <a:cs typeface="Arial" charset="0"/>
                </a:rPr>
                <a:t>separate step for this</a:t>
              </a:r>
              <a:r>
                <a:rPr lang="en-GB" altLang="de-DE" dirty="0">
                  <a:solidFill>
                    <a:srgbClr val="000000"/>
                  </a:solidFill>
                  <a:latin typeface="Arial"/>
                  <a:cs typeface="Arial" charset="0"/>
                </a:rPr>
                <a:t>, this takes time, effort. </a:t>
              </a:r>
              <a:br>
                <a:rPr lang="en-GB" altLang="de-DE" dirty="0">
                  <a:solidFill>
                    <a:srgbClr val="000000"/>
                  </a:solidFill>
                  <a:latin typeface="Arial"/>
                  <a:cs typeface="Arial" charset="0"/>
                </a:rPr>
              </a:br>
              <a:r>
                <a:rPr lang="en-GB" altLang="de-DE" dirty="0">
                  <a:solidFill>
                    <a:srgbClr val="000000"/>
                  </a:solidFill>
                  <a:latin typeface="Arial"/>
                  <a:cs typeface="Arial" charset="0"/>
                </a:rPr>
                <a:t>In </a:t>
              </a:r>
              <a:r>
                <a:rPr lang="en-GB" altLang="de-DE" dirty="0">
                  <a:solidFill>
                    <a:srgbClr val="7030A0"/>
                  </a:solidFill>
                  <a:latin typeface="Arial"/>
                  <a:cs typeface="Arial" charset="0"/>
                </a:rPr>
                <a:t>[A]</a:t>
              </a:r>
              <a:r>
                <a:rPr lang="en-GB" altLang="de-DE" dirty="0">
                  <a:solidFill>
                    <a:srgbClr val="000000"/>
                  </a:solidFill>
                  <a:latin typeface="Arial"/>
                  <a:cs typeface="Arial" charset="0"/>
                </a:rPr>
                <a:t>, recombination happens ‘automatically’, by the natural reproductive mode of the plants, and in each season. This acceleration is paid by allowing the said Dilutions of the Soup in </a:t>
              </a:r>
              <a:r>
                <a:rPr lang="en-GB" altLang="de-DE" dirty="0">
                  <a:solidFill>
                    <a:srgbClr val="7030A0"/>
                  </a:solidFill>
                  <a:latin typeface="Arial"/>
                  <a:cs typeface="Arial" charset="0"/>
                </a:rPr>
                <a:t>[A]</a:t>
              </a:r>
              <a:r>
                <a:rPr lang="en-GB" altLang="de-DE" dirty="0">
                  <a:solidFill>
                    <a:srgbClr val="000000"/>
                  </a:solidFill>
                  <a:latin typeface="Arial"/>
                  <a:cs typeface="Arial" charset="0"/>
                </a:rPr>
                <a:t>.</a:t>
              </a:r>
            </a:p>
            <a:p>
              <a:pPr defTabSz="1219170" fontAlgn="base">
                <a:spcBef>
                  <a:spcPct val="50000"/>
                </a:spcBef>
                <a:spcAft>
                  <a:spcPct val="0"/>
                </a:spcAft>
              </a:pPr>
              <a:r>
                <a:rPr lang="en-GB" altLang="de-DE" dirty="0">
                  <a:solidFill>
                    <a:srgbClr val="000000"/>
                  </a:solidFill>
                  <a:latin typeface="Arial"/>
                  <a:cs typeface="Arial" charset="0"/>
                </a:rPr>
                <a:t>In </a:t>
              </a:r>
              <a:r>
                <a:rPr lang="en-GB" altLang="de-DE" dirty="0">
                  <a:solidFill>
                    <a:srgbClr val="7030A0"/>
                  </a:solidFill>
                  <a:latin typeface="Arial"/>
                  <a:cs typeface="Arial" charset="0"/>
                </a:rPr>
                <a:t>[A]</a:t>
              </a:r>
              <a:r>
                <a:rPr lang="en-GB" altLang="de-DE" dirty="0">
                  <a:solidFill>
                    <a:srgbClr val="000000"/>
                  </a:solidFill>
                  <a:latin typeface="Arial"/>
                  <a:cs typeface="Arial" charset="0"/>
                </a:rPr>
                <a:t>, the diagram shows three cycles of recurrent mass selection and indicates further ones, whereas</a:t>
              </a:r>
              <a:br>
                <a:rPr lang="en-GB" altLang="de-DE" dirty="0">
                  <a:solidFill>
                    <a:srgbClr val="000000"/>
                  </a:solidFill>
                  <a:latin typeface="Arial"/>
                  <a:cs typeface="Arial" charset="0"/>
                </a:rPr>
              </a:br>
              <a:r>
                <a:rPr lang="en-GB" altLang="de-DE" dirty="0">
                  <a:solidFill>
                    <a:srgbClr val="000000"/>
                  </a:solidFill>
                  <a:latin typeface="Arial"/>
                  <a:cs typeface="Arial" charset="0"/>
                </a:rPr>
                <a:t>in </a:t>
              </a:r>
              <a:r>
                <a:rPr lang="en-GB" altLang="de-DE" dirty="0">
                  <a:solidFill>
                    <a:srgbClr val="FF0000"/>
                  </a:solidFill>
                  <a:latin typeface="Arial"/>
                  <a:cs typeface="Arial" charset="0"/>
                </a:rPr>
                <a:t>[B]</a:t>
              </a:r>
              <a:r>
                <a:rPr lang="en-GB" altLang="de-DE" dirty="0">
                  <a:solidFill>
                    <a:srgbClr val="000000"/>
                  </a:solidFill>
                  <a:latin typeface="Arial"/>
                  <a:cs typeface="Arial" charset="0"/>
                </a:rPr>
                <a:t>, the diagram shows one cycle and the start of the second cycle of Recurrent Mass selection. </a:t>
              </a:r>
            </a:p>
          </p:txBody>
        </p:sp>
        <p:sp>
          <p:nvSpPr>
            <p:cNvPr id="5" name="Rectangle 4"/>
            <p:cNvSpPr/>
            <p:nvPr/>
          </p:nvSpPr>
          <p:spPr>
            <a:xfrm>
              <a:off x="5229052" y="4868333"/>
              <a:ext cx="2264833" cy="2709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1" name="Oval 10"/>
          <p:cNvSpPr>
            <a:spLocks noChangeAspect="1"/>
          </p:cNvSpPr>
          <p:nvPr/>
        </p:nvSpPr>
        <p:spPr>
          <a:xfrm>
            <a:off x="7329638" y="3032147"/>
            <a:ext cx="72000" cy="72000"/>
          </a:xfrm>
          <a:prstGeom prst="ellipse">
            <a:avLst/>
          </a:prstGeom>
          <a:solidFill>
            <a:schemeClr val="bg1">
              <a:lumMod val="50000"/>
            </a:schemeClr>
          </a:solidFill>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6" name="Straight Arrow Connector 5"/>
          <p:cNvCxnSpPr>
            <a:stCxn id="5" idx="0"/>
            <a:endCxn id="11" idx="0"/>
          </p:cNvCxnSpPr>
          <p:nvPr/>
        </p:nvCxnSpPr>
        <p:spPr>
          <a:xfrm flipV="1">
            <a:off x="6443855" y="3032147"/>
            <a:ext cx="921783" cy="1836186"/>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5" name="Right Triangle 1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87093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80">
                                          <p:stCondLst>
                                            <p:cond delay="0"/>
                                          </p:stCondLst>
                                        </p:cTn>
                                        <p:tgtEl>
                                          <p:spTgt spid="9"/>
                                        </p:tgtEl>
                                      </p:cBhvr>
                                    </p:animEffect>
                                    <p:anim calcmode="lin" valueType="num">
                                      <p:cBhvr>
                                        <p:cTn id="2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9" dur="26">
                                          <p:stCondLst>
                                            <p:cond delay="650"/>
                                          </p:stCondLst>
                                        </p:cTn>
                                        <p:tgtEl>
                                          <p:spTgt spid="9"/>
                                        </p:tgtEl>
                                      </p:cBhvr>
                                      <p:to x="100000" y="60000"/>
                                    </p:animScale>
                                    <p:animScale>
                                      <p:cBhvr>
                                        <p:cTn id="30" dur="166" decel="50000">
                                          <p:stCondLst>
                                            <p:cond delay="676"/>
                                          </p:stCondLst>
                                        </p:cTn>
                                        <p:tgtEl>
                                          <p:spTgt spid="9"/>
                                        </p:tgtEl>
                                      </p:cBhvr>
                                      <p:to x="100000" y="100000"/>
                                    </p:animScale>
                                    <p:animScale>
                                      <p:cBhvr>
                                        <p:cTn id="31" dur="26">
                                          <p:stCondLst>
                                            <p:cond delay="1312"/>
                                          </p:stCondLst>
                                        </p:cTn>
                                        <p:tgtEl>
                                          <p:spTgt spid="9"/>
                                        </p:tgtEl>
                                      </p:cBhvr>
                                      <p:to x="100000" y="80000"/>
                                    </p:animScale>
                                    <p:animScale>
                                      <p:cBhvr>
                                        <p:cTn id="32" dur="166" decel="50000">
                                          <p:stCondLst>
                                            <p:cond delay="1338"/>
                                          </p:stCondLst>
                                        </p:cTn>
                                        <p:tgtEl>
                                          <p:spTgt spid="9"/>
                                        </p:tgtEl>
                                      </p:cBhvr>
                                      <p:to x="100000" y="100000"/>
                                    </p:animScale>
                                    <p:animScale>
                                      <p:cBhvr>
                                        <p:cTn id="33" dur="26">
                                          <p:stCondLst>
                                            <p:cond delay="1642"/>
                                          </p:stCondLst>
                                        </p:cTn>
                                        <p:tgtEl>
                                          <p:spTgt spid="9"/>
                                        </p:tgtEl>
                                      </p:cBhvr>
                                      <p:to x="100000" y="90000"/>
                                    </p:animScale>
                                    <p:animScale>
                                      <p:cBhvr>
                                        <p:cTn id="34" dur="166" decel="50000">
                                          <p:stCondLst>
                                            <p:cond delay="1668"/>
                                          </p:stCondLst>
                                        </p:cTn>
                                        <p:tgtEl>
                                          <p:spTgt spid="9"/>
                                        </p:tgtEl>
                                      </p:cBhvr>
                                      <p:to x="100000" y="100000"/>
                                    </p:animScale>
                                    <p:animScale>
                                      <p:cBhvr>
                                        <p:cTn id="35" dur="26">
                                          <p:stCondLst>
                                            <p:cond delay="1808"/>
                                          </p:stCondLst>
                                        </p:cTn>
                                        <p:tgtEl>
                                          <p:spTgt spid="9"/>
                                        </p:tgtEl>
                                      </p:cBhvr>
                                      <p:to x="100000" y="95000"/>
                                    </p:animScale>
                                    <p:animScale>
                                      <p:cBhvr>
                                        <p:cTn id="36" dur="166" decel="50000">
                                          <p:stCondLst>
                                            <p:cond delay="1834"/>
                                          </p:stCondLst>
                                        </p:cTn>
                                        <p:tgtEl>
                                          <p:spTgt spid="9"/>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down)">
                                      <p:cBhvr>
                                        <p:cTn id="41" dur="580">
                                          <p:stCondLst>
                                            <p:cond delay="0"/>
                                          </p:stCondLst>
                                        </p:cTn>
                                        <p:tgtEl>
                                          <p:spTgt spid="4"/>
                                        </p:tgtEl>
                                      </p:cBhvr>
                                    </p:animEffect>
                                    <p:anim calcmode="lin" valueType="num">
                                      <p:cBhvr>
                                        <p:cTn id="4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gtEl>
                                      </p:cBhvr>
                                      <p:to x="100000" y="60000"/>
                                    </p:animScale>
                                    <p:animScale>
                                      <p:cBhvr>
                                        <p:cTn id="48" dur="166" decel="50000">
                                          <p:stCondLst>
                                            <p:cond delay="676"/>
                                          </p:stCondLst>
                                        </p:cTn>
                                        <p:tgtEl>
                                          <p:spTgt spid="4"/>
                                        </p:tgtEl>
                                      </p:cBhvr>
                                      <p:to x="100000" y="100000"/>
                                    </p:animScale>
                                    <p:animScale>
                                      <p:cBhvr>
                                        <p:cTn id="49" dur="26">
                                          <p:stCondLst>
                                            <p:cond delay="1312"/>
                                          </p:stCondLst>
                                        </p:cTn>
                                        <p:tgtEl>
                                          <p:spTgt spid="4"/>
                                        </p:tgtEl>
                                      </p:cBhvr>
                                      <p:to x="100000" y="80000"/>
                                    </p:animScale>
                                    <p:animScale>
                                      <p:cBhvr>
                                        <p:cTn id="50" dur="166" decel="50000">
                                          <p:stCondLst>
                                            <p:cond delay="1338"/>
                                          </p:stCondLst>
                                        </p:cTn>
                                        <p:tgtEl>
                                          <p:spTgt spid="4"/>
                                        </p:tgtEl>
                                      </p:cBhvr>
                                      <p:to x="100000" y="100000"/>
                                    </p:animScale>
                                    <p:animScale>
                                      <p:cBhvr>
                                        <p:cTn id="51" dur="26">
                                          <p:stCondLst>
                                            <p:cond delay="1642"/>
                                          </p:stCondLst>
                                        </p:cTn>
                                        <p:tgtEl>
                                          <p:spTgt spid="4"/>
                                        </p:tgtEl>
                                      </p:cBhvr>
                                      <p:to x="100000" y="90000"/>
                                    </p:animScale>
                                    <p:animScale>
                                      <p:cBhvr>
                                        <p:cTn id="52" dur="166" decel="50000">
                                          <p:stCondLst>
                                            <p:cond delay="1668"/>
                                          </p:stCondLst>
                                        </p:cTn>
                                        <p:tgtEl>
                                          <p:spTgt spid="4"/>
                                        </p:tgtEl>
                                      </p:cBhvr>
                                      <p:to x="100000" y="100000"/>
                                    </p:animScale>
                                    <p:animScale>
                                      <p:cBhvr>
                                        <p:cTn id="53" dur="26">
                                          <p:stCondLst>
                                            <p:cond delay="1808"/>
                                          </p:stCondLst>
                                        </p:cTn>
                                        <p:tgtEl>
                                          <p:spTgt spid="4"/>
                                        </p:tgtEl>
                                      </p:cBhvr>
                                      <p:to x="100000" y="95000"/>
                                    </p:animScale>
                                    <p:animScale>
                                      <p:cBhvr>
                                        <p:cTn id="54" dur="166" decel="50000">
                                          <p:stCondLst>
                                            <p:cond delay="1834"/>
                                          </p:stCondLst>
                                        </p:cTn>
                                        <p:tgtEl>
                                          <p:spTgt spid="4"/>
                                        </p:tgtEl>
                                      </p:cBhvr>
                                      <p:to x="100000" y="100000"/>
                                    </p:animScale>
                                  </p:childTnLst>
                                </p:cTn>
                              </p:par>
                              <p:par>
                                <p:cTn id="55" presetID="22" presetClass="entr" presetSubtype="4" fill="hold" nodeType="with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down)">
                                      <p:cBhvr>
                                        <p:cTn id="5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descr="University of Illinois Logo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623" y="2507280"/>
            <a:ext cx="2946400" cy="3810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207234" y="1645505"/>
            <a:ext cx="3328433" cy="830997"/>
          </a:xfrm>
          <a:prstGeom prst="rect">
            <a:avLst/>
          </a:prstGeom>
          <a:noFill/>
        </p:spPr>
        <p:txBody>
          <a:bodyPr wrap="square" rtlCol="0">
            <a:spAutoFit/>
          </a:bodyPr>
          <a:lstStyle/>
          <a:p>
            <a:pPr defTabSz="1219170"/>
            <a:r>
              <a:rPr lang="en-US" sz="2400" dirty="0">
                <a:solidFill>
                  <a:prstClr val="black"/>
                </a:solidFill>
                <a:latin typeface="Arial"/>
              </a:rPr>
              <a:t>University of </a:t>
            </a:r>
            <a:r>
              <a:rPr lang="en-US" sz="2400" cap="all" dirty="0">
                <a:solidFill>
                  <a:srgbClr val="0000FF"/>
                </a:solidFill>
                <a:latin typeface="Arial"/>
              </a:rPr>
              <a:t>Illinois </a:t>
            </a:r>
            <a:br>
              <a:rPr lang="en-US" sz="2400" dirty="0">
                <a:solidFill>
                  <a:prstClr val="black"/>
                </a:solidFill>
                <a:latin typeface="Arial"/>
              </a:rPr>
            </a:br>
            <a:r>
              <a:rPr lang="en-US" sz="2400" dirty="0">
                <a:solidFill>
                  <a:prstClr val="black"/>
                </a:solidFill>
                <a:latin typeface="Arial"/>
              </a:rPr>
              <a:t>at Urbana-Champaign</a:t>
            </a:r>
            <a:endParaRPr lang="en-GB" sz="2400" dirty="0">
              <a:solidFill>
                <a:prstClr val="black"/>
              </a:solidFill>
              <a:latin typeface="Arial"/>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4700" y="4112146"/>
            <a:ext cx="8090067" cy="2184428"/>
          </a:xfrm>
          <a:prstGeom prst="rect">
            <a:avLst/>
          </a:prstGeom>
          <a:solidFill>
            <a:srgbClr val="FFFFFF"/>
          </a:solidFill>
          <a:ln>
            <a:solidFill>
              <a:schemeClr val="bg1">
                <a:lumMod val="95000"/>
              </a:schemeClr>
            </a:solidFill>
          </a:ln>
          <a:effectLst>
            <a:outerShdw blurRad="50800" dist="38100" dir="2700000" algn="tl" rotWithShape="0">
              <a:prstClr val="black">
                <a:alpha val="40000"/>
              </a:prstClr>
            </a:outerShdw>
          </a:effectLst>
        </p:spPr>
      </p:pic>
      <p:sp>
        <p:nvSpPr>
          <p:cNvPr id="9" name="Textfeld 8"/>
          <p:cNvSpPr txBox="1"/>
          <p:nvPr/>
        </p:nvSpPr>
        <p:spPr>
          <a:xfrm>
            <a:off x="53615" y="49360"/>
            <a:ext cx="11905549"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Two famous, competing places in the development of maize breeding methodology.</a:t>
            </a:r>
            <a:br>
              <a:rPr lang="en-GB" sz="2400" dirty="0">
                <a:solidFill>
                  <a:prstClr val="black"/>
                </a:solidFill>
                <a:latin typeface="Arial"/>
              </a:rPr>
            </a:br>
            <a:r>
              <a:rPr lang="en-GB" sz="2400" dirty="0">
                <a:solidFill>
                  <a:prstClr val="black"/>
                </a:solidFill>
                <a:latin typeface="Arial"/>
              </a:rPr>
              <a:t>Behind stage, the German plant breeder Theodor Römer, University of Halle (‘</a:t>
            </a:r>
            <a:r>
              <a:rPr lang="en-GB" sz="2400" i="1" dirty="0">
                <a:solidFill>
                  <a:prstClr val="black"/>
                </a:solidFill>
                <a:latin typeface="Arial"/>
              </a:rPr>
              <a:t>Restsaatgutmethode</a:t>
            </a:r>
            <a:r>
              <a:rPr lang="en-GB" sz="2400" dirty="0">
                <a:solidFill>
                  <a:prstClr val="black"/>
                </a:solidFill>
                <a:latin typeface="Arial"/>
              </a:rPr>
              <a:t>’)</a:t>
            </a:r>
          </a:p>
        </p:txBody>
      </p:sp>
      <p:sp>
        <p:nvSpPr>
          <p:cNvPr id="6" name="Textfeld 5"/>
          <p:cNvSpPr txBox="1"/>
          <p:nvPr/>
        </p:nvSpPr>
        <p:spPr>
          <a:xfrm>
            <a:off x="3791700" y="3653451"/>
            <a:ext cx="4915840" cy="461665"/>
          </a:xfrm>
          <a:prstGeom prst="rect">
            <a:avLst/>
          </a:prstGeom>
          <a:noFill/>
        </p:spPr>
        <p:txBody>
          <a:bodyPr wrap="square" rtlCol="0">
            <a:spAutoFit/>
          </a:bodyPr>
          <a:lstStyle/>
          <a:p>
            <a:pPr defTabSz="1219170"/>
            <a:r>
              <a:rPr lang="en-US" sz="2400" dirty="0">
                <a:solidFill>
                  <a:prstClr val="black"/>
                </a:solidFill>
                <a:latin typeface="Arial"/>
              </a:rPr>
              <a:t>Ohio University at Athens Ohio</a:t>
            </a:r>
            <a:endParaRPr lang="en-GB" sz="2400" dirty="0">
              <a:solidFill>
                <a:prstClr val="black"/>
              </a:solidFill>
              <a:latin typeface="Arial"/>
            </a:endParaRPr>
          </a:p>
        </p:txBody>
      </p:sp>
      <p:pic>
        <p:nvPicPr>
          <p:cNvPr id="10" name="Grafik 9" descr="https://www.pr.uni-halle.de/im/1610441038_2848_0.jpg"/>
          <p:cNvPicPr/>
          <p:nvPr/>
        </p:nvPicPr>
        <p:blipFill>
          <a:blip r:embed="rId4">
            <a:extLst>
              <a:ext uri="{28A0092B-C50C-407E-A947-70E740481C1C}">
                <a14:useLocalDpi xmlns:a14="http://schemas.microsoft.com/office/drawing/2010/main" val="0"/>
              </a:ext>
            </a:extLst>
          </a:blip>
          <a:srcRect/>
          <a:stretch>
            <a:fillRect/>
          </a:stretch>
        </p:blipFill>
        <p:spPr bwMode="auto">
          <a:xfrm>
            <a:off x="6650767" y="1329527"/>
            <a:ext cx="5334000" cy="1907540"/>
          </a:xfrm>
          <a:prstGeom prst="rect">
            <a:avLst/>
          </a:prstGeom>
          <a:noFill/>
          <a:ln>
            <a:noFill/>
          </a:ln>
          <a:effectLst>
            <a:outerShdw blurRad="50800" dist="38100" dir="2700000" algn="tl" rotWithShape="0">
              <a:prstClr val="black">
                <a:alpha val="40000"/>
              </a:prstClr>
            </a:outerShdw>
          </a:effectLst>
        </p:spPr>
      </p:pic>
      <p:sp>
        <p:nvSpPr>
          <p:cNvPr id="11"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25530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4181</Words>
  <Application>Microsoft Office PowerPoint</Application>
  <PresentationFormat>Widescreen</PresentationFormat>
  <Paragraphs>275</Paragraphs>
  <Slides>31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Arial Narrow</vt:lpstr>
      <vt:lpstr>Calibri</vt:lpstr>
      <vt:lpstr>Calibri Light</vt:lpstr>
      <vt:lpstr>Cambria Math</vt:lpstr>
      <vt:lpstr>Times New Roman</vt:lpstr>
      <vt:lpstr>Office Theme</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130</cp:revision>
  <dcterms:created xsi:type="dcterms:W3CDTF">2025-03-03T15:22:51Z</dcterms:created>
  <dcterms:modified xsi:type="dcterms:W3CDTF">2026-07-27T14:28:53Z</dcterms:modified>
</cp:coreProperties>
</file>